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7"/>
  </p:notesMasterIdLst>
  <p:sldIdLst>
    <p:sldId id="296" r:id="rId2"/>
    <p:sldId id="321" r:id="rId3"/>
    <p:sldId id="305" r:id="rId4"/>
    <p:sldId id="308" r:id="rId5"/>
    <p:sldId id="317" r:id="rId6"/>
    <p:sldId id="313" r:id="rId7"/>
    <p:sldId id="319" r:id="rId8"/>
    <p:sldId id="320" r:id="rId9"/>
    <p:sldId id="318" r:id="rId10"/>
    <p:sldId id="323" r:id="rId11"/>
    <p:sldId id="324" r:id="rId12"/>
    <p:sldId id="281" r:id="rId13"/>
    <p:sldId id="293" r:id="rId14"/>
    <p:sldId id="282" r:id="rId15"/>
    <p:sldId id="29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04B255-137C-48BB-B509-E0420307D9C5}">
          <p14:sldIdLst>
            <p14:sldId id="296"/>
            <p14:sldId id="321"/>
            <p14:sldId id="305"/>
            <p14:sldId id="308"/>
            <p14:sldId id="317"/>
            <p14:sldId id="313"/>
            <p14:sldId id="319"/>
            <p14:sldId id="320"/>
            <p14:sldId id="318"/>
            <p14:sldId id="323"/>
            <p14:sldId id="324"/>
          </p14:sldIdLst>
        </p14:section>
        <p14:section name="Untitled Section" id="{5FB15FCA-D146-4B6A-8D85-0E76A85442A1}">
          <p14:sldIdLst>
            <p14:sldId id="281"/>
            <p14:sldId id="293"/>
            <p14:sldId id="282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2998" autoAdjust="0"/>
  </p:normalViewPr>
  <p:slideViewPr>
    <p:cSldViewPr snapToGrid="0">
      <p:cViewPr varScale="1">
        <p:scale>
          <a:sx n="68" d="100"/>
          <a:sy n="68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4CAE5-53D1-4A78-8009-4E652B73037F}" type="datetimeFigureOut">
              <a:rPr lang="en-US" smtClean="0"/>
              <a:t>11-Oct-23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3A8D1-0CD2-4158-A4F3-CBD60C0F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5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54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6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5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7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8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27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87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85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61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41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6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2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0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9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3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8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ills.gov.bd/?fbclid=IwAR04zXxAlP528v4lqE-I3Fh3qyIdSIeqd6J0Ptit8_OZKurfs4jLbIQKSyM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52" y="621475"/>
            <a:ext cx="8526484" cy="68481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4900" b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900" b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203859"/>
              </p:ext>
            </p:extLst>
          </p:nvPr>
        </p:nvGraphicFramePr>
        <p:xfrm>
          <a:off x="1146412" y="1412875"/>
          <a:ext cx="828419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41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gwkbm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(66742)</a:t>
                      </a:r>
                    </a:p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ce©t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PZz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_©,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UK‡bvjwRt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B‡jKwUªK¨vj</a:t>
                      </a:r>
                      <a:endParaRPr lang="en-US" sz="4000" b="1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Aa¨vq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13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Ges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14)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892145" y="318655"/>
            <a:ext cx="1967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66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46841"/>
              </p:ext>
            </p:extLst>
          </p:nvPr>
        </p:nvGraphicFramePr>
        <p:xfrm>
          <a:off x="0" y="221672"/>
          <a:ext cx="12192000" cy="656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2473"/>
                <a:gridCol w="5569527"/>
              </a:tblGrid>
              <a:tr h="6471458">
                <a:tc>
                  <a:txBody>
                    <a:bodyPr/>
                    <a:lstStyle/>
                    <a:p>
                      <a:pPr algn="just"/>
                      <a:r>
                        <a:rPr lang="en-US" sz="2500" b="1" u="sng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Kvh©cÖYvjxt</a:t>
                      </a:r>
                      <a:r>
                        <a:rPr lang="en-US" sz="2500" b="1" u="sng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cÖvšÍ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wZbwU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h_vhZfv‡e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ci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myBP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Av‡¯Í Av‡¯Í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Nviv‡bv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1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evZvg‡K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¯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úk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Ki‡jB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cÖevn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ïiy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nq|G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vwUs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v‡Ýi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m¤ú~Y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Ask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wmwi‡R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mshy³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nIqvq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AwZwi³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Avm‡Z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1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evZvg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†_‡K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wcZ‡ji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cø‡Ui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gva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¨‡g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wd‡ì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Nyi‡Z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ïiæ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GLb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Nviv‡j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hLb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evZvg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¸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wj‡K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¯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úk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ZLb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vwUs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v‡Ýi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Kg‡Z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Av‡¯Í Av‡¯Í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MwU‡eM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e‡o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hvIqvq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6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evZv‡gi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mshy³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GAe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¯’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c~Y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fv‡ëR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c~Y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MwZ‡Z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Pj‡Z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ivLvi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Mv‡q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jvnvi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UzKivwU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jvW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wiwjR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B‡jK‡Uªv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g¨vK‡bU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Øviv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AvKwl©Z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iv‡L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w¯úªs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Uv‡b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Ad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cwRk‡b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Avm‡Z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mieivn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vK‡j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fvë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wiwjR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Pz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¤^KZ¡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ivL‡Z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ZLb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Ad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cwRk‡b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|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327" y="190500"/>
            <a:ext cx="5555673" cy="666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166244"/>
              </p:ext>
            </p:extLst>
          </p:nvPr>
        </p:nvGraphicFramePr>
        <p:xfrm>
          <a:off x="2461491" y="179339"/>
          <a:ext cx="62391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16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vUv‡ii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endParaRPr lang="en-US" sz="4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975906"/>
              </p:ext>
            </p:extLst>
          </p:nvPr>
        </p:nvGraphicFramePr>
        <p:xfrm>
          <a:off x="845128" y="1427019"/>
          <a:ext cx="10806546" cy="480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6546"/>
              </a:tblGrid>
              <a:tr h="480752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Pvjyi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gyn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~‡Z©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w¯’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vKvq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G‡Z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BGgGd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fv‡ëR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mieivn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w`‡j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Av‡g©Pv‡ii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vÝ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Kg _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vKvq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Pvjyi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gyn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~‡Z©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cÖPzi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cwigvb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cÖ‡ek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c~Y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jvW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†_‡K 5-7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MyY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GB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Kg¨y‡UU‡i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fqvbK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ùzwjs‡Mi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m„wó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Kg¨y‡UUi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eªvk‡K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cy‡o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dj‡Z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K‡qj‡KI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cy‡o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dj‡Z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gvUiwU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m¤ú~Y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bó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Pvjyi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gn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~‡Z©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AwZwi³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cevwnZ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cvivi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vUvi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8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6096" y="910225"/>
            <a:ext cx="284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/>
              <a:t>Home Work: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2521" y="1920633"/>
            <a:ext cx="10929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wWwm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jm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b="1" dirty="0">
              <a:solidFill>
                <a:prstClr val="black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H.P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3|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H.P 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‡K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Watt 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Ki?</a:t>
            </a: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4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wWwm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cvIqvi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†÷R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Ki?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wWwm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Av‡g©Pv‡i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UK©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6|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wWwm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MwZ‡eM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wel‡qi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wbf©i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7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w_ª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c‡q›U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÷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vUv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©‡ii </a:t>
            </a:r>
            <a:r>
              <a:rPr lang="en-US" sz="40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516203" y="627797"/>
            <a:ext cx="259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98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760" y="1432296"/>
            <a:ext cx="11224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AvMvgx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: </a:t>
            </a:r>
          </a:p>
          <a:p>
            <a:pPr algn="ctr"/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6000" b="1" dirty="0" smtClean="0"/>
              <a:t>-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15 (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B‡jKwUªK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Uª¨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16202" y="477672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03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49" y="1526349"/>
            <a:ext cx="113924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এই ভিডিও টি পুনরায় দেখতে দক্ষতাবাতায়ন 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  <a:p>
            <a:pPr algn="ctr"/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বা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  <a:p>
            <a:pPr algn="ctr"/>
            <a:r>
              <a:rPr lang="as-IN" sz="5400" b="1" dirty="0">
                <a:latin typeface="Times New Roman" panose="02020603050405020304" pitchFamily="18" charset="0"/>
                <a:cs typeface="ParashSushreeMJ" panose="00000400000000000000" pitchFamily="2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www.skills.gov.bd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ভিজিট করুন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9033" y="491319"/>
            <a:ext cx="2001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19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00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5476" y="1092530"/>
            <a:ext cx="6780809" cy="294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4500" b="1" dirty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20000"/>
              </a:lnSpc>
            </a:pPr>
            <a:r>
              <a:rPr lang="en-US" sz="7200" b="1" dirty="0" err="1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`....</a:t>
            </a:r>
            <a:endParaRPr lang="en-US" sz="7200" b="1" dirty="0"/>
          </a:p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7846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2299855" y="720436"/>
            <a:ext cx="8700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800" b="1" u="sng" dirty="0">
                <a:solidFill>
                  <a:prstClr val="black"/>
                </a:solidFill>
              </a:rPr>
              <a:t>-(</a:t>
            </a:r>
            <a:r>
              <a:rPr lang="en-US" sz="48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13) </a:t>
            </a:r>
            <a:r>
              <a:rPr lang="en-US" sz="4800" b="1" u="sng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jm</a:t>
            </a:r>
            <a:r>
              <a:rPr lang="en-US" sz="48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b="1" u="sng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ÿZv</a:t>
            </a:r>
            <a:r>
              <a:rPr lang="en-US" sz="48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733564"/>
              </p:ext>
            </p:extLst>
          </p:nvPr>
        </p:nvGraphicFramePr>
        <p:xfrm>
          <a:off x="3519055" y="2202873"/>
          <a:ext cx="4059381" cy="942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9381"/>
              </a:tblGrid>
              <a:tr h="94210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MvwYwZK</a:t>
                      </a:r>
                      <a:r>
                        <a:rPr lang="en-US" sz="5400" b="1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5400" b="1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mgm¨v</a:t>
                      </a:r>
                      <a:endParaRPr lang="en-US" sz="5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0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30692" y="124691"/>
            <a:ext cx="1927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50486"/>
              </p:ext>
            </p:extLst>
          </p:nvPr>
        </p:nvGraphicFramePr>
        <p:xfrm>
          <a:off x="457200" y="719664"/>
          <a:ext cx="1140229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22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15717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P-(4)</a:t>
                      </a:r>
                      <a:r>
                        <a:rPr lang="en-US" sz="36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GKwU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kv›U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K¤úvD›U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6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36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220V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mieivn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n‡Z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20A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Kv‡i›U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†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Av‡g©Pvi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wmwiR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kv›U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wdì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‡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0.25Ω, 0.45Ω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55Ω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hw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`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Avqib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wd«Kkb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DB‡Ûm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¸‡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jv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GK‡Î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600W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Z‡e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6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36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36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ÿZv</a:t>
                      </a:r>
                      <a:r>
                        <a:rPr lang="en-US" sz="3600" b="1" baseline="0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</a:t>
                      </a:r>
                      <a:r>
                        <a:rPr kumimoji="0" lang="en-US" sz="3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©q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Ki |</a:t>
                      </a:r>
                      <a:endParaRPr lang="en-US" sz="3600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4" y="2812473"/>
            <a:ext cx="8742218" cy="40455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83527" y="3311238"/>
            <a:ext cx="522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6363" y="3311238"/>
            <a:ext cx="1620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</a:t>
            </a:r>
            <a:r>
              <a:rPr lang="en-US" sz="3200" b="1" u="sng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8474" y="4197927"/>
            <a:ext cx="1002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22267" y="3372793"/>
            <a:ext cx="710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655127" y="4721147"/>
            <a:ext cx="96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15345" y="3896013"/>
            <a:ext cx="551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137564" y="2673927"/>
            <a:ext cx="91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614620" y="4308764"/>
            <a:ext cx="48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13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23566083"/>
                  </p:ext>
                </p:extLst>
              </p:nvPr>
            </p:nvGraphicFramePr>
            <p:xfrm>
              <a:off x="332510" y="83128"/>
              <a:ext cx="11665526" cy="6989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009966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65556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6774872"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We Know,</a:t>
                          </a:r>
                          <a:r>
                            <a:rPr lang="en-US" sz="320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V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dirty="0">
                                      <a:solidFill>
                                        <a:schemeClr val="tx1"/>
                                      </a:solidFill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baseline="-25000" dirty="0">
                                      <a:solidFill>
                                        <a:schemeClr val="tx1"/>
                                      </a:solidFill>
                                    </a:rPr>
                                    <m:t>sh</m:t>
                                  </m:r>
                                </m:den>
                              </m:f>
                              <m:r>
                                <a:rPr lang="en-US" sz="32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𝟐𝟎</m:t>
                                  </m:r>
                                </m:num>
                                <m:den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4A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SutonnyMJ" pitchFamily="2" charset="0"/>
                                </a:rPr>
                                <m:t>∴</m:t>
                              </m:r>
                            </m:oMath>
                          </a14:m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32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20-4 =16A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20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0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Shunt Field Copper Loss = I</a:t>
                          </a:r>
                          <a:r>
                            <a:rPr lang="en-US" sz="3000" b="1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30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8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0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0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(4)</a:t>
                          </a:r>
                          <a:r>
                            <a:rPr lang="en-US" sz="3000" b="1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32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30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55=880W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Armature Cu Loss =I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32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 </a:t>
                          </a:r>
                          <a:r>
                            <a:rPr lang="en-US" sz="32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       =(16)</a:t>
                          </a:r>
                          <a:r>
                            <a:rPr lang="en-US" sz="3200" b="1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32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(0.25+0.45) =179.2W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Total Loss 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:r>
                            <a:rPr lang="en-US" sz="30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Shunt Field Loss + 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 Loss + Iron Loss</a:t>
                          </a:r>
                        </a:p>
                        <a:p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=(880+179.2+600) =</a:t>
                          </a:r>
                          <a:r>
                            <a:rPr lang="en-US" sz="28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1659.2W</a:t>
                          </a:r>
                        </a:p>
                        <a:p>
                          <a:r>
                            <a:rPr lang="en-US" sz="28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Motor Input=V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28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220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X20 = 4400W</a:t>
                          </a:r>
                        </a:p>
                        <a:p>
                          <a:r>
                            <a:rPr lang="en-US" sz="32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Motor Output=Input-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Total Loss</a:t>
                          </a:r>
                        </a:p>
                        <a:p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(4400-1650.2) =</a:t>
                          </a:r>
                          <a:r>
                            <a:rPr lang="en-US" sz="32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2740.8W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SutonnyMJ" pitchFamily="2" charset="0"/>
                                </a:rPr>
                                <m:t>∴</m:t>
                              </m:r>
                            </m:oMath>
                          </a14:m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Output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Input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800" i="0" baseline="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800" b="1" i="0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2740.8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800" b="1" i="0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4400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400" i="0" baseline="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 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en-US" sz="28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62.29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 (</a:t>
                          </a: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Ans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3000" b="1" dirty="0" smtClean="0">
                            <a:solidFill>
                              <a:schemeClr val="tx1"/>
                            </a:solidFill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Pjgvb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....</a:t>
                          </a:r>
                          <a:endParaRPr lang="en-US" sz="32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sz="32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Given,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 = 220V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20A 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0.25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=0.45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55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600W</a:t>
                          </a:r>
                        </a:p>
                        <a:p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=?</a:t>
                          </a:r>
                          <a:endParaRPr lang="en-US" sz="3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23566083"/>
                  </p:ext>
                </p:extLst>
              </p:nvPr>
            </p:nvGraphicFramePr>
            <p:xfrm>
              <a:off x="332510" y="83128"/>
              <a:ext cx="11665526" cy="6989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00996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65556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69894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68" t="-1132" r="-29615" b="-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Pjgvb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....</a:t>
                          </a:r>
                          <a:endParaRPr lang="en-US" sz="32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sz="32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Given,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 = 220V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20A 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0.25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=0.45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55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600W</a:t>
                          </a:r>
                        </a:p>
                        <a:p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=?</a:t>
                          </a:r>
                          <a:endParaRPr lang="en-US" sz="3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09" y="0"/>
            <a:ext cx="4987636" cy="24661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54291" y="886692"/>
            <a:ext cx="449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80110"/>
            <a:ext cx="55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11637" y="332509"/>
            <a:ext cx="634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59927" y="886692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84473" y="180111"/>
            <a:ext cx="773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26392" y="1126683"/>
            <a:ext cx="67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32431" y="641776"/>
            <a:ext cx="48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0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333644"/>
              </p:ext>
            </p:extLst>
          </p:nvPr>
        </p:nvGraphicFramePr>
        <p:xfrm>
          <a:off x="401782" y="52648"/>
          <a:ext cx="10030691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0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07818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P-(5)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GKwU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220V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kv›U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mieivn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jvBb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n‡Z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jvWk~b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¯’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vq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5A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c~Y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© †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jvWmn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Pjvi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mgq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80A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Kv‡i›U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MÖnb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K‡i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Av‡g©Pvi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kv›U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wdì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‡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0.3Ω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250Ω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hw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` 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gvU‡zhhuunfnfbe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c~Y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© †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jvW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†`qv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nq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Z‡e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Kg©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ÿZv</a:t>
                      </a:r>
                      <a:r>
                        <a:rPr lang="en-US" sz="3200" b="1" baseline="0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cs typeface="Times New Roman" panose="02020603050405020304" pitchFamily="18" charset="0"/>
                        </a:rPr>
                        <a:t>Drcvw`Z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cs typeface="Times New Roman" panose="02020603050405020304" pitchFamily="18" charset="0"/>
                        </a:rPr>
                        <a:t> Ak¦kw³ (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wbb©q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Ki|</a:t>
                      </a:r>
                      <a:endParaRPr lang="en-US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7309" y="2923309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</a:t>
            </a:r>
            <a:r>
              <a:rPr lang="en-US" sz="3200" b="1" u="sng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953" y="2673928"/>
            <a:ext cx="6988320" cy="40316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1818" y="4558145"/>
            <a:ext cx="825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418619" y="110837"/>
            <a:ext cx="1620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370619" y="3508085"/>
            <a:ext cx="692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88037" y="3508084"/>
            <a:ext cx="720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6291" y="3380509"/>
            <a:ext cx="69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9309" y="3969749"/>
            <a:ext cx="783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8072115"/>
                  </p:ext>
                </p:extLst>
              </p:nvPr>
            </p:nvGraphicFramePr>
            <p:xfrm>
              <a:off x="332508" y="110837"/>
              <a:ext cx="11859491" cy="69004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55383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70410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6747164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We Know,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No Load Input =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kumimoji="0" lang="en-US" sz="28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230X5 = 1150W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6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600" b="1" i="0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V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600" b="1" i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b="1" i="0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b="1" i="0" baseline="-25000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sh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600" b="1" i="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b="1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  <m:r>
                                    <a:rPr lang="en-US" sz="2600" b="1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𝟑𝟎</m:t>
                                  </m:r>
                                </m:num>
                                <m:den>
                                  <m:r>
                                    <a:rPr lang="en-US" sz="2600" b="1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𝟐𝟓𝟎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6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0.92A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 Load Armature Current(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kumimoji="0" lang="en-US" sz="28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= </a:t>
                          </a:r>
                          <a:r>
                            <a:rPr lang="en-US" sz="2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4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5-0.92 = 4.08A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 Load Armature Cu Loss(</a:t>
                          </a:r>
                          <a:r>
                            <a:rPr lang="en-US" sz="2600" b="1" i="0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cuN</a:t>
                          </a:r>
                          <a:r>
                            <a:rPr kumimoji="0" lang="en-US" sz="28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kumimoji="0" lang="en-US" sz="28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sz="2600" b="1" i="0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 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(4.08)</a:t>
                          </a:r>
                          <a:r>
                            <a:rPr lang="en-US" sz="2600" b="1" i="0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r>
                            <a:rPr lang="en-US" sz="28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0.3 = 5W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kern="1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Constant Loss (Pc) =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en-US" sz="2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4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sz="2600" b="1" i="0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</a:t>
                          </a:r>
                          <a:r>
                            <a:rPr kumimoji="0" lang="en-US" sz="28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=(230</a:t>
                          </a:r>
                          <a:r>
                            <a:rPr lang="en-US" sz="28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5)-5= 1145W</a:t>
                          </a:r>
                          <a:endParaRPr lang="en-US" sz="26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Full Load Input =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VI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230</a:t>
                          </a:r>
                          <a:r>
                            <a:rPr lang="en-US" sz="28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 = 18400W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Full Load Armature Current(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4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= I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80-0.92 = 79.08A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Full Load Armature Cu Loss(</a:t>
                          </a:r>
                          <a:r>
                            <a:rPr lang="en-US" sz="2600" b="1" i="0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</a:t>
                          </a:r>
                          <a:r>
                            <a:rPr lang="en-US" sz="24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4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sz="2600" b="1" i="0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r>
                            <a:rPr lang="en-US" sz="28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79.08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sz="2600" b="1" i="0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r>
                            <a:rPr lang="en-US" sz="28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0.3=1876W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Total Loss = Full Load Armature Cu Loss + </a:t>
                          </a:r>
                          <a:r>
                            <a:rPr lang="en-US" sz="2600" b="1" i="0" kern="1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Constant Loss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kern="120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= 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1876+1145 = 3021W</a:t>
                          </a:r>
                        </a:p>
                        <a:p>
                          <a:pPr algn="l"/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Output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Input- Total Loss = 18400-3021= 15379 W </a:t>
                          </a:r>
                        </a:p>
                        <a:p>
                          <a:pPr algn="l"/>
                          <a:r>
                            <a:rPr kumimoji="0" lang="en-US" sz="2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Calibri" panose="020F0502020204030204" pitchFamily="34" charset="0"/>
                              <a:cs typeface="SutonnyMJ" pitchFamily="2" charset="0"/>
                            </a:rPr>
                            <a:t>Kg©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`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ÿZv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600" b="1" i="0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O</m:t>
                                  </m:r>
                                  <m: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b="1" i="0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P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I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P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100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600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15379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600" b="1" i="0" kern="120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18400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800" i="0" baseline="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 = 83.6% (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Ans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Again,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We know, </a:t>
                          </a:r>
                          <a:r>
                            <a:rPr lang="en-US" sz="2600" b="1" i="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2600" b="1" i="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V</a:t>
                          </a:r>
                          <a:r>
                            <a:rPr lang="en-US" sz="2600" b="1" i="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(</a:t>
                          </a:r>
                          <a:r>
                            <a:rPr lang="en-US" sz="2600" b="1" i="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aFL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2400" i="0" baseline="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4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230-(79.08 </a:t>
                          </a:r>
                          <a:r>
                            <a:rPr lang="en-US" sz="2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0.3) = 206.28V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Now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P= </a:t>
                          </a:r>
                          <a:r>
                            <a:rPr lang="en-US" sz="2600" b="1" i="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2600" b="1" i="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2600" b="1" i="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4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aFL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206.28</a:t>
                          </a:r>
                          <a:r>
                            <a:rPr lang="en-US" sz="2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79.08= 16312.6W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H.P=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600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16312.6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600" b="1" i="0" kern="120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746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21.8 H.P (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Ans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Given,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 = 230V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5A 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80A 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0.3</a:t>
                          </a:r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endParaRPr lang="en-US" sz="28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28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8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250</a:t>
                          </a:r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endParaRPr lang="en-US" sz="28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H.P= ?</a:t>
                          </a:r>
                        </a:p>
                        <a:p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=?</a:t>
                          </a:r>
                          <a:endParaRPr lang="en-US" sz="280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en-US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149975"/>
                  </p:ext>
                </p:extLst>
              </p:nvPr>
            </p:nvGraphicFramePr>
            <p:xfrm>
              <a:off x="332508" y="110837"/>
              <a:ext cx="11859491" cy="69004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5538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70410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</a:tblGrid>
                  <a:tr h="6900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60" t="-883" r="-16987" b="-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Given,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 = 230V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5A 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80A 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0.3</a:t>
                          </a:r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endParaRPr lang="en-US" sz="28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28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8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250</a:t>
                          </a:r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endParaRPr lang="en-US" sz="28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H.P= ?</a:t>
                          </a:r>
                        </a:p>
                        <a:p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=?</a:t>
                          </a:r>
                          <a:endParaRPr lang="en-US" sz="280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en-US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274" y="96982"/>
            <a:ext cx="275705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1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6256" y="2133600"/>
                <a:ext cx="11928764" cy="4644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wWwm</a:t>
                </a:r>
                <a:r>
                  <a:rPr lang="en-US" sz="3200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†</a:t>
                </a:r>
                <a:r>
                  <a:rPr lang="en-US" sz="36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gvU‡ii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e¨vK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e.m.f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mgxKiY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3200" b="1" baseline="-250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3200" b="1" dirty="0">
                            <a:solidFill>
                              <a:prstClr val="black"/>
                            </a:solidFill>
                          </a:rPr>
                          <m:t>φ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</a:rPr>
                          <m:t>NP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den>
                    </m:f>
                  </m:oMath>
                </a14:m>
                <a:endParaRPr lang="en-US" sz="32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†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gvU‡ii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MwZ‡eM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dirty="0">
                        <a:solidFill>
                          <a:prstClr val="black"/>
                        </a:solidFill>
                      </a:rPr>
                      <m:t>N</m:t>
                    </m:r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b="1" baseline="-25000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800" b="1" dirty="0">
                            <a:solidFill>
                              <a:prstClr val="black"/>
                            </a:solidFill>
                          </a:rPr>
                          <m:t>φ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</a:rPr>
                          <m:t>P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(†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gvU‡ii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†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ejvq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1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Z</m:t>
                    </m:r>
                    <m:r>
                      <m:rPr>
                        <m:nor/>
                      </m:rPr>
                      <a:rPr lang="en-US" sz="3600" b="1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3200" b="1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3200" b="1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prstClr val="black"/>
                        </a:solidFill>
                      </a:rPr>
                      <m:t>P</m:t>
                    </m:r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†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Kvb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cwieZ©b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nq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bv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)</a:t>
                </a:r>
              </a:p>
              <a:p>
                <a:r>
                  <a:rPr lang="en-US" sz="3200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      A</a:t>
                </a:r>
                <a:r>
                  <a:rPr lang="en-US" sz="3200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_©vr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dirty="0">
                        <a:solidFill>
                          <a:prstClr val="black"/>
                        </a:solidFill>
                      </a:rPr>
                      <m:t>N</m:t>
                    </m:r>
                  </m:oMath>
                </a14:m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prstClr val="black"/>
                    </a:solidFill>
                    <a:latin typeface="Algerian" panose="04020705040A02060702" pitchFamily="82" charset="0"/>
                    <a:cs typeface="Times New Roman" panose="02020603050405020304" pitchFamily="18" charset="0"/>
                  </a:rPr>
                  <a:t>∞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b="1" baseline="-25000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800" b="1" dirty="0">
                            <a:solidFill>
                              <a:prstClr val="black"/>
                            </a:solidFill>
                          </a:rPr>
                          <m:t>φ</m:t>
                        </m:r>
                      </m:den>
                    </m:f>
                  </m:oMath>
                </a14:m>
                <a:endParaRPr lang="en-US" sz="3200" b="1" dirty="0" smtClean="0">
                  <a:solidFill>
                    <a:prstClr val="black"/>
                  </a:solidFill>
                </a:endParaRPr>
              </a:p>
              <a:p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    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A_ev</a:t>
                </a:r>
                <a:r>
                  <a:rPr lang="en-US" sz="3200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,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1" dirty="0" smtClean="0">
                        <a:solidFill>
                          <a:prstClr val="black"/>
                        </a:solidFill>
                      </a:rPr>
                      <m:t>N</m:t>
                    </m:r>
                  </m:oMath>
                </a14:m>
                <a:r>
                  <a:rPr lang="en-US" sz="36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smtClean="0">
                    <a:solidFill>
                      <a:prstClr val="black"/>
                    </a:solidFill>
                    <a:latin typeface="Algerian" panose="04020705040A02060702" pitchFamily="82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𝐊</m:t>
                    </m:r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3200" b="1" baseline="-25000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200" b="1" dirty="0">
                            <a:solidFill>
                              <a:prstClr val="black"/>
                            </a:solidFill>
                          </a:rPr>
                          <m:t>φ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</a:t>
                </a:r>
              </a:p>
              <a:p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     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Aevi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3200" b="1" baseline="-250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V</a:t>
                </a:r>
                <a:r>
                  <a:rPr lang="en-US" sz="3200" b="1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3200" b="1" baseline="-250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3200" b="1" baseline="-250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3200" b="1" baseline="-25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1" dirty="0" smtClean="0">
                        <a:solidFill>
                          <a:prstClr val="black"/>
                        </a:solidFill>
                      </a:rPr>
                      <m:t>            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prstClr val="black"/>
                        </a:solidFill>
                      </a:rPr>
                      <m:t>N</m:t>
                    </m:r>
                  </m:oMath>
                </a14:m>
                <a:r>
                  <a:rPr lang="en-US" sz="36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>
                    <a:solidFill>
                      <a:prstClr val="black"/>
                    </a:solidFill>
                    <a:latin typeface="Algerian" panose="04020705040A02060702" pitchFamily="82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𝐊</m:t>
                    </m:r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sz="3200" b="1" baseline="-25000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–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IaRa</m:t>
                        </m:r>
                        <m:r>
                          <m:rPr>
                            <m:nor/>
                          </m:rPr>
                          <a:rPr lang="en-US" sz="3200" b="1" baseline="-25000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200" b="1" dirty="0">
                            <a:solidFill>
                              <a:prstClr val="black"/>
                            </a:solidFill>
                          </a:rPr>
                          <m:t>φ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56" y="2133600"/>
                <a:ext cx="11928764" cy="4644861"/>
              </a:xfrm>
              <a:prstGeom prst="rect">
                <a:avLst/>
              </a:prstGeom>
              <a:blipFill rotWithShape="0">
                <a:blip r:embed="rId2"/>
                <a:stretch>
                  <a:fillRect l="-1277" b="-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85936"/>
              </p:ext>
            </p:extLst>
          </p:nvPr>
        </p:nvGraphicFramePr>
        <p:xfrm>
          <a:off x="1343891" y="1163782"/>
          <a:ext cx="8816109" cy="83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6109"/>
              </a:tblGrid>
              <a:tr h="831273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wWwm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gvU‡ii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MwZ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wbqš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¿‡Yi †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ÿ‡Î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we‡eP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welqmgyn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lang="en-US" sz="4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0800000" flipH="1" flipV="1">
            <a:off x="1911927" y="105819"/>
            <a:ext cx="8257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000" b="1" u="sng" dirty="0">
                <a:solidFill>
                  <a:prstClr val="black"/>
                </a:solidFill>
              </a:rPr>
              <a:t>-</a:t>
            </a:r>
            <a:r>
              <a:rPr lang="en-US" sz="40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14 (</a:t>
            </a:r>
            <a:r>
              <a:rPr lang="en-US" sz="4000" b="1" u="sng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wWwm</a:t>
            </a:r>
            <a:r>
              <a:rPr lang="en-US" sz="40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u="sng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gvUi</a:t>
            </a:r>
            <a:r>
              <a:rPr lang="en-US" sz="40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Pvjbv</a:t>
            </a:r>
            <a:r>
              <a:rPr lang="en-US" sz="40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MwZ</a:t>
            </a:r>
            <a:r>
              <a:rPr lang="en-US" sz="4000" b="1" u="sng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4000" b="1" u="sng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0019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1260759"/>
                  </p:ext>
                </p:extLst>
              </p:nvPr>
            </p:nvGraphicFramePr>
            <p:xfrm>
              <a:off x="318654" y="719665"/>
              <a:ext cx="11665527" cy="48531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65527"/>
                  </a:tblGrid>
                  <a:tr h="2106661"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4800" b="1" dirty="0" smtClean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4800" b="1" dirty="0" smtClean="0">
                                  <a:solidFill>
                                    <a:schemeClr val="accent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</m:oMath>
                          </a14:m>
                          <a:r>
                            <a:rPr lang="en-US" sz="4800" b="1" dirty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4800" b="0" dirty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sz="4800" b="1" i="0">
                                  <a:solidFill>
                                    <a:schemeClr val="accent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𝐊</m:t>
                              </m:r>
                              <m:f>
                                <m:fPr>
                                  <m:ctrlPr>
                                    <a:rPr lang="en-US" sz="4800" b="1" i="1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4800" b="1" dirty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V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4800" b="1" baseline="-25000" dirty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4800" b="1" dirty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–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4800" b="1" dirty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IaRa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4800" b="1" baseline="-25000" dirty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l-GR" sz="4800" b="1" dirty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φ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4800" b="1" dirty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4800" b="1" dirty="0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sz="3800" b="1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Dc‡ii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mgxKiY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†_‡K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ej‡Z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cvwi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†h, †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gvU‡ii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MwZ‡eM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3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wU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wel‡qi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Dci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wbf©i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K‡i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|</a:t>
                          </a:r>
                        </a:p>
                        <a:p>
                          <a:pPr algn="l"/>
                          <a:endParaRPr lang="en-US" sz="3800" b="1" baseline="0" dirty="0" smtClean="0">
                            <a:solidFill>
                              <a:prstClr val="black"/>
                            </a:solidFill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1| </a:t>
                          </a:r>
                          <a:r>
                            <a:rPr lang="en-US" sz="3800" b="1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mieivn †</a:t>
                          </a:r>
                          <a:r>
                            <a:rPr lang="en-US" sz="3800" b="1" baseline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fv‡ëR</a:t>
                          </a:r>
                          <a:r>
                            <a:rPr lang="en-US" sz="3800" b="1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3800" b="1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V</m:t>
                              </m:r>
                            </m:oMath>
                          </a14:m>
                          <a:r>
                            <a:rPr lang="en-US" sz="3800" b="1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)cwieZ©b </a:t>
                          </a:r>
                          <a:r>
                            <a:rPr lang="en-US" sz="3800" b="1" baseline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K‡i</a:t>
                          </a:r>
                          <a:r>
                            <a:rPr lang="en-US" sz="3800" b="1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|</a:t>
                          </a:r>
                          <a:r>
                            <a:rPr lang="en-US" sz="38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l"/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2|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Av‡g©Pvi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Kv‡i›U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800" b="1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3800" b="1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I</m:t>
                              </m:r>
                              <m:r>
                                <m:rPr>
                                  <m:nor/>
                                </m:rPr>
                                <a:rPr lang="en-US" sz="3800" b="1" baseline="-2500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3800" b="1" baseline="0" dirty="0" smtClean="0">
                                  <a:solidFill>
                                    <a:prstClr val="black"/>
                                  </a:solidFill>
                                  <a:latin typeface="SutonnyMJ" pitchFamily="2" charset="0"/>
                                  <a:cs typeface="SutonnyMJ" pitchFamily="2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A_ev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Av‡g©Pvi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†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iwR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÷¨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vÝ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800" b="1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3800" b="1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en-US" sz="3800" b="1" baseline="-2500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3800" b="1" baseline="0" dirty="0" smtClean="0">
                                  <a:solidFill>
                                    <a:prstClr val="black"/>
                                  </a:solidFill>
                                  <a:latin typeface="SutonnyMJ" pitchFamily="2" charset="0"/>
                                  <a:cs typeface="SutonnyMJ" pitchFamily="2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cwieZ©b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K‡i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| </a:t>
                          </a:r>
                        </a:p>
                        <a:p>
                          <a:pPr algn="l"/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3|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wdì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d¬v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· </a:t>
                          </a:r>
                          <a14:m>
                            <m:oMath xmlns:m="http://schemas.openxmlformats.org/officeDocument/2006/math">
                              <m:r>
                                <a:rPr lang="en-US" sz="3800" b="1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l-GR" sz="3800" b="1" dirty="0" smtClean="0">
                                  <a:solidFill>
                                    <a:schemeClr val="tx1"/>
                                  </a:solidFill>
                                </a:rPr>
                                <m:t>φ</m:t>
                              </m:r>
                              <m:r>
                                <m:rPr>
                                  <m:nor/>
                                </m:rPr>
                                <a:rPr lang="en-US" sz="3800" b="1" baseline="0" dirty="0" smtClean="0">
                                  <a:solidFill>
                                    <a:prstClr val="black"/>
                                  </a:solidFill>
                                  <a:latin typeface="SutonnyMJ" pitchFamily="2" charset="0"/>
                                  <a:cs typeface="SutonnyMJ" pitchFamily="2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cwieZ©b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K‡i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|</a:t>
                          </a:r>
                          <a:endParaRPr lang="en-US" sz="3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1260759"/>
                  </p:ext>
                </p:extLst>
              </p:nvPr>
            </p:nvGraphicFramePr>
            <p:xfrm>
              <a:off x="318654" y="719665"/>
              <a:ext cx="11665527" cy="48531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65527"/>
                  </a:tblGrid>
                  <a:tr h="48531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52" t="-125" r="-104" b="-539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055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06436" y="35627"/>
          <a:ext cx="631767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7674"/>
              </a:tblGrid>
              <a:tr h="62939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wPÎ</a:t>
                      </a:r>
                      <a:r>
                        <a:rPr lang="en-US" sz="40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mn</a:t>
                      </a:r>
                      <a:r>
                        <a:rPr lang="en-US" sz="40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w_ª </a:t>
                      </a:r>
                      <a:r>
                        <a:rPr lang="en-US" sz="40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c‡q›U</a:t>
                      </a:r>
                      <a:r>
                        <a:rPr lang="en-US" sz="40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40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40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40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Kvh©cÖbvjx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65589"/>
              </p:ext>
            </p:extLst>
          </p:nvPr>
        </p:nvGraphicFramePr>
        <p:xfrm>
          <a:off x="130628" y="926274"/>
          <a:ext cx="11792198" cy="5931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8323"/>
                <a:gridCol w="4583875"/>
              </a:tblGrid>
              <a:tr h="593172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MVYt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cv‡ki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wP‡Î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w_ª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vUv©i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‡`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Lv‡bv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n‡q‡Q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G‡Z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wZbwU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e‡j G‡K w_ª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vUv©i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e‡j|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wZbwU‡K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L, A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Øviv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wPwýZ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mieiv‡ni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c‡RwUf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jvB‡bi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mv‡_,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c‡RwUf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wdì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b‡MwUf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dxì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evB‡i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mieiv‡ni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b‡MwUf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jvB‡bi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wfZ‡i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vwUs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iwRó¨Ý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hv‡Z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A‡bK¸wj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U¨vwcs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U¨vwcs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c‡q›U¸wj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wPÎvbyhvqx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1,2,3,4,5,6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BZ¨vw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wPwýZ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cwievnx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eZv‡gi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gvSLv‡b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w¯úªs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Iqvjv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emv‡bv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G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gva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¨‡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wewfbœ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As‡k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cÖevwnZ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Pvcw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`‡q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Uªvwcs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‡›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evZvg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¸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wj‡K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¯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úk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Nviv‡bv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ivwbs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cwRk‡b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vKvi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¨ G‡Z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jvnvi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UzKiv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emv‡bv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fvë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wiwjR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I 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Ifvi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fvë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wiwjR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ywU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jvnvi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Ici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cuPv‡bv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cÖev‡ni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G¸wj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ª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g¨vM‡b‡U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cwibZ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473" y="800100"/>
            <a:ext cx="4633355" cy="457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4669</TotalTime>
  <Words>995</Words>
  <Application>Microsoft Office PowerPoint</Application>
  <PresentationFormat>Widescreen</PresentationFormat>
  <Paragraphs>133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Algerian</vt:lpstr>
      <vt:lpstr>Arial</vt:lpstr>
      <vt:lpstr>Calibri</vt:lpstr>
      <vt:lpstr>Cambria Math</vt:lpstr>
      <vt:lpstr>ParashSushreeMJ</vt:lpstr>
      <vt:lpstr>SutonnyMJ</vt:lpstr>
      <vt:lpstr>Times New Roman</vt:lpstr>
      <vt:lpstr>Trebuchet MS</vt:lpstr>
      <vt:lpstr>Wingdings 3</vt:lpstr>
      <vt:lpstr>Facet</vt:lpstr>
      <vt:lpstr>cvV cwiwPwZ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Generation of Electrical Enargy</dc:title>
  <dc:creator>nazmulpc</dc:creator>
  <cp:lastModifiedBy>STEP</cp:lastModifiedBy>
  <cp:revision>606</cp:revision>
  <dcterms:created xsi:type="dcterms:W3CDTF">2019-10-12T20:08:54Z</dcterms:created>
  <dcterms:modified xsi:type="dcterms:W3CDTF">2023-10-11T08:51:02Z</dcterms:modified>
</cp:coreProperties>
</file>