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58" r:id="rId5"/>
    <p:sldId id="259" r:id="rId6"/>
    <p:sldId id="260" r:id="rId7"/>
    <p:sldId id="261" r:id="rId8"/>
    <p:sldId id="262" r:id="rId9"/>
    <p:sldId id="263" r:id="rId10"/>
    <p:sldId id="264"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709" y="0"/>
            <a:ext cx="35814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6755" y="1831618"/>
            <a:ext cx="2964873" cy="3733800"/>
          </a:xfrm>
          <a:prstGeom prst="ellipse">
            <a:avLst/>
          </a:prstGeom>
          <a:ln w="57150">
            <a:solidFill>
              <a:schemeClr val="bg1"/>
            </a:solidFill>
          </a:ln>
          <a:effectLst>
            <a:outerShdw blurRad="50800" dist="38100" dir="16200000" rotWithShape="0">
              <a:prstClr val="black">
                <a:alpha val="40000"/>
              </a:prstClr>
            </a:outerShdw>
          </a:effectLst>
        </p:spPr>
      </p:pic>
      <p:graphicFrame>
        <p:nvGraphicFramePr>
          <p:cNvPr id="7" name="Table 6"/>
          <p:cNvGraphicFramePr>
            <a:graphicFrameLocks noGrp="1"/>
          </p:cNvGraphicFramePr>
          <p:nvPr>
            <p:extLst>
              <p:ext uri="{D42A27DB-BD31-4B8C-83A1-F6EECF244321}">
                <p14:modId xmlns:p14="http://schemas.microsoft.com/office/powerpoint/2010/main" val="450868858"/>
              </p:ext>
            </p:extLst>
          </p:nvPr>
        </p:nvGraphicFramePr>
        <p:xfrm>
          <a:off x="3650673" y="3456709"/>
          <a:ext cx="5389418" cy="3352800"/>
        </p:xfrm>
        <a:graphic>
          <a:graphicData uri="http://schemas.openxmlformats.org/drawingml/2006/table">
            <a:tbl>
              <a:tblPr firstRow="1" bandRow="1">
                <a:tableStyleId>{5C22544A-7EE6-4342-B048-85BDC9FD1C3A}</a:tableStyleId>
              </a:tblPr>
              <a:tblGrid>
                <a:gridCol w="5389418"/>
              </a:tblGrid>
              <a:tr h="615798">
                <a:tc>
                  <a:txBody>
                    <a:bodyPr/>
                    <a:lstStyle/>
                    <a:p>
                      <a:pPr algn="r"/>
                      <a:r>
                        <a:rPr lang="en-US" sz="4000" dirty="0" smtClean="0">
                          <a:latin typeface="Bahnschrift SemiBold Condensed" pitchFamily="34" charset="0"/>
                        </a:rPr>
                        <a:t>Junior instructor(non-tech</a:t>
                      </a:r>
                      <a:r>
                        <a:rPr lang="en-US" sz="2400" dirty="0" smtClean="0">
                          <a:latin typeface="Bahnschrift SemiBold Condensed" pitchFamily="34" charset="0"/>
                        </a:rPr>
                        <a:t>)</a:t>
                      </a:r>
                      <a:endParaRPr lang="en-US" sz="2400" dirty="0">
                        <a:latin typeface="Bahnschrift SemiBold Condensed" pitchFamily="34" charset="0"/>
                      </a:endParaRPr>
                    </a:p>
                  </a:txBody>
                  <a:tcPr>
                    <a:solidFill>
                      <a:schemeClr val="accent6">
                        <a:lumMod val="75000"/>
                      </a:schemeClr>
                    </a:solidFill>
                  </a:tcPr>
                </a:tc>
              </a:tr>
              <a:tr h="1092926">
                <a:tc>
                  <a:txBody>
                    <a:bodyPr/>
                    <a:lstStyle/>
                    <a:p>
                      <a:pPr algn="r"/>
                      <a:r>
                        <a:rPr lang="en-US" sz="4000" dirty="0" smtClean="0">
                          <a:latin typeface="Bahnschrift SemiBold Condensed" pitchFamily="34" charset="0"/>
                        </a:rPr>
                        <a:t>Bangladesh </a:t>
                      </a:r>
                      <a:r>
                        <a:rPr lang="en-US" sz="4000" dirty="0" err="1" smtClean="0">
                          <a:latin typeface="Bahnschrift SemiBold Condensed" pitchFamily="34" charset="0"/>
                        </a:rPr>
                        <a:t>sweden</a:t>
                      </a:r>
                      <a:r>
                        <a:rPr lang="en-US" sz="4000" dirty="0" smtClean="0">
                          <a:latin typeface="Bahnschrift SemiBold Condensed" pitchFamily="34" charset="0"/>
                        </a:rPr>
                        <a:t> polytechnic institute, </a:t>
                      </a:r>
                      <a:r>
                        <a:rPr lang="en-US" sz="4000" dirty="0" err="1" smtClean="0">
                          <a:latin typeface="Bahnschrift SemiBold Condensed" pitchFamily="34" charset="0"/>
                        </a:rPr>
                        <a:t>kaptai</a:t>
                      </a:r>
                      <a:endParaRPr lang="en-US" sz="4000" dirty="0">
                        <a:latin typeface="Bahnschrift SemiBold Condensed" pitchFamily="34" charset="0"/>
                      </a:endParaRPr>
                    </a:p>
                  </a:txBody>
                  <a:tcPr>
                    <a:solidFill>
                      <a:schemeClr val="accent3"/>
                    </a:solidFill>
                  </a:tcPr>
                </a:tc>
              </a:tr>
              <a:tr h="533755">
                <a:tc>
                  <a:txBody>
                    <a:bodyPr/>
                    <a:lstStyle/>
                    <a:p>
                      <a:pPr algn="r"/>
                      <a:r>
                        <a:rPr lang="en-US" sz="3600" dirty="0" smtClean="0">
                          <a:latin typeface="Bahnschrift SemiBold Condensed" pitchFamily="34" charset="0"/>
                        </a:rPr>
                        <a:t>mannanbspi@gmail.com</a:t>
                      </a:r>
                      <a:endParaRPr lang="en-US" sz="3600" dirty="0">
                        <a:latin typeface="Bahnschrift SemiBold Condensed" pitchFamily="34" charset="0"/>
                      </a:endParaRPr>
                    </a:p>
                  </a:txBody>
                  <a:tcPr>
                    <a:solidFill>
                      <a:srgbClr val="00B050"/>
                    </a:solidFill>
                  </a:tcPr>
                </a:tc>
              </a:tr>
              <a:tr h="584588">
                <a:tc>
                  <a:txBody>
                    <a:bodyPr/>
                    <a:lstStyle/>
                    <a:p>
                      <a:pPr algn="r"/>
                      <a:r>
                        <a:rPr lang="en-US" sz="4000" dirty="0" smtClean="0">
                          <a:latin typeface="Bahnschrift SemiBold Condensed" pitchFamily="34" charset="0"/>
                        </a:rPr>
                        <a:t>01816-239279</a:t>
                      </a:r>
                      <a:endParaRPr lang="en-US" sz="4000" dirty="0">
                        <a:latin typeface="Bahnschrift SemiBold Condensed" pitchFamily="34" charset="0"/>
                      </a:endParaRPr>
                    </a:p>
                  </a:txBody>
                  <a:tcPr>
                    <a:solidFill>
                      <a:srgbClr val="FFFF00"/>
                    </a:solidFill>
                  </a:tcPr>
                </a:tc>
              </a:tr>
            </a:tbl>
          </a:graphicData>
        </a:graphic>
      </p:graphicFrame>
      <p:sp>
        <p:nvSpPr>
          <p:cNvPr id="8" name="TextBox 7"/>
          <p:cNvSpPr txBox="1"/>
          <p:nvPr/>
        </p:nvSpPr>
        <p:spPr>
          <a:xfrm>
            <a:off x="3581400" y="152400"/>
            <a:ext cx="5527964" cy="1938992"/>
          </a:xfrm>
          <a:prstGeom prst="rect">
            <a:avLst/>
          </a:prstGeom>
          <a:noFill/>
        </p:spPr>
        <p:txBody>
          <a:bodyPr wrap="square" rtlCol="0">
            <a:spAutoFit/>
          </a:bodyPr>
          <a:lstStyle/>
          <a:p>
            <a:r>
              <a:rPr lang="en-US" sz="6000" b="1" dirty="0" smtClean="0">
                <a:effectLst>
                  <a:outerShdw blurRad="38100" dist="38100" dir="2700000" algn="tl">
                    <a:srgbClr val="000000">
                      <a:alpha val="43137"/>
                    </a:srgbClr>
                  </a:outerShdw>
                </a:effectLst>
                <a:latin typeface="Bahnschrift Condensed" pitchFamily="34" charset="0"/>
              </a:rPr>
              <a:t>MD. ABDUL</a:t>
            </a:r>
          </a:p>
          <a:p>
            <a:r>
              <a:rPr lang="en-US" sz="6000" b="1" dirty="0" smtClean="0">
                <a:effectLst>
                  <a:outerShdw blurRad="38100" dist="38100" dir="2700000" algn="tl">
                    <a:srgbClr val="000000">
                      <a:alpha val="43137"/>
                    </a:srgbClr>
                  </a:outerShdw>
                </a:effectLst>
                <a:latin typeface="Bahnschrift Condensed" pitchFamily="34" charset="0"/>
              </a:rPr>
              <a:t>MANNAN</a:t>
            </a:r>
            <a:endParaRPr lang="en-US" sz="6000" b="1" dirty="0">
              <a:effectLst>
                <a:outerShdw blurRad="38100" dist="38100" dir="2700000" algn="tl">
                  <a:srgbClr val="000000">
                    <a:alpha val="43137"/>
                  </a:srgbClr>
                </a:outerShdw>
              </a:effectLst>
              <a:latin typeface="Bahnschrift Condensed" pitchFamily="34" charset="0"/>
            </a:endParaRPr>
          </a:p>
        </p:txBody>
      </p:sp>
    </p:spTree>
    <p:extLst>
      <p:ext uri="{BB962C8B-B14F-4D97-AF65-F5344CB8AC3E}">
        <p14:creationId xmlns:p14="http://schemas.microsoft.com/office/powerpoint/2010/main" val="400550011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2" presetClass="entr" presetSubtype="4"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s-IN" dirty="0">
                <a:solidFill>
                  <a:srgbClr val="000000"/>
                </a:solidFill>
                <a:latin typeface="Siyam Rupali"/>
              </a:rPr>
              <a:t>ক্যালরিমিতির মূলনীতি</a:t>
            </a:r>
            <a:br>
              <a:rPr lang="as-IN" dirty="0">
                <a:solidFill>
                  <a:srgbClr val="000000"/>
                </a:solidFill>
                <a:latin typeface="Siyam Rupali"/>
              </a:rPr>
            </a:br>
            <a:endParaRPr lang="en-US" dirty="0"/>
          </a:p>
        </p:txBody>
      </p:sp>
      <p:sp>
        <p:nvSpPr>
          <p:cNvPr id="3" name="Content Placeholder 2"/>
          <p:cNvSpPr>
            <a:spLocks noGrp="1"/>
          </p:cNvSpPr>
          <p:nvPr>
            <p:ph idx="1"/>
          </p:nvPr>
        </p:nvSpPr>
        <p:spPr/>
        <p:txBody>
          <a:bodyPr/>
          <a:lstStyle/>
          <a:p>
            <a:r>
              <a:rPr lang="as-IN" dirty="0">
                <a:solidFill>
                  <a:srgbClr val="000000"/>
                </a:solidFill>
                <a:latin typeface="Georgia"/>
              </a:rPr>
              <a:t>যদি গ্রহণ ও বর্জনের সময় কোনো তাপ নষ্ট না হয়, তবে বেশি তাপমাত্রার বস্তু যে পরিমাণ তাপ বর্জন করবে কম তাপমাত্রার বস্তু সেই পরিমাণ তাপ গ্রহণ করবে।</a:t>
            </a:r>
            <a:r>
              <a:rPr lang="as-IN" dirty="0"/>
              <a:t/>
            </a:r>
            <a:br>
              <a:rPr lang="as-IN" dirty="0"/>
            </a:br>
            <a:r>
              <a:rPr lang="as-IN" dirty="0">
                <a:solidFill>
                  <a:srgbClr val="000000"/>
                </a:solidFill>
                <a:latin typeface="Georgia"/>
              </a:rPr>
              <a:t>অর্থাৎ মোট বর্জিত তাপ = মোট গৃহিত </a:t>
            </a:r>
            <a:r>
              <a:rPr lang="as-IN" dirty="0" smtClean="0">
                <a:solidFill>
                  <a:srgbClr val="000000"/>
                </a:solidFill>
                <a:latin typeface="Georgia"/>
              </a:rPr>
              <a:t>তাপ</a:t>
            </a:r>
            <a:endParaRPr lang="en-US" dirty="0" smtClean="0">
              <a:solidFill>
                <a:srgbClr val="000000"/>
              </a:solidFill>
              <a:latin typeface="Georgia"/>
            </a:endParaRPr>
          </a:p>
          <a:p>
            <a:r>
              <a:rPr lang="as-IN" dirty="0"/>
              <a:t/>
            </a:r>
            <a:br>
              <a:rPr lang="as-IN" dirty="0"/>
            </a:br>
            <a:r>
              <a:rPr lang="as-IN" dirty="0">
                <a:solidFill>
                  <a:srgbClr val="000000"/>
                </a:solidFill>
                <a:latin typeface="Georgia"/>
              </a:rPr>
              <a:t>এটাই ক্যালরিমিতির মূলনীতি।</a:t>
            </a:r>
            <a:endParaRPr lang="en-US" dirty="0"/>
          </a:p>
        </p:txBody>
      </p:sp>
    </p:spTree>
    <p:extLst>
      <p:ext uri="{BB962C8B-B14F-4D97-AF65-F5344CB8AC3E}">
        <p14:creationId xmlns:p14="http://schemas.microsoft.com/office/powerpoint/2010/main" val="3338030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33046" y="1771652"/>
            <a:ext cx="7754815" cy="1200329"/>
          </a:xfrm>
          <a:prstGeom prst="rect">
            <a:avLst/>
          </a:prstGeom>
        </p:spPr>
        <p:txBody>
          <a:bodyPr wrap="square">
            <a:spAutoFit/>
          </a:bodyPr>
          <a:lstStyle/>
          <a:p>
            <a:pPr algn="ctr"/>
            <a:r>
              <a:rPr lang="en-US" sz="7200" b="1" kern="0" dirty="0" err="1">
                <a:ln w="11430"/>
                <a:blipFill dpi="0" rotWithShape="1">
                  <a:blip r:embed="rId2">
                    <a:extLst>
                      <a:ext uri="{28A0092B-C50C-407E-A947-70E740481C1C}">
                        <a14:useLocalDpi xmlns:a14="http://schemas.microsoft.com/office/drawing/2010/main" val="0"/>
                      </a:ext>
                    </a:extLst>
                  </a:blip>
                  <a:srcRect/>
                  <a:stretch>
                    <a:fillRect/>
                  </a:stretch>
                </a:blipFill>
                <a:effectLst>
                  <a:outerShdw blurRad="80000" dist="40000" dir="5040000" algn="tl">
                    <a:srgbClr val="000000">
                      <a:alpha val="30000"/>
                    </a:srgbClr>
                  </a:outerShdw>
                </a:effectLst>
                <a:latin typeface="NikoshBAN" pitchFamily="2" charset="0"/>
                <a:cs typeface="NikoshBAN" pitchFamily="2" charset="0"/>
              </a:rPr>
              <a:t>ধন্যবাদ</a:t>
            </a:r>
            <a:endParaRPr lang="en-US" sz="7200" b="1" kern="0" dirty="0">
              <a:ln w="11430"/>
              <a:blipFill dpi="0" rotWithShape="1">
                <a:blip r:embed="rId2">
                  <a:extLst>
                    <a:ext uri="{28A0092B-C50C-407E-A947-70E740481C1C}">
                      <a14:useLocalDpi xmlns:a14="http://schemas.microsoft.com/office/drawing/2010/main" val="0"/>
                    </a:ext>
                  </a:extLst>
                </a:blip>
                <a:srcRect/>
                <a:stretch>
                  <a:fillRect/>
                </a:stretch>
              </a:blipFill>
              <a:effectLst>
                <a:outerShdw blurRad="80000" dist="40000" dir="5040000" algn="tl">
                  <a:srgbClr val="000000">
                    <a:alpha val="30000"/>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300717786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repeatCount="4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fltVal val="0"/>
                                          </p:val>
                                        </p:tav>
                                        <p:tav tm="100000">
                                          <p:val>
                                            <p:strVal val="#ppt_w"/>
                                          </p:val>
                                        </p:tav>
                                      </p:tavLst>
                                    </p:anim>
                                    <p:anim calcmode="lin" valueType="num">
                                      <p:cBhvr>
                                        <p:cTn id="8" dur="2000" fill="hold"/>
                                        <p:tgtEl>
                                          <p:spTgt spid="3"/>
                                        </p:tgtEl>
                                        <p:attrNameLst>
                                          <p:attrName>ppt_h</p:attrName>
                                        </p:attrNameLst>
                                      </p:cBhvr>
                                      <p:tavLst>
                                        <p:tav tm="0">
                                          <p:val>
                                            <p:fltVal val="0"/>
                                          </p:val>
                                        </p:tav>
                                        <p:tav tm="100000">
                                          <p:val>
                                            <p:strVal val="#ppt_h"/>
                                          </p:val>
                                        </p:tav>
                                      </p:tavLst>
                                    </p:anim>
                                    <p:animEffect transition="in" filter="fade">
                                      <p:cBhvr>
                                        <p:cTn id="9" dur="2000"/>
                                        <p:tgtEl>
                                          <p:spTgt spid="3"/>
                                        </p:tgtEl>
                                      </p:cBhvr>
                                    </p:animEffect>
                                  </p:childTnLst>
                                </p:cTn>
                              </p:par>
                              <p:par>
                                <p:cTn id="10" presetID="6" presetClass="emph" presetSubtype="0" fill="hold" grpId="1" nodeType="withEffect">
                                  <p:stCondLst>
                                    <p:cond delay="0"/>
                                  </p:stCondLst>
                                  <p:childTnLst>
                                    <p:animScale>
                                      <p:cBhvr>
                                        <p:cTn id="11"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s-IN" dirty="0">
                <a:solidFill>
                  <a:srgbClr val="000000"/>
                </a:solidFill>
                <a:latin typeface="Siyam Rupali"/>
              </a:rPr>
              <a:t>তাপ ও তাপমাত্রা</a:t>
            </a:r>
            <a:br>
              <a:rPr lang="as-IN" dirty="0">
                <a:solidFill>
                  <a:srgbClr val="000000"/>
                </a:solidFill>
                <a:latin typeface="Siyam Rupali"/>
              </a:rPr>
            </a:br>
            <a:endParaRPr lang="en-US" dirty="0"/>
          </a:p>
        </p:txBody>
      </p:sp>
      <p:sp>
        <p:nvSpPr>
          <p:cNvPr id="3" name="Subtitle 2"/>
          <p:cNvSpPr>
            <a:spLocks noGrp="1"/>
          </p:cNvSpPr>
          <p:nvPr>
            <p:ph type="subTitle" idx="1"/>
          </p:nvPr>
        </p:nvSpPr>
        <p:spPr/>
        <p:txBody>
          <a:bodyPr>
            <a:normAutofit fontScale="47500" lnSpcReduction="20000"/>
          </a:bodyPr>
          <a:lstStyle/>
          <a:p>
            <a:r>
              <a:rPr lang="as-IN" b="1" dirty="0">
                <a:solidFill>
                  <a:srgbClr val="000000"/>
                </a:solidFill>
                <a:latin typeface="Georgia"/>
              </a:rPr>
              <a:t>তাপ:</a:t>
            </a:r>
            <a:r>
              <a:rPr lang="as-IN" dirty="0"/>
              <a:t/>
            </a:r>
            <a:br>
              <a:rPr lang="as-IN" dirty="0"/>
            </a:br>
            <a:r>
              <a:rPr lang="as-IN" dirty="0">
                <a:solidFill>
                  <a:srgbClr val="000000"/>
                </a:solidFill>
                <a:latin typeface="Georgia"/>
              </a:rPr>
              <a:t>তাপ হলো এক প্রকার শক্তি যা ঠান্ডা ও গরমের অনুভূতি জাগায়। তাপ উষ্ণতর বস্তু থেকে শীতলতর বস্তুর দিকে প্রবাহিত হয়। সুতরাং উষ্ণতার পার্থক্যের জন্য যে শক্তি এক বস্তু থেকে অন্য বস্তুতে প্রবাহিত হয় তাকে তাপ বলে</a:t>
            </a:r>
            <a:r>
              <a:rPr lang="as-IN" dirty="0" smtClean="0">
                <a:solidFill>
                  <a:srgbClr val="000000"/>
                </a:solidFill>
                <a:latin typeface="Georgia"/>
              </a:rPr>
              <a:t>।</a:t>
            </a:r>
            <a:r>
              <a:rPr lang="as-IN" b="1" dirty="0">
                <a:solidFill>
                  <a:srgbClr val="000000"/>
                </a:solidFill>
                <a:latin typeface="Georgia"/>
              </a:rPr>
              <a:t>তাপের একক:</a:t>
            </a:r>
            <a:r>
              <a:rPr lang="as-IN" dirty="0">
                <a:solidFill>
                  <a:srgbClr val="000000"/>
                </a:solidFill>
                <a:latin typeface="Georgia"/>
              </a:rPr>
              <a:t> </a:t>
            </a:r>
            <a:r>
              <a:rPr lang="en-US" dirty="0">
                <a:solidFill>
                  <a:srgbClr val="000000"/>
                </a:solidFill>
                <a:latin typeface="Georgia"/>
              </a:rPr>
              <a:t>SI </a:t>
            </a:r>
            <a:r>
              <a:rPr lang="as-IN" dirty="0">
                <a:solidFill>
                  <a:srgbClr val="000000"/>
                </a:solidFill>
                <a:latin typeface="Georgia"/>
              </a:rPr>
              <a:t>পদ্ধতিতে তাপের একক হলো জুল (</a:t>
            </a:r>
            <a:r>
              <a:rPr lang="en-US" dirty="0">
                <a:solidFill>
                  <a:srgbClr val="000000"/>
                </a:solidFill>
                <a:latin typeface="Georgia"/>
              </a:rPr>
              <a:t>J)। </a:t>
            </a:r>
            <a:r>
              <a:rPr lang="as-IN" dirty="0">
                <a:solidFill>
                  <a:srgbClr val="000000"/>
                </a:solidFill>
                <a:latin typeface="Georgia"/>
              </a:rPr>
              <a:t>পূর্বে তাপের একক হিসাবে ক্যালরি (</a:t>
            </a:r>
            <a:r>
              <a:rPr lang="en-US" dirty="0">
                <a:solidFill>
                  <a:srgbClr val="000000"/>
                </a:solidFill>
                <a:latin typeface="Georgia"/>
              </a:rPr>
              <a:t>Cal) </a:t>
            </a:r>
            <a:r>
              <a:rPr lang="as-IN" dirty="0">
                <a:solidFill>
                  <a:srgbClr val="000000"/>
                </a:solidFill>
                <a:latin typeface="Georgia"/>
              </a:rPr>
              <a:t>ব্যবহৃত হতো। ক্যালরি এবং জুলের মধ্যে সম্পর্ক হলো 1 </a:t>
            </a:r>
            <a:r>
              <a:rPr lang="en-US" dirty="0">
                <a:solidFill>
                  <a:srgbClr val="000000"/>
                </a:solidFill>
                <a:latin typeface="Georgia"/>
              </a:rPr>
              <a:t>Cal = 4.2 J।</a:t>
            </a:r>
            <a:endParaRPr lang="en-US" dirty="0"/>
          </a:p>
        </p:txBody>
      </p:sp>
    </p:spTree>
    <p:extLst>
      <p:ext uri="{BB962C8B-B14F-4D97-AF65-F5344CB8AC3E}">
        <p14:creationId xmlns:p14="http://schemas.microsoft.com/office/powerpoint/2010/main" val="522984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s-IN" b="1" dirty="0">
                <a:solidFill>
                  <a:srgbClr val="000000"/>
                </a:solidFill>
                <a:latin typeface="Georgia"/>
              </a:rPr>
              <a:t>তাপমাত্রা</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as-IN" dirty="0"/>
              <a:t/>
            </a:r>
            <a:br>
              <a:rPr lang="as-IN" dirty="0"/>
            </a:br>
            <a:r>
              <a:rPr lang="as-IN" dirty="0">
                <a:solidFill>
                  <a:srgbClr val="000000"/>
                </a:solidFill>
                <a:latin typeface="Georgia"/>
              </a:rPr>
              <a:t>তাপমাত্রা হচ্ছে কোনো বস্তুর এমন এক তাপীয় অবস্থা যা নির্ধারণ করে ঐ বস্তুটি অন্য বস্তুর তাপীয় সংস্পর্শে এলে বস্তুটি তাপ হারাবে না গ্রহণ করবে</a:t>
            </a:r>
            <a:r>
              <a:rPr lang="as-IN" dirty="0" smtClean="0">
                <a:solidFill>
                  <a:srgbClr val="000000"/>
                </a:solidFill>
                <a:latin typeface="Georgia"/>
              </a:rPr>
              <a:t>।</a:t>
            </a:r>
            <a:endParaRPr lang="en-US" dirty="0" smtClean="0">
              <a:solidFill>
                <a:srgbClr val="000000"/>
              </a:solidFill>
              <a:latin typeface="Georgia"/>
            </a:endParaRPr>
          </a:p>
          <a:p>
            <a:pPr marL="0" indent="0">
              <a:buNone/>
            </a:pPr>
            <a:endParaRPr lang="en-US" dirty="0" smtClean="0">
              <a:solidFill>
                <a:srgbClr val="000000"/>
              </a:solidFill>
              <a:latin typeface="Georgia"/>
            </a:endParaRPr>
          </a:p>
          <a:p>
            <a:r>
              <a:rPr lang="as-IN" b="1" dirty="0" smtClean="0">
                <a:solidFill>
                  <a:srgbClr val="000000"/>
                </a:solidFill>
                <a:latin typeface="Georgia"/>
              </a:rPr>
              <a:t>তাপমাত্রার </a:t>
            </a:r>
            <a:r>
              <a:rPr lang="as-IN" b="1" dirty="0">
                <a:solidFill>
                  <a:srgbClr val="000000"/>
                </a:solidFill>
                <a:latin typeface="Georgia"/>
              </a:rPr>
              <a:t>একক:</a:t>
            </a:r>
            <a:r>
              <a:rPr lang="as-IN" dirty="0">
                <a:solidFill>
                  <a:srgbClr val="000000"/>
                </a:solidFill>
                <a:latin typeface="Georgia"/>
              </a:rPr>
              <a:t> আন্তর্জাতিক পদ্ধতিতে তাপমাত্রার একক কেলভিন (</a:t>
            </a:r>
            <a:r>
              <a:rPr lang="en-US" dirty="0">
                <a:solidFill>
                  <a:srgbClr val="000000"/>
                </a:solidFill>
                <a:latin typeface="Georgia"/>
              </a:rPr>
              <a:t>K)।</a:t>
            </a:r>
            <a:r>
              <a:rPr lang="en-US" dirty="0"/>
              <a:t/>
            </a:r>
            <a:br>
              <a:rPr lang="en-US" dirty="0"/>
            </a:br>
            <a:r>
              <a:rPr lang="as-IN" b="1" dirty="0">
                <a:solidFill>
                  <a:srgbClr val="000000"/>
                </a:solidFill>
                <a:latin typeface="Georgia"/>
              </a:rPr>
              <a:t>কেলভিন:</a:t>
            </a:r>
            <a:r>
              <a:rPr lang="as-IN" dirty="0">
                <a:solidFill>
                  <a:srgbClr val="000000"/>
                </a:solidFill>
                <a:latin typeface="Georgia"/>
              </a:rPr>
              <a:t> যে নির্দিষ্ট তাপমাত্রা ও চাপে পানি তিন অবস্থাতেই অর্থাৎ বরফ, পানি এবং জলীয় বাষ্পরূপে অবস্থান করে তাকে পানির ত্রৈধবিন্দু (</a:t>
            </a:r>
            <a:r>
              <a:rPr lang="en-US" dirty="0">
                <a:solidFill>
                  <a:srgbClr val="000000"/>
                </a:solidFill>
                <a:latin typeface="Georgia"/>
              </a:rPr>
              <a:t>Triple Point) </a:t>
            </a:r>
            <a:r>
              <a:rPr lang="as-IN" dirty="0">
                <a:solidFill>
                  <a:srgbClr val="000000"/>
                </a:solidFill>
                <a:latin typeface="Georgia"/>
              </a:rPr>
              <a:t>বলে। এই ত্রৈধবিন্দুর তাপমাত্রা 273 </a:t>
            </a:r>
            <a:r>
              <a:rPr lang="en-US" dirty="0">
                <a:solidFill>
                  <a:srgbClr val="000000"/>
                </a:solidFill>
                <a:latin typeface="Georgia"/>
              </a:rPr>
              <a:t>K </a:t>
            </a:r>
            <a:r>
              <a:rPr lang="as-IN" dirty="0">
                <a:solidFill>
                  <a:srgbClr val="000000"/>
                </a:solidFill>
                <a:latin typeface="Georgia"/>
              </a:rPr>
              <a:t>ধরা হয়। পানির ত্রৈধবিন্দুর তাপমাত্রার </a:t>
            </a:r>
            <a:r>
              <a:rPr lang="as-IN" dirty="0">
                <a:solidFill>
                  <a:srgbClr val="000000"/>
                </a:solidFill>
                <a:latin typeface="MathJax_Main"/>
              </a:rPr>
              <a:t>1273.16</a:t>
            </a:r>
            <a:r>
              <a:rPr lang="as-IN" dirty="0">
                <a:solidFill>
                  <a:srgbClr val="000000"/>
                </a:solidFill>
                <a:latin typeface="Georgia"/>
              </a:rPr>
              <a:t>ভাগ কে এক কেলভিন (1 </a:t>
            </a:r>
            <a:r>
              <a:rPr lang="en-US" dirty="0">
                <a:solidFill>
                  <a:srgbClr val="000000"/>
                </a:solidFill>
                <a:latin typeface="Georgia"/>
              </a:rPr>
              <a:t>K) </a:t>
            </a:r>
            <a:r>
              <a:rPr lang="as-IN" dirty="0">
                <a:solidFill>
                  <a:srgbClr val="000000"/>
                </a:solidFill>
                <a:latin typeface="Georgia"/>
              </a:rPr>
              <a:t>বলে।</a:t>
            </a:r>
            <a:endParaRPr lang="en-US" dirty="0"/>
          </a:p>
        </p:txBody>
      </p:sp>
    </p:spTree>
    <p:extLst>
      <p:ext uri="{BB962C8B-B14F-4D97-AF65-F5344CB8AC3E}">
        <p14:creationId xmlns:p14="http://schemas.microsoft.com/office/powerpoint/2010/main" val="4125165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s-IN" dirty="0">
                <a:solidFill>
                  <a:srgbClr val="000000"/>
                </a:solidFill>
                <a:latin typeface="Siyam Rupali"/>
              </a:rPr>
              <a:t>সেলসিয়াস, ফারেনহাইট ও কেলভিন স্কেলের মধ্যে সম্পর্ক</a:t>
            </a:r>
            <a:br>
              <a:rPr lang="as-IN" dirty="0">
                <a:solidFill>
                  <a:srgbClr val="000000"/>
                </a:solidFill>
                <a:latin typeface="Siyam Rupali"/>
              </a:rPr>
            </a:br>
            <a:endParaRPr lang="en-US" dirty="0"/>
          </a:p>
        </p:txBody>
      </p:sp>
      <p:sp>
        <p:nvSpPr>
          <p:cNvPr id="3" name="Content Placeholder 2"/>
          <p:cNvSpPr>
            <a:spLocks noGrp="1"/>
          </p:cNvSpPr>
          <p:nvPr>
            <p:ph idx="1"/>
          </p:nvPr>
        </p:nvSpPr>
        <p:spPr>
          <a:xfrm>
            <a:off x="457200" y="1600200"/>
            <a:ext cx="4724400" cy="4525963"/>
          </a:xfrm>
        </p:spPr>
        <p:txBody>
          <a:bodyPr>
            <a:normAutofit fontScale="47500" lnSpcReduction="20000"/>
          </a:bodyPr>
          <a:lstStyle/>
          <a:p>
            <a:r>
              <a:rPr lang="as-IN" b="1" dirty="0">
                <a:solidFill>
                  <a:srgbClr val="000000"/>
                </a:solidFill>
                <a:latin typeface="Georgia"/>
              </a:rPr>
              <a:t>তাপমাত্রার বিভিন্ন স্কেলের মধ্যে সম্পর্ক স্থাপন:</a:t>
            </a:r>
            <a:r>
              <a:rPr lang="as-IN" dirty="0"/>
              <a:t/>
            </a:r>
            <a:br>
              <a:rPr lang="as-IN" dirty="0"/>
            </a:br>
            <a:r>
              <a:rPr lang="as-IN" dirty="0">
                <a:solidFill>
                  <a:srgbClr val="000000"/>
                </a:solidFill>
                <a:latin typeface="Georgia"/>
              </a:rPr>
              <a:t>নিম্নস্থিরাঙ্ক </a:t>
            </a:r>
            <a:r>
              <a:rPr lang="en-US" dirty="0">
                <a:solidFill>
                  <a:srgbClr val="000000"/>
                </a:solidFill>
                <a:latin typeface="Georgia"/>
              </a:rPr>
              <a:t>A </a:t>
            </a:r>
            <a:r>
              <a:rPr lang="as-IN" dirty="0">
                <a:solidFill>
                  <a:srgbClr val="000000"/>
                </a:solidFill>
                <a:latin typeface="Georgia"/>
              </a:rPr>
              <a:t>এবং ঊর্ধ্বস্থিরাঙ্ক </a:t>
            </a:r>
            <a:r>
              <a:rPr lang="en-US" dirty="0">
                <a:solidFill>
                  <a:srgbClr val="000000"/>
                </a:solidFill>
                <a:latin typeface="Georgia"/>
              </a:rPr>
              <a:t>B </a:t>
            </a:r>
            <a:r>
              <a:rPr lang="as-IN" dirty="0">
                <a:solidFill>
                  <a:srgbClr val="000000"/>
                </a:solidFill>
                <a:latin typeface="Georgia"/>
              </a:rPr>
              <a:t>চিহ্নিত একটি থার্মোমিটার নেওয়া হলো (চিত্র ৬.৩)। তারপর সেলসিয়াস, ফারেনহাইট ও কেলভিন স্কেলে দাগাঙ্কিত আরো তিনটি থার্মোমিটার পাশাপাশি রাখা হলো। </a:t>
            </a:r>
            <a:r>
              <a:rPr lang="en-US" dirty="0">
                <a:solidFill>
                  <a:srgbClr val="000000"/>
                </a:solidFill>
                <a:latin typeface="Georgia"/>
              </a:rPr>
              <a:t>AB </a:t>
            </a:r>
            <a:r>
              <a:rPr lang="as-IN" dirty="0">
                <a:solidFill>
                  <a:srgbClr val="000000"/>
                </a:solidFill>
                <a:latin typeface="Georgia"/>
              </a:rPr>
              <a:t>থার্মোমিটারের </a:t>
            </a:r>
            <a:r>
              <a:rPr lang="en-US" dirty="0">
                <a:solidFill>
                  <a:srgbClr val="000000"/>
                </a:solidFill>
                <a:latin typeface="Georgia"/>
              </a:rPr>
              <a:t>P </a:t>
            </a:r>
            <a:r>
              <a:rPr lang="as-IN" dirty="0">
                <a:solidFill>
                  <a:srgbClr val="000000"/>
                </a:solidFill>
                <a:latin typeface="Georgia"/>
              </a:rPr>
              <a:t>অবস্থানের পাঠ অপর তিনটি স্কেলে যথাক্রমে </a:t>
            </a:r>
            <a:r>
              <a:rPr lang="en-US" dirty="0">
                <a:solidFill>
                  <a:srgbClr val="000000"/>
                </a:solidFill>
                <a:latin typeface="Georgia"/>
              </a:rPr>
              <a:t>C, F </a:t>
            </a:r>
            <a:r>
              <a:rPr lang="as-IN" dirty="0">
                <a:solidFill>
                  <a:srgbClr val="000000"/>
                </a:solidFill>
                <a:latin typeface="Georgia"/>
              </a:rPr>
              <a:t>এবং </a:t>
            </a:r>
            <a:r>
              <a:rPr lang="en-US" dirty="0">
                <a:solidFill>
                  <a:srgbClr val="000000"/>
                </a:solidFill>
                <a:latin typeface="Georgia"/>
              </a:rPr>
              <a:t>K ।</a:t>
            </a:r>
            <a:r>
              <a:rPr lang="en-US" dirty="0"/>
              <a:t/>
            </a:r>
            <a:br>
              <a:rPr lang="en-US" dirty="0"/>
            </a:br>
            <a:r>
              <a:rPr lang="as-IN" dirty="0">
                <a:solidFill>
                  <a:srgbClr val="000000"/>
                </a:solidFill>
                <a:latin typeface="Georgia"/>
              </a:rPr>
              <a:t>সুতরাং এই তিন স্কেলে </a:t>
            </a:r>
            <a:r>
              <a:rPr lang="en-US" dirty="0">
                <a:solidFill>
                  <a:srgbClr val="000000"/>
                </a:solidFill>
                <a:latin typeface="Georgia"/>
              </a:rPr>
              <a:t>PA </a:t>
            </a:r>
            <a:r>
              <a:rPr lang="as-IN" dirty="0">
                <a:solidFill>
                  <a:srgbClr val="000000"/>
                </a:solidFill>
                <a:latin typeface="Georgia"/>
              </a:rPr>
              <a:t>দূরত্ব যথাক্রমে </a:t>
            </a:r>
            <a:r>
              <a:rPr lang="en-US" dirty="0">
                <a:solidFill>
                  <a:srgbClr val="000000"/>
                </a:solidFill>
                <a:latin typeface="Georgia"/>
              </a:rPr>
              <a:t>C- 0, F- 32 </a:t>
            </a:r>
            <a:r>
              <a:rPr lang="as-IN" dirty="0">
                <a:solidFill>
                  <a:srgbClr val="000000"/>
                </a:solidFill>
                <a:latin typeface="Georgia"/>
              </a:rPr>
              <a:t>এবং </a:t>
            </a:r>
            <a:r>
              <a:rPr lang="en-US" dirty="0">
                <a:solidFill>
                  <a:srgbClr val="000000"/>
                </a:solidFill>
                <a:latin typeface="Georgia"/>
              </a:rPr>
              <a:t>K- 273। </a:t>
            </a:r>
            <a:r>
              <a:rPr lang="as-IN" dirty="0">
                <a:solidFill>
                  <a:srgbClr val="000000"/>
                </a:solidFill>
                <a:latin typeface="Georgia"/>
              </a:rPr>
              <a:t>আবার </a:t>
            </a:r>
            <a:r>
              <a:rPr lang="en-US" i="1" dirty="0">
                <a:solidFill>
                  <a:srgbClr val="000000"/>
                </a:solidFill>
                <a:latin typeface="MathJax_Math"/>
              </a:rPr>
              <a:t>PABA</a:t>
            </a:r>
            <a:r>
              <a:rPr lang="en-US" dirty="0">
                <a:solidFill>
                  <a:srgbClr val="000000"/>
                </a:solidFill>
                <a:latin typeface="Georgia"/>
              </a:rPr>
              <a:t> </a:t>
            </a:r>
            <a:r>
              <a:rPr lang="as-IN" dirty="0">
                <a:solidFill>
                  <a:srgbClr val="000000"/>
                </a:solidFill>
                <a:latin typeface="Georgia"/>
              </a:rPr>
              <a:t>ধ্রুবক হওয়ায় লেখা যায়,</a:t>
            </a:r>
            <a:r>
              <a:rPr lang="as-IN" dirty="0"/>
              <a:t/>
            </a:r>
            <a:br>
              <a:rPr lang="as-IN" dirty="0"/>
            </a:br>
            <a:r>
              <a:rPr lang="en-US" i="1" dirty="0">
                <a:solidFill>
                  <a:srgbClr val="000000"/>
                </a:solidFill>
                <a:latin typeface="MathJax_Math"/>
              </a:rPr>
              <a:t>PABA</a:t>
            </a:r>
            <a:r>
              <a:rPr lang="en-US" dirty="0">
                <a:solidFill>
                  <a:srgbClr val="000000"/>
                </a:solidFill>
                <a:latin typeface="MathJax_Main"/>
              </a:rPr>
              <a:t>=</a:t>
            </a:r>
            <a:r>
              <a:rPr lang="en-US" i="1" dirty="0">
                <a:solidFill>
                  <a:srgbClr val="000000"/>
                </a:solidFill>
                <a:latin typeface="MathJax_Math"/>
              </a:rPr>
              <a:t>C</a:t>
            </a:r>
            <a:r>
              <a:rPr lang="en-US" dirty="0">
                <a:solidFill>
                  <a:srgbClr val="000000"/>
                </a:solidFill>
                <a:latin typeface="MathJax_Main"/>
              </a:rPr>
              <a:t>−0100−0=</a:t>
            </a:r>
            <a:r>
              <a:rPr lang="en-US" i="1" dirty="0">
                <a:solidFill>
                  <a:srgbClr val="000000"/>
                </a:solidFill>
                <a:latin typeface="MathJax_Math"/>
              </a:rPr>
              <a:t>F</a:t>
            </a:r>
            <a:r>
              <a:rPr lang="en-US" dirty="0">
                <a:solidFill>
                  <a:srgbClr val="000000"/>
                </a:solidFill>
                <a:latin typeface="MathJax_Main"/>
              </a:rPr>
              <a:t>−32212−32=</a:t>
            </a:r>
            <a:r>
              <a:rPr lang="en-US" i="1" dirty="0">
                <a:solidFill>
                  <a:srgbClr val="000000"/>
                </a:solidFill>
                <a:latin typeface="MathJax_Math"/>
              </a:rPr>
              <a:t>K</a:t>
            </a:r>
            <a:r>
              <a:rPr lang="en-US" dirty="0">
                <a:solidFill>
                  <a:srgbClr val="000000"/>
                </a:solidFill>
                <a:latin typeface="MathJax_Main"/>
              </a:rPr>
              <a:t>−273373−273</a:t>
            </a:r>
            <a:r>
              <a:rPr lang="en-US" dirty="0"/>
              <a:t/>
            </a:r>
            <a:br>
              <a:rPr lang="en-US" dirty="0"/>
            </a:br>
            <a:r>
              <a:rPr lang="en-US" dirty="0"/>
              <a:t/>
            </a:r>
            <a:br>
              <a:rPr lang="en-US" dirty="0"/>
            </a:br>
            <a:r>
              <a:rPr lang="as-IN" dirty="0">
                <a:solidFill>
                  <a:srgbClr val="000000"/>
                </a:solidFill>
                <a:latin typeface="Georgia"/>
              </a:rPr>
              <a:t>বা, </a:t>
            </a:r>
            <a:r>
              <a:rPr lang="en-US" i="1" dirty="0">
                <a:solidFill>
                  <a:srgbClr val="000000"/>
                </a:solidFill>
                <a:latin typeface="MathJax_Math"/>
              </a:rPr>
              <a:t>C</a:t>
            </a:r>
            <a:r>
              <a:rPr lang="en-US" dirty="0">
                <a:solidFill>
                  <a:srgbClr val="000000"/>
                </a:solidFill>
                <a:latin typeface="MathJax_Main"/>
              </a:rPr>
              <a:t>100=</a:t>
            </a:r>
            <a:r>
              <a:rPr lang="en-US" i="1" dirty="0">
                <a:solidFill>
                  <a:srgbClr val="000000"/>
                </a:solidFill>
                <a:latin typeface="MathJax_Math"/>
              </a:rPr>
              <a:t>F</a:t>
            </a:r>
            <a:r>
              <a:rPr lang="en-US" dirty="0">
                <a:solidFill>
                  <a:srgbClr val="000000"/>
                </a:solidFill>
                <a:latin typeface="MathJax_Main"/>
              </a:rPr>
              <a:t>−32180=</a:t>
            </a:r>
            <a:r>
              <a:rPr lang="en-US" i="1" dirty="0">
                <a:solidFill>
                  <a:srgbClr val="000000"/>
                </a:solidFill>
                <a:latin typeface="MathJax_Math"/>
              </a:rPr>
              <a:t>K</a:t>
            </a:r>
            <a:r>
              <a:rPr lang="en-US" dirty="0">
                <a:solidFill>
                  <a:srgbClr val="000000"/>
                </a:solidFill>
                <a:latin typeface="MathJax_Main"/>
              </a:rPr>
              <a:t>−273100</a:t>
            </a:r>
            <a:r>
              <a:rPr lang="en-US" dirty="0"/>
              <a:t/>
            </a:r>
            <a:br>
              <a:rPr lang="en-US" dirty="0"/>
            </a:br>
            <a:r>
              <a:rPr lang="en-US" dirty="0"/>
              <a:t/>
            </a:r>
            <a:br>
              <a:rPr lang="en-US" dirty="0"/>
            </a:br>
            <a:r>
              <a:rPr lang="as-IN" dirty="0">
                <a:solidFill>
                  <a:srgbClr val="000000"/>
                </a:solidFill>
                <a:latin typeface="Georgia"/>
              </a:rPr>
              <a:t>বা, </a:t>
            </a:r>
            <a:r>
              <a:rPr lang="en-US" i="1" dirty="0">
                <a:solidFill>
                  <a:srgbClr val="000000"/>
                </a:solidFill>
                <a:latin typeface="MathJax_Math"/>
              </a:rPr>
              <a:t>C</a:t>
            </a:r>
            <a:r>
              <a:rPr lang="en-US" dirty="0">
                <a:solidFill>
                  <a:srgbClr val="000000"/>
                </a:solidFill>
                <a:latin typeface="MathJax_Main"/>
              </a:rPr>
              <a:t>5=</a:t>
            </a:r>
            <a:r>
              <a:rPr lang="en-US" i="1" dirty="0">
                <a:solidFill>
                  <a:srgbClr val="000000"/>
                </a:solidFill>
                <a:latin typeface="MathJax_Math"/>
              </a:rPr>
              <a:t>F</a:t>
            </a:r>
            <a:r>
              <a:rPr lang="en-US" dirty="0">
                <a:solidFill>
                  <a:srgbClr val="000000"/>
                </a:solidFill>
                <a:latin typeface="MathJax_Main"/>
              </a:rPr>
              <a:t>−329=</a:t>
            </a:r>
            <a:r>
              <a:rPr lang="en-US" i="1" dirty="0">
                <a:solidFill>
                  <a:srgbClr val="000000"/>
                </a:solidFill>
                <a:latin typeface="MathJax_Math"/>
              </a:rPr>
              <a:t>K</a:t>
            </a:r>
            <a:r>
              <a:rPr lang="en-US" dirty="0">
                <a:solidFill>
                  <a:srgbClr val="000000"/>
                </a:solidFill>
                <a:latin typeface="MathJax_Main"/>
              </a:rPr>
              <a:t>−2735</a:t>
            </a:r>
            <a:r>
              <a:rPr lang="en-US" dirty="0">
                <a:solidFill>
                  <a:srgbClr val="000000"/>
                </a:solidFill>
                <a:latin typeface="Georgia"/>
              </a:rPr>
              <a:t> .... .... .... .... .... .... .... .... .... ....(6.1)</a:t>
            </a:r>
            <a:r>
              <a:rPr lang="en-US" dirty="0"/>
              <a:t/>
            </a:r>
            <a:br>
              <a:rPr lang="en-US" dirty="0"/>
            </a:br>
            <a:r>
              <a:rPr lang="en-US" dirty="0">
                <a:solidFill>
                  <a:srgbClr val="000000"/>
                </a:solidFill>
                <a:latin typeface="Georgia"/>
              </a:rPr>
              <a:t>(</a:t>
            </a:r>
            <a:r>
              <a:rPr lang="as-IN" dirty="0">
                <a:solidFill>
                  <a:srgbClr val="000000"/>
                </a:solidFill>
                <a:latin typeface="Georgia"/>
              </a:rPr>
              <a:t>৬.১) সমীকরণ(৬.১)হলো সেলসিয়াস,ফারেনহাইট ও কেলভিন স্কেলের মধ্যে সম্পর্ক নির্দেশ করে।</a:t>
            </a:r>
            <a:endParaRPr lang="en-US" dirty="0"/>
          </a:p>
        </p:txBody>
      </p:sp>
      <p:sp>
        <p:nvSpPr>
          <p:cNvPr id="4" name="Rectangle 3"/>
          <p:cNvSpPr/>
          <p:nvPr/>
        </p:nvSpPr>
        <p:spPr>
          <a:xfrm>
            <a:off x="6400800" y="1752600"/>
            <a:ext cx="2438400" cy="3276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1828800"/>
            <a:ext cx="2667000" cy="317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4555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s-IN" b="1" dirty="0">
                <a:solidFill>
                  <a:srgbClr val="000000"/>
                </a:solidFill>
                <a:latin typeface="Georgia"/>
              </a:rPr>
              <a:t>কঠিন পদার্থের দৈর্ঘ্য প্রসারণ:</a:t>
            </a:r>
            <a:endParaRPr lang="en-US" dirty="0"/>
          </a:p>
        </p:txBody>
      </p:sp>
      <p:sp>
        <p:nvSpPr>
          <p:cNvPr id="3" name="Content Placeholder 2"/>
          <p:cNvSpPr>
            <a:spLocks noGrp="1"/>
          </p:cNvSpPr>
          <p:nvPr>
            <p:ph idx="1"/>
          </p:nvPr>
        </p:nvSpPr>
        <p:spPr>
          <a:xfrm>
            <a:off x="0" y="1676400"/>
            <a:ext cx="8229600" cy="4525963"/>
          </a:xfrm>
        </p:spPr>
        <p:txBody>
          <a:bodyPr>
            <a:normAutofit fontScale="55000" lnSpcReduction="20000"/>
          </a:bodyPr>
          <a:lstStyle/>
          <a:p>
            <a:r>
              <a:rPr lang="as-IN" dirty="0">
                <a:solidFill>
                  <a:srgbClr val="000000"/>
                </a:solidFill>
                <a:latin typeface="Georgia"/>
              </a:rPr>
              <a:t/>
            </a:r>
            <a:br>
              <a:rPr lang="as-IN" dirty="0">
                <a:solidFill>
                  <a:srgbClr val="000000"/>
                </a:solidFill>
                <a:latin typeface="Georgia"/>
              </a:rPr>
            </a:br>
            <a:r>
              <a:rPr lang="as-IN" dirty="0">
                <a:solidFill>
                  <a:srgbClr val="000000"/>
                </a:solidFill>
                <a:latin typeface="Georgia"/>
              </a:rPr>
              <a:t>কঠিন বস্তুতে তাপ প্রয়োগ করলে নির্দিষ্ট দিকে দৈর্ঘ্য বরাবর যে প্রসারণ হয় তাকে বস্তুটির দৈর্ঘ্য প্রসারণ বলে।</a:t>
            </a:r>
            <a:br>
              <a:rPr lang="as-IN" dirty="0">
                <a:solidFill>
                  <a:srgbClr val="000000"/>
                </a:solidFill>
                <a:latin typeface="Georgia"/>
              </a:rPr>
            </a:br>
            <a:r>
              <a:rPr lang="as-IN" dirty="0">
                <a:solidFill>
                  <a:srgbClr val="000000"/>
                </a:solidFill>
                <a:latin typeface="Georgia"/>
              </a:rPr>
              <a:t>ধরা যাক, </a:t>
            </a:r>
            <a:r>
              <a:rPr lang="el-GR" i="1" dirty="0">
                <a:solidFill>
                  <a:srgbClr val="000000"/>
                </a:solidFill>
                <a:latin typeface="MathJax_Math"/>
              </a:rPr>
              <a:t>θ</a:t>
            </a:r>
            <a:r>
              <a:rPr lang="el-GR" dirty="0">
                <a:solidFill>
                  <a:srgbClr val="000000"/>
                </a:solidFill>
                <a:latin typeface="MathJax_Main"/>
              </a:rPr>
              <a:t>1</a:t>
            </a:r>
            <a:r>
              <a:rPr lang="el-GR" dirty="0">
                <a:solidFill>
                  <a:srgbClr val="000000"/>
                </a:solidFill>
                <a:latin typeface="Georgia"/>
              </a:rPr>
              <a:t> </a:t>
            </a:r>
            <a:r>
              <a:rPr lang="as-IN" dirty="0">
                <a:solidFill>
                  <a:srgbClr val="000000"/>
                </a:solidFill>
                <a:latin typeface="Georgia"/>
              </a:rPr>
              <a:t>তাপমাত্রায় কোনো দণ্ডের দৈর্ঘ্য </a:t>
            </a:r>
            <a:r>
              <a:rPr lang="en-US" i="1" dirty="0">
                <a:solidFill>
                  <a:srgbClr val="000000"/>
                </a:solidFill>
                <a:latin typeface="MathJax_Math"/>
              </a:rPr>
              <a:t>l</a:t>
            </a:r>
            <a:r>
              <a:rPr lang="en-US" dirty="0">
                <a:solidFill>
                  <a:srgbClr val="000000"/>
                </a:solidFill>
                <a:latin typeface="MathJax_Main"/>
              </a:rPr>
              <a:t>1</a:t>
            </a:r>
            <a:r>
              <a:rPr lang="as-IN" dirty="0">
                <a:solidFill>
                  <a:srgbClr val="000000"/>
                </a:solidFill>
                <a:latin typeface="Georgia"/>
              </a:rPr>
              <a:t>তাপমাত্রা বৃদ্ধি করে </a:t>
            </a:r>
            <a:r>
              <a:rPr lang="el-GR" i="1" dirty="0">
                <a:solidFill>
                  <a:srgbClr val="000000"/>
                </a:solidFill>
                <a:latin typeface="MathJax_Math"/>
              </a:rPr>
              <a:t>θ</a:t>
            </a:r>
            <a:r>
              <a:rPr lang="el-GR" dirty="0">
                <a:solidFill>
                  <a:srgbClr val="000000"/>
                </a:solidFill>
                <a:latin typeface="MathJax_Main"/>
              </a:rPr>
              <a:t>2</a:t>
            </a:r>
            <a:r>
              <a:rPr lang="el-GR" dirty="0">
                <a:solidFill>
                  <a:srgbClr val="000000"/>
                </a:solidFill>
                <a:latin typeface="Georgia"/>
              </a:rPr>
              <a:t> </a:t>
            </a:r>
            <a:r>
              <a:rPr lang="as-IN" dirty="0">
                <a:solidFill>
                  <a:srgbClr val="000000"/>
                </a:solidFill>
                <a:latin typeface="Georgia"/>
              </a:rPr>
              <a:t>হলে শেষ দৈর্ঘ্য = </a:t>
            </a:r>
            <a:r>
              <a:rPr lang="en-US" i="1" dirty="0">
                <a:solidFill>
                  <a:srgbClr val="000000"/>
                </a:solidFill>
                <a:latin typeface="MathJax_Math"/>
              </a:rPr>
              <a:t>l</a:t>
            </a:r>
            <a:r>
              <a:rPr lang="en-US" dirty="0">
                <a:solidFill>
                  <a:srgbClr val="000000"/>
                </a:solidFill>
                <a:latin typeface="MathJax_Main"/>
              </a:rPr>
              <a:t>1</a:t>
            </a:r>
            <a:r>
              <a:rPr lang="en-US" dirty="0">
                <a:solidFill>
                  <a:srgbClr val="000000"/>
                </a:solidFill>
                <a:latin typeface="Georgia"/>
              </a:rPr>
              <a:t>,</a:t>
            </a:r>
            <a:br>
              <a:rPr lang="en-US" dirty="0">
                <a:solidFill>
                  <a:srgbClr val="000000"/>
                </a:solidFill>
                <a:latin typeface="Georgia"/>
              </a:rPr>
            </a:br>
            <a:r>
              <a:rPr lang="as-IN" dirty="0">
                <a:solidFill>
                  <a:srgbClr val="000000"/>
                </a:solidFill>
                <a:latin typeface="Georgia"/>
              </a:rPr>
              <a:t>দৈর্ঘ্য বৃদ্ধি=</a:t>
            </a:r>
            <a:r>
              <a:rPr lang="en-US" i="1" dirty="0">
                <a:solidFill>
                  <a:srgbClr val="000000"/>
                </a:solidFill>
                <a:latin typeface="MathJax_Math"/>
              </a:rPr>
              <a:t>l</a:t>
            </a:r>
            <a:r>
              <a:rPr lang="en-US" dirty="0">
                <a:solidFill>
                  <a:srgbClr val="000000"/>
                </a:solidFill>
                <a:latin typeface="MathJax_Main"/>
              </a:rPr>
              <a:t>2−</a:t>
            </a:r>
            <a:r>
              <a:rPr lang="en-US" i="1" dirty="0">
                <a:solidFill>
                  <a:srgbClr val="000000"/>
                </a:solidFill>
                <a:latin typeface="MathJax_Math"/>
              </a:rPr>
              <a:t>l</a:t>
            </a:r>
            <a:r>
              <a:rPr lang="en-US" dirty="0">
                <a:solidFill>
                  <a:srgbClr val="000000"/>
                </a:solidFill>
                <a:latin typeface="MathJax_Main"/>
              </a:rPr>
              <a:t>1</a:t>
            </a:r>
            <a:r>
              <a:rPr lang="en-US" dirty="0">
                <a:solidFill>
                  <a:srgbClr val="000000"/>
                </a:solidFill>
                <a:latin typeface="Georgia"/>
              </a:rPr>
              <a:t/>
            </a:r>
            <a:br>
              <a:rPr lang="en-US" dirty="0">
                <a:solidFill>
                  <a:srgbClr val="000000"/>
                </a:solidFill>
                <a:latin typeface="Georgia"/>
              </a:rPr>
            </a:br>
            <a:r>
              <a:rPr lang="as-IN" dirty="0">
                <a:solidFill>
                  <a:srgbClr val="000000"/>
                </a:solidFill>
                <a:latin typeface="Georgia"/>
              </a:rPr>
              <a:t>এবং তাপমাত্রা বৃদ্ধি= </a:t>
            </a:r>
            <a:r>
              <a:rPr lang="el-GR" i="1" dirty="0">
                <a:solidFill>
                  <a:srgbClr val="000000"/>
                </a:solidFill>
                <a:latin typeface="MathJax_Math"/>
              </a:rPr>
              <a:t>θ</a:t>
            </a:r>
            <a:r>
              <a:rPr lang="el-GR" dirty="0">
                <a:solidFill>
                  <a:srgbClr val="000000"/>
                </a:solidFill>
                <a:latin typeface="MathJax_Main"/>
              </a:rPr>
              <a:t>2−</a:t>
            </a:r>
            <a:r>
              <a:rPr lang="el-GR" i="1" dirty="0">
                <a:solidFill>
                  <a:srgbClr val="000000"/>
                </a:solidFill>
                <a:latin typeface="MathJax_Math"/>
              </a:rPr>
              <a:t>θ</a:t>
            </a:r>
            <a:r>
              <a:rPr lang="el-GR" dirty="0">
                <a:solidFill>
                  <a:srgbClr val="000000"/>
                </a:solidFill>
                <a:latin typeface="MathJax_Main"/>
              </a:rPr>
              <a:t>1</a:t>
            </a:r>
            <a:r>
              <a:rPr lang="el-GR" dirty="0">
                <a:solidFill>
                  <a:srgbClr val="000000"/>
                </a:solidFill>
                <a:latin typeface="Georgia"/>
              </a:rPr>
              <a:t/>
            </a:r>
            <a:br>
              <a:rPr lang="el-GR" dirty="0">
                <a:solidFill>
                  <a:srgbClr val="000000"/>
                </a:solidFill>
                <a:latin typeface="Georgia"/>
              </a:rPr>
            </a:br>
            <a:r>
              <a:rPr lang="as-IN" dirty="0">
                <a:solidFill>
                  <a:srgbClr val="000000"/>
                </a:solidFill>
                <a:latin typeface="Georgia"/>
              </a:rPr>
              <a:t>দৈর্ঘ্য প্রসারণ সহগ </a:t>
            </a:r>
            <a:r>
              <a:rPr lang="en-US" dirty="0">
                <a:solidFill>
                  <a:srgbClr val="000000"/>
                </a:solidFill>
                <a:latin typeface="Georgia"/>
              </a:rPr>
              <a:t>a </a:t>
            </a:r>
            <a:r>
              <a:rPr lang="as-IN" dirty="0">
                <a:solidFill>
                  <a:srgbClr val="000000"/>
                </a:solidFill>
                <a:latin typeface="Georgia"/>
              </a:rPr>
              <a:t>দ্বারা প্রকাশ করা হয় যার রাশিমালা</a:t>
            </a:r>
            <a:br>
              <a:rPr lang="as-IN" dirty="0">
                <a:solidFill>
                  <a:srgbClr val="000000"/>
                </a:solidFill>
                <a:latin typeface="Georgia"/>
              </a:rPr>
            </a:br>
            <a:r>
              <a:rPr lang="en-US" dirty="0">
                <a:solidFill>
                  <a:srgbClr val="000000"/>
                </a:solidFill>
                <a:latin typeface="Georgia"/>
              </a:rPr>
              <a:t/>
            </a:r>
            <a:br>
              <a:rPr lang="en-US" dirty="0">
                <a:solidFill>
                  <a:srgbClr val="000000"/>
                </a:solidFill>
                <a:latin typeface="Georgia"/>
              </a:rPr>
            </a:br>
            <a:r>
              <a:rPr lang="en-US" dirty="0">
                <a:solidFill>
                  <a:srgbClr val="000000"/>
                </a:solidFill>
                <a:latin typeface="Georgia"/>
              </a:rPr>
              <a:t>= </a:t>
            </a:r>
            <a:r>
              <a:rPr lang="as-IN" b="1" dirty="0">
                <a:solidFill>
                  <a:srgbClr val="000000"/>
                </a:solidFill>
                <a:latin typeface="Georgia"/>
              </a:rPr>
              <a:t>দৈর্ঘ্য বৃদ্ধিআদি দৈর্ঘ্য ×</a:t>
            </a:r>
            <a:r>
              <a:rPr lang="as-IN" b="1" dirty="0" smtClean="0">
                <a:solidFill>
                  <a:srgbClr val="000000"/>
                </a:solidFill>
                <a:latin typeface="Georgia"/>
              </a:rPr>
              <a:t>তাপমাত্রার</a:t>
            </a:r>
            <a:endParaRPr lang="en-US" b="1" dirty="0" smtClean="0">
              <a:solidFill>
                <a:srgbClr val="000000"/>
              </a:solidFill>
              <a:latin typeface="Georgia"/>
            </a:endParaRPr>
          </a:p>
          <a:p>
            <a:r>
              <a:rPr lang="as-IN" dirty="0" smtClean="0">
                <a:solidFill>
                  <a:srgbClr val="000000"/>
                </a:solidFill>
                <a:latin typeface="Georgia"/>
              </a:rPr>
              <a:t>সমীকরণে </a:t>
            </a:r>
            <a:r>
              <a:rPr lang="as-IN" dirty="0">
                <a:solidFill>
                  <a:srgbClr val="000000"/>
                </a:solidFill>
                <a:latin typeface="Georgia"/>
              </a:rPr>
              <a:t>যদি আদি দৈর্ঘ্য </a:t>
            </a:r>
            <a:r>
              <a:rPr lang="en-US" i="1" dirty="0">
                <a:solidFill>
                  <a:srgbClr val="000000"/>
                </a:solidFill>
                <a:latin typeface="MathJax_Math"/>
              </a:rPr>
              <a:t>l</a:t>
            </a:r>
            <a:r>
              <a:rPr lang="en-US" dirty="0">
                <a:solidFill>
                  <a:srgbClr val="000000"/>
                </a:solidFill>
                <a:latin typeface="MathJax_Main"/>
              </a:rPr>
              <a:t>1=1</a:t>
            </a:r>
            <a:r>
              <a:rPr lang="en-US" i="1" dirty="0">
                <a:solidFill>
                  <a:srgbClr val="000000"/>
                </a:solidFill>
                <a:latin typeface="MathJax_Math"/>
              </a:rPr>
              <a:t>m</a:t>
            </a:r>
            <a:r>
              <a:rPr lang="en-US" dirty="0">
                <a:solidFill>
                  <a:srgbClr val="000000"/>
                </a:solidFill>
                <a:latin typeface="Georgia"/>
              </a:rPr>
              <a:t> </a:t>
            </a:r>
            <a:r>
              <a:rPr lang="as-IN" dirty="0">
                <a:solidFill>
                  <a:srgbClr val="000000"/>
                </a:solidFill>
                <a:latin typeface="Georgia"/>
              </a:rPr>
              <a:t>এবং তাপমাত্রা বৃদ্ধি</a:t>
            </a:r>
            <a:br>
              <a:rPr lang="as-IN" dirty="0">
                <a:solidFill>
                  <a:srgbClr val="000000"/>
                </a:solidFill>
                <a:latin typeface="Georgia"/>
              </a:rPr>
            </a:br>
            <a:r>
              <a:rPr lang="el-GR" i="1" dirty="0">
                <a:solidFill>
                  <a:srgbClr val="000000"/>
                </a:solidFill>
                <a:latin typeface="MathJax_Math"/>
              </a:rPr>
              <a:t>θ</a:t>
            </a:r>
            <a:r>
              <a:rPr lang="el-GR" dirty="0">
                <a:solidFill>
                  <a:srgbClr val="000000"/>
                </a:solidFill>
                <a:latin typeface="MathJax_Main"/>
              </a:rPr>
              <a:t>2−</a:t>
            </a:r>
            <a:r>
              <a:rPr lang="el-GR" i="1" dirty="0">
                <a:solidFill>
                  <a:srgbClr val="000000"/>
                </a:solidFill>
                <a:latin typeface="MathJax_Math"/>
              </a:rPr>
              <a:t>θ</a:t>
            </a:r>
            <a:r>
              <a:rPr lang="el-GR" dirty="0">
                <a:solidFill>
                  <a:srgbClr val="000000"/>
                </a:solidFill>
                <a:latin typeface="MathJax_Main"/>
              </a:rPr>
              <a:t>1=1</a:t>
            </a:r>
            <a:r>
              <a:rPr lang="en-US" i="1" dirty="0">
                <a:solidFill>
                  <a:srgbClr val="000000"/>
                </a:solidFill>
                <a:latin typeface="MathJax_Math"/>
              </a:rPr>
              <a:t>K</a:t>
            </a:r>
            <a:r>
              <a:rPr lang="en-US" dirty="0">
                <a:solidFill>
                  <a:srgbClr val="000000"/>
                </a:solidFill>
                <a:latin typeface="Georgia"/>
              </a:rPr>
              <a:t> </a:t>
            </a:r>
            <a:r>
              <a:rPr lang="as-IN" dirty="0">
                <a:solidFill>
                  <a:srgbClr val="000000"/>
                </a:solidFill>
                <a:latin typeface="Georgia"/>
              </a:rPr>
              <a:t>হয় তবে,</a:t>
            </a:r>
            <a:br>
              <a:rPr lang="as-IN" dirty="0">
                <a:solidFill>
                  <a:srgbClr val="000000"/>
                </a:solidFill>
                <a:latin typeface="Georgia"/>
              </a:rPr>
            </a:br>
            <a:r>
              <a:rPr lang="en-US" i="1" dirty="0">
                <a:solidFill>
                  <a:srgbClr val="000000"/>
                </a:solidFill>
                <a:latin typeface="MathJax_Math"/>
              </a:rPr>
              <a:t>a</a:t>
            </a:r>
            <a:r>
              <a:rPr lang="en-US" dirty="0">
                <a:solidFill>
                  <a:srgbClr val="000000"/>
                </a:solidFill>
                <a:latin typeface="MathJax_Main"/>
              </a:rPr>
              <a:t>=</a:t>
            </a:r>
            <a:r>
              <a:rPr lang="en-US" i="1" dirty="0">
                <a:solidFill>
                  <a:srgbClr val="000000"/>
                </a:solidFill>
                <a:latin typeface="MathJax_Math"/>
              </a:rPr>
              <a:t>l</a:t>
            </a:r>
            <a:r>
              <a:rPr lang="en-US" dirty="0">
                <a:solidFill>
                  <a:srgbClr val="000000"/>
                </a:solidFill>
                <a:latin typeface="MathJax_Main"/>
              </a:rPr>
              <a:t>2−</a:t>
            </a:r>
            <a:r>
              <a:rPr lang="en-US" i="1" dirty="0">
                <a:solidFill>
                  <a:srgbClr val="000000"/>
                </a:solidFill>
                <a:latin typeface="MathJax_Math"/>
              </a:rPr>
              <a:t>l</a:t>
            </a:r>
            <a:r>
              <a:rPr lang="en-US" dirty="0">
                <a:solidFill>
                  <a:srgbClr val="000000"/>
                </a:solidFill>
                <a:latin typeface="MathJax_Main"/>
              </a:rPr>
              <a:t>1</a:t>
            </a:r>
            <a:r>
              <a:rPr lang="en-US" dirty="0">
                <a:solidFill>
                  <a:srgbClr val="000000"/>
                </a:solidFill>
                <a:latin typeface="Georgia"/>
              </a:rPr>
              <a:t> </a:t>
            </a:r>
            <a:r>
              <a:rPr lang="as-IN" dirty="0">
                <a:solidFill>
                  <a:srgbClr val="000000"/>
                </a:solidFill>
                <a:latin typeface="Georgia"/>
              </a:rPr>
              <a:t>দৈর্ঘ্য বৃদ্ধি</a:t>
            </a:r>
            <a:br>
              <a:rPr lang="as-IN" dirty="0">
                <a:solidFill>
                  <a:srgbClr val="000000"/>
                </a:solidFill>
                <a:latin typeface="Georgia"/>
              </a:rPr>
            </a:br>
            <a:r>
              <a:rPr lang="as-IN" dirty="0">
                <a:solidFill>
                  <a:srgbClr val="000000"/>
                </a:solidFill>
                <a:latin typeface="Georgia"/>
              </a:rPr>
              <a:t>সুতরাং 1</a:t>
            </a:r>
            <a:r>
              <a:rPr lang="en-US" dirty="0">
                <a:solidFill>
                  <a:srgbClr val="000000"/>
                </a:solidFill>
                <a:latin typeface="Georgia"/>
              </a:rPr>
              <a:t>m </a:t>
            </a:r>
            <a:r>
              <a:rPr lang="as-IN" dirty="0">
                <a:solidFill>
                  <a:srgbClr val="000000"/>
                </a:solidFill>
                <a:latin typeface="Georgia"/>
              </a:rPr>
              <a:t>দৈর্ঘ্যের কোনো কঠিন পদার্থের দণ্ডের তাপমাত্রা 1</a:t>
            </a:r>
            <a:r>
              <a:rPr lang="en-US" dirty="0">
                <a:solidFill>
                  <a:srgbClr val="000000"/>
                </a:solidFill>
                <a:latin typeface="Georgia"/>
              </a:rPr>
              <a:t>K </a:t>
            </a:r>
            <a:r>
              <a:rPr lang="as-IN" dirty="0">
                <a:solidFill>
                  <a:srgbClr val="000000"/>
                </a:solidFill>
                <a:latin typeface="Georgia"/>
              </a:rPr>
              <a:t>বৃদ্ধির ফলে যতটুকু দৈর্ঘ্য বৃদ্ধিপায় তাকে ঐ দণ্ডের উপাদানের দৈর্ঘ্য প্রসারণ সহগ বলে। এর একক </a:t>
            </a:r>
            <a:r>
              <a:rPr lang="en-US" i="1" dirty="0">
                <a:solidFill>
                  <a:srgbClr val="000000"/>
                </a:solidFill>
                <a:latin typeface="MathJax_Math"/>
              </a:rPr>
              <a:t>K</a:t>
            </a:r>
            <a:r>
              <a:rPr lang="en-US" dirty="0">
                <a:solidFill>
                  <a:srgbClr val="000000"/>
                </a:solidFill>
                <a:latin typeface="MathJax_Main"/>
              </a:rPr>
              <a:t>−1</a:t>
            </a:r>
            <a:r>
              <a:rPr lang="en-US" dirty="0">
                <a:solidFill>
                  <a:srgbClr val="000000"/>
                </a:solidFill>
                <a:latin typeface="Georgia"/>
              </a:rPr>
              <a:t>। </a:t>
            </a:r>
            <a:r>
              <a:rPr lang="as-IN" dirty="0">
                <a:solidFill>
                  <a:srgbClr val="000000"/>
                </a:solidFill>
                <a:latin typeface="Georgia"/>
              </a:rPr>
              <a:t>তামার দৈর্ঘ্য প্রসারণ সহগ </a:t>
            </a:r>
            <a:r>
              <a:rPr lang="as-IN" dirty="0">
                <a:solidFill>
                  <a:srgbClr val="000000"/>
                </a:solidFill>
                <a:latin typeface="MathJax_Main"/>
              </a:rPr>
              <a:t>16.7×10−6</a:t>
            </a:r>
            <a:r>
              <a:rPr lang="en-US" i="1" dirty="0">
                <a:solidFill>
                  <a:srgbClr val="000000"/>
                </a:solidFill>
                <a:latin typeface="MathJax_Math"/>
              </a:rPr>
              <a:t>K</a:t>
            </a:r>
            <a:r>
              <a:rPr lang="en-US" dirty="0">
                <a:solidFill>
                  <a:srgbClr val="000000"/>
                </a:solidFill>
                <a:latin typeface="MathJax_Main"/>
              </a:rPr>
              <a:t>−1</a:t>
            </a:r>
            <a:r>
              <a:rPr lang="en-US" dirty="0">
                <a:solidFill>
                  <a:srgbClr val="000000"/>
                </a:solidFill>
                <a:latin typeface="Georgia"/>
              </a:rPr>
              <a:t> </a:t>
            </a:r>
            <a:r>
              <a:rPr lang="as-IN" dirty="0">
                <a:solidFill>
                  <a:srgbClr val="000000"/>
                </a:solidFill>
                <a:latin typeface="Georgia"/>
              </a:rPr>
              <a:t>বলতে বুঝায় যে 1</a:t>
            </a:r>
            <a:r>
              <a:rPr lang="en-US" dirty="0">
                <a:solidFill>
                  <a:srgbClr val="000000"/>
                </a:solidFill>
                <a:latin typeface="Georgia"/>
              </a:rPr>
              <a:t>m </a:t>
            </a:r>
            <a:r>
              <a:rPr lang="as-IN" dirty="0">
                <a:solidFill>
                  <a:srgbClr val="000000"/>
                </a:solidFill>
                <a:latin typeface="Georgia"/>
              </a:rPr>
              <a:t>দৈর্ঘ্যের তামার দণ্ডের তাপমাত্রা 1</a:t>
            </a:r>
            <a:r>
              <a:rPr lang="en-US" dirty="0">
                <a:solidFill>
                  <a:srgbClr val="000000"/>
                </a:solidFill>
                <a:latin typeface="Georgia"/>
              </a:rPr>
              <a:t>K </a:t>
            </a:r>
            <a:r>
              <a:rPr lang="as-IN" dirty="0">
                <a:solidFill>
                  <a:srgbClr val="000000"/>
                </a:solidFill>
                <a:latin typeface="Georgia"/>
              </a:rPr>
              <a:t>বৃদ্ধি করলে এর দৈর্ঘ্য </a:t>
            </a:r>
            <a:r>
              <a:rPr lang="as-IN" dirty="0">
                <a:solidFill>
                  <a:srgbClr val="000000"/>
                </a:solidFill>
                <a:latin typeface="MathJax_Main"/>
              </a:rPr>
              <a:t>16.7×10−6</a:t>
            </a:r>
            <a:r>
              <a:rPr lang="en-US" i="1" dirty="0">
                <a:solidFill>
                  <a:srgbClr val="000000"/>
                </a:solidFill>
                <a:latin typeface="MathJax_Math"/>
              </a:rPr>
              <a:t>m</a:t>
            </a:r>
            <a:r>
              <a:rPr lang="en-US" dirty="0">
                <a:solidFill>
                  <a:srgbClr val="000000"/>
                </a:solidFill>
                <a:latin typeface="Georgia"/>
              </a:rPr>
              <a:t> </a:t>
            </a:r>
            <a:r>
              <a:rPr lang="as-IN" dirty="0">
                <a:solidFill>
                  <a:srgbClr val="000000"/>
                </a:solidFill>
                <a:latin typeface="Georgia"/>
              </a:rPr>
              <a:t>বৃদ্ধি পায়।</a:t>
            </a:r>
          </a:p>
          <a:p>
            <a:endParaRPr lang="en-US" dirty="0"/>
          </a:p>
        </p:txBody>
      </p:sp>
    </p:spTree>
    <p:extLst>
      <p:ext uri="{BB962C8B-B14F-4D97-AF65-F5344CB8AC3E}">
        <p14:creationId xmlns:p14="http://schemas.microsoft.com/office/powerpoint/2010/main" val="2743422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s-IN" b="1" dirty="0">
                <a:solidFill>
                  <a:srgbClr val="000000"/>
                </a:solidFill>
                <a:latin typeface="Georgia"/>
              </a:rPr>
              <a:t>প্রকৃত প্রসারণ ও আপাত প্রসারণের মধ্যে সম্পর্ক:</a:t>
            </a:r>
            <a:endParaRPr lang="en-US" dirty="0"/>
          </a:p>
        </p:txBody>
      </p:sp>
      <p:sp>
        <p:nvSpPr>
          <p:cNvPr id="3" name="Content Placeholder 2"/>
          <p:cNvSpPr>
            <a:spLocks noGrp="1"/>
          </p:cNvSpPr>
          <p:nvPr>
            <p:ph idx="1"/>
          </p:nvPr>
        </p:nvSpPr>
        <p:spPr/>
        <p:txBody>
          <a:bodyPr>
            <a:normAutofit fontScale="55000" lnSpcReduction="20000"/>
          </a:bodyPr>
          <a:lstStyle/>
          <a:p>
            <a:r>
              <a:rPr lang="as-IN" dirty="0">
                <a:solidFill>
                  <a:srgbClr val="000000"/>
                </a:solidFill>
                <a:latin typeface="Georgia"/>
              </a:rPr>
              <a:t/>
            </a:r>
            <a:br>
              <a:rPr lang="as-IN" dirty="0">
                <a:solidFill>
                  <a:srgbClr val="000000"/>
                </a:solidFill>
                <a:latin typeface="Georgia"/>
              </a:rPr>
            </a:br>
            <a:endParaRPr lang="as-IN" dirty="0">
              <a:solidFill>
                <a:srgbClr val="000000"/>
              </a:solidFill>
              <a:latin typeface="Georgia"/>
            </a:endParaRPr>
          </a:p>
          <a:p>
            <a:r>
              <a:rPr lang="as-IN" dirty="0">
                <a:solidFill>
                  <a:srgbClr val="000000"/>
                </a:solidFill>
                <a:latin typeface="Georgia"/>
              </a:rPr>
              <a:t>একটা দাগ কাটা সরুনলবিশিষ্ট কাচের বাল্ব নিয়ে তার </a:t>
            </a:r>
            <a:r>
              <a:rPr lang="en-US" dirty="0">
                <a:solidFill>
                  <a:srgbClr val="000000"/>
                </a:solidFill>
                <a:latin typeface="Georgia"/>
              </a:rPr>
              <a:t>A </a:t>
            </a:r>
            <a:r>
              <a:rPr lang="as-IN" dirty="0">
                <a:solidFill>
                  <a:srgbClr val="000000"/>
                </a:solidFill>
                <a:latin typeface="Georgia"/>
              </a:rPr>
              <a:t>দাগ পর্যন্ত কোনো তরল দ্বারা পূর্ণ করা হলো। এখন তরল স্তম্ভের দিকে লক্ষ রেখে বাল্বটিকে গরম করলে দেখা যাবে যে, তরলের উপরিতল </a:t>
            </a:r>
            <a:r>
              <a:rPr lang="en-US" dirty="0">
                <a:solidFill>
                  <a:srgbClr val="000000"/>
                </a:solidFill>
                <a:latin typeface="Georgia"/>
              </a:rPr>
              <a:t>A </a:t>
            </a:r>
            <a:r>
              <a:rPr lang="as-IN" dirty="0">
                <a:solidFill>
                  <a:srgbClr val="000000"/>
                </a:solidFill>
                <a:latin typeface="Georgia"/>
              </a:rPr>
              <a:t>থেকে </a:t>
            </a:r>
            <a:r>
              <a:rPr lang="en-US" dirty="0">
                <a:solidFill>
                  <a:srgbClr val="000000"/>
                </a:solidFill>
                <a:latin typeface="Georgia"/>
              </a:rPr>
              <a:t>B </a:t>
            </a:r>
            <a:r>
              <a:rPr lang="as-IN" dirty="0">
                <a:solidFill>
                  <a:srgbClr val="000000"/>
                </a:solidFill>
                <a:latin typeface="Georgia"/>
              </a:rPr>
              <a:t>দাগ পর্যন্ত নেমে আসে। তারপর আবার </a:t>
            </a:r>
            <a:r>
              <a:rPr lang="en-US" dirty="0">
                <a:solidFill>
                  <a:srgbClr val="000000"/>
                </a:solidFill>
                <a:latin typeface="Georgia"/>
              </a:rPr>
              <a:t>B </a:t>
            </a:r>
            <a:r>
              <a:rPr lang="as-IN" dirty="0">
                <a:solidFill>
                  <a:srgbClr val="000000"/>
                </a:solidFill>
                <a:latin typeface="Georgia"/>
              </a:rPr>
              <a:t>দাগ থেকে শুরু করে </a:t>
            </a:r>
            <a:r>
              <a:rPr lang="en-US" dirty="0">
                <a:solidFill>
                  <a:srgbClr val="000000"/>
                </a:solidFill>
                <a:latin typeface="Georgia"/>
              </a:rPr>
              <a:t>A </a:t>
            </a:r>
            <a:r>
              <a:rPr lang="as-IN" dirty="0">
                <a:solidFill>
                  <a:srgbClr val="000000"/>
                </a:solidFill>
                <a:latin typeface="Georgia"/>
              </a:rPr>
              <a:t>দাগ অতিক্রম করে </a:t>
            </a:r>
            <a:r>
              <a:rPr lang="en-US" dirty="0">
                <a:solidFill>
                  <a:srgbClr val="000000"/>
                </a:solidFill>
                <a:latin typeface="Georgia"/>
              </a:rPr>
              <a:t>C </a:t>
            </a:r>
            <a:r>
              <a:rPr lang="as-IN" dirty="0">
                <a:solidFill>
                  <a:srgbClr val="000000"/>
                </a:solidFill>
                <a:latin typeface="Georgia"/>
              </a:rPr>
              <a:t>দাগ পর্যন্ত ওঠে। এর কারণ তাপ প্রয়োগে প্রথমে বাল্বটির আয়তন বৃদ্ধি পায়। যার জন্য তরল </a:t>
            </a:r>
            <a:r>
              <a:rPr lang="en-US" dirty="0">
                <a:solidFill>
                  <a:srgbClr val="000000"/>
                </a:solidFill>
                <a:latin typeface="Georgia"/>
              </a:rPr>
              <a:t>A </a:t>
            </a:r>
            <a:r>
              <a:rPr lang="as-IN" dirty="0">
                <a:solidFill>
                  <a:srgbClr val="000000"/>
                </a:solidFill>
                <a:latin typeface="Georgia"/>
              </a:rPr>
              <a:t>থেকে </a:t>
            </a:r>
            <a:r>
              <a:rPr lang="en-US" dirty="0">
                <a:solidFill>
                  <a:srgbClr val="000000"/>
                </a:solidFill>
                <a:latin typeface="Georgia"/>
              </a:rPr>
              <a:t>B </a:t>
            </a:r>
            <a:r>
              <a:rPr lang="as-IN" dirty="0">
                <a:solidFill>
                  <a:srgbClr val="000000"/>
                </a:solidFill>
                <a:latin typeface="Georgia"/>
              </a:rPr>
              <a:t>তে নেমে যায়। পরে তরল যেই গরম হয় সেই তার আয়তন বৃদ্ধি শুরু হয় এবং </a:t>
            </a:r>
            <a:r>
              <a:rPr lang="en-US" dirty="0">
                <a:solidFill>
                  <a:srgbClr val="000000"/>
                </a:solidFill>
                <a:latin typeface="Georgia"/>
              </a:rPr>
              <a:t>B </a:t>
            </a:r>
            <a:r>
              <a:rPr lang="as-IN" dirty="0">
                <a:solidFill>
                  <a:srgbClr val="000000"/>
                </a:solidFill>
                <a:latin typeface="Georgia"/>
              </a:rPr>
              <a:t>থেকে </a:t>
            </a:r>
            <a:r>
              <a:rPr lang="en-US" dirty="0">
                <a:solidFill>
                  <a:srgbClr val="000000"/>
                </a:solidFill>
                <a:latin typeface="Georgia"/>
              </a:rPr>
              <a:t>C </a:t>
            </a:r>
            <a:r>
              <a:rPr lang="as-IN" dirty="0">
                <a:solidFill>
                  <a:srgbClr val="000000"/>
                </a:solidFill>
                <a:latin typeface="Georgia"/>
              </a:rPr>
              <a:t>পর্যন্ত ওঠে। কঠিন পদার্থের চেয়ে তরলের প্রসারণ বেশি বিধায় এরূপ ঘটে। আপাত দৃষ্টিতে মনে হবে তরল প্রথমে </a:t>
            </a:r>
            <a:r>
              <a:rPr lang="en-US" dirty="0">
                <a:solidFill>
                  <a:srgbClr val="000000"/>
                </a:solidFill>
                <a:latin typeface="Georgia"/>
              </a:rPr>
              <a:t>A </a:t>
            </a:r>
            <a:r>
              <a:rPr lang="as-IN" dirty="0">
                <a:solidFill>
                  <a:srgbClr val="000000"/>
                </a:solidFill>
                <a:latin typeface="Georgia"/>
              </a:rPr>
              <a:t>দাগ পর্যন্ত ছিল এবং সবশেষে </a:t>
            </a:r>
            <a:r>
              <a:rPr lang="en-US" dirty="0">
                <a:solidFill>
                  <a:srgbClr val="000000"/>
                </a:solidFill>
                <a:latin typeface="Georgia"/>
              </a:rPr>
              <a:t>C </a:t>
            </a:r>
            <a:r>
              <a:rPr lang="as-IN" dirty="0">
                <a:solidFill>
                  <a:srgbClr val="000000"/>
                </a:solidFill>
                <a:latin typeface="Georgia"/>
              </a:rPr>
              <a:t>দাগে উঠেছে। তাই </a:t>
            </a:r>
            <a:r>
              <a:rPr lang="en-US" dirty="0">
                <a:solidFill>
                  <a:srgbClr val="000000"/>
                </a:solidFill>
                <a:latin typeface="Georgia"/>
              </a:rPr>
              <a:t>CA </a:t>
            </a:r>
            <a:r>
              <a:rPr lang="as-IN" dirty="0">
                <a:solidFill>
                  <a:srgbClr val="000000"/>
                </a:solidFill>
                <a:latin typeface="Georgia"/>
              </a:rPr>
              <a:t>হলো আপাত প্রসারণ। </a:t>
            </a:r>
            <a:r>
              <a:rPr lang="en-US" dirty="0">
                <a:solidFill>
                  <a:srgbClr val="000000"/>
                </a:solidFill>
                <a:latin typeface="Georgia"/>
              </a:rPr>
              <a:t>CB </a:t>
            </a:r>
            <a:r>
              <a:rPr lang="as-IN" dirty="0">
                <a:solidFill>
                  <a:srgbClr val="000000"/>
                </a:solidFill>
                <a:latin typeface="Georgia"/>
              </a:rPr>
              <a:t>হলো প্রকৃত প্রসারণ এবং </a:t>
            </a:r>
            <a:r>
              <a:rPr lang="en-US" dirty="0">
                <a:solidFill>
                  <a:srgbClr val="000000"/>
                </a:solidFill>
                <a:latin typeface="Georgia"/>
              </a:rPr>
              <a:t>AB </a:t>
            </a:r>
            <a:r>
              <a:rPr lang="as-IN" dirty="0">
                <a:solidFill>
                  <a:srgbClr val="000000"/>
                </a:solidFill>
                <a:latin typeface="Georgia"/>
              </a:rPr>
              <a:t>হলো পাত্রের প্রসারণ।</a:t>
            </a:r>
            <a:br>
              <a:rPr lang="as-IN" dirty="0">
                <a:solidFill>
                  <a:srgbClr val="000000"/>
                </a:solidFill>
                <a:latin typeface="Georgia"/>
              </a:rPr>
            </a:br>
            <a:endParaRPr lang="as-IN" dirty="0">
              <a:solidFill>
                <a:srgbClr val="000000"/>
              </a:solidFill>
              <a:latin typeface="Georgia"/>
            </a:endParaRPr>
          </a:p>
          <a:p>
            <a:r>
              <a:rPr lang="as-IN" dirty="0">
                <a:solidFill>
                  <a:srgbClr val="000000"/>
                </a:solidFill>
                <a:latin typeface="Georgia"/>
              </a:rPr>
              <a:t>চিত্র থেকে দেখা যায় যে,</a:t>
            </a:r>
            <a:br>
              <a:rPr lang="as-IN" dirty="0">
                <a:solidFill>
                  <a:srgbClr val="000000"/>
                </a:solidFill>
                <a:latin typeface="Georgia"/>
              </a:rPr>
            </a:br>
            <a:r>
              <a:rPr lang="en-US" dirty="0">
                <a:solidFill>
                  <a:srgbClr val="000000"/>
                </a:solidFill>
                <a:latin typeface="Georgia"/>
              </a:rPr>
              <a:t>CB = CA + AB</a:t>
            </a:r>
            <a:br>
              <a:rPr lang="en-US" dirty="0">
                <a:solidFill>
                  <a:srgbClr val="000000"/>
                </a:solidFill>
                <a:latin typeface="Georgia"/>
              </a:rPr>
            </a:br>
            <a:r>
              <a:rPr lang="as-IN" dirty="0">
                <a:solidFill>
                  <a:srgbClr val="000000"/>
                </a:solidFill>
                <a:latin typeface="Georgia"/>
              </a:rPr>
              <a:t>বা প্রকৃত প্রসারণ = আপাত প্রসারণ + পাত্রের প্রসারণ</a:t>
            </a:r>
            <a:br>
              <a:rPr lang="as-IN" dirty="0">
                <a:solidFill>
                  <a:srgbClr val="000000"/>
                </a:solidFill>
                <a:latin typeface="Georgia"/>
              </a:rPr>
            </a:br>
            <a:r>
              <a:rPr lang="en-US" i="1" dirty="0" err="1">
                <a:solidFill>
                  <a:srgbClr val="000000"/>
                </a:solidFill>
                <a:latin typeface="MathJax_Math"/>
              </a:rPr>
              <a:t>Vr</a:t>
            </a:r>
            <a:r>
              <a:rPr lang="en-US" dirty="0">
                <a:solidFill>
                  <a:srgbClr val="000000"/>
                </a:solidFill>
                <a:latin typeface="MathJax_Main"/>
              </a:rPr>
              <a:t>=</a:t>
            </a:r>
            <a:r>
              <a:rPr lang="en-US" i="1" dirty="0" err="1">
                <a:solidFill>
                  <a:srgbClr val="000000"/>
                </a:solidFill>
                <a:latin typeface="MathJax_Math"/>
              </a:rPr>
              <a:t>Va</a:t>
            </a:r>
            <a:r>
              <a:rPr lang="en-US" dirty="0" err="1">
                <a:solidFill>
                  <a:srgbClr val="000000"/>
                </a:solidFill>
                <a:latin typeface="MathJax_Main"/>
              </a:rPr>
              <a:t>+</a:t>
            </a:r>
            <a:r>
              <a:rPr lang="en-US" i="1" dirty="0" err="1">
                <a:solidFill>
                  <a:srgbClr val="000000"/>
                </a:solidFill>
                <a:latin typeface="MathJax_Math"/>
              </a:rPr>
              <a:t>Vg</a:t>
            </a:r>
            <a:r>
              <a:rPr lang="en-US" dirty="0">
                <a:solidFill>
                  <a:srgbClr val="000000"/>
                </a:solidFill>
                <a:latin typeface="Georgia"/>
              </a:rPr>
              <a:t> </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4267200"/>
            <a:ext cx="14097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3944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305800" cy="4648200"/>
          </a:xfrm>
        </p:spPr>
        <p:txBody>
          <a:bodyPr>
            <a:normAutofit fontScale="55000" lnSpcReduction="20000"/>
          </a:bodyPr>
          <a:lstStyle/>
          <a:p>
            <a:r>
              <a:rPr lang="as-IN" b="1" dirty="0">
                <a:solidFill>
                  <a:srgbClr val="000000"/>
                </a:solidFill>
                <a:latin typeface="Georgia"/>
              </a:rPr>
              <a:t>গলন</a:t>
            </a:r>
            <a:r>
              <a:rPr lang="as-IN" dirty="0"/>
              <a:t/>
            </a:r>
            <a:br>
              <a:rPr lang="as-IN" dirty="0"/>
            </a:br>
            <a:r>
              <a:rPr lang="as-IN" dirty="0">
                <a:solidFill>
                  <a:srgbClr val="000000"/>
                </a:solidFill>
                <a:latin typeface="Georgia"/>
              </a:rPr>
              <a:t>তাপ প্রয়োগে কঠিন পদার্থকে তরলে পরিণত করাকে গলন বলে। যে নির্দিষ্ট তাপমাত্রায় কঠিন পদার্থ গলতে শুরু করে সেই তাপমাত্রাকে গলনাঙ্ক বলে। সমস্ত পদার্থ না গলা পর্যন্তএই তাপমাত্রা স্থির থাকে</a:t>
            </a:r>
            <a:r>
              <a:rPr lang="as-IN" dirty="0" smtClean="0">
                <a:solidFill>
                  <a:srgbClr val="000000"/>
                </a:solidFill>
                <a:latin typeface="Georgia"/>
              </a:rPr>
              <a:t>।</a:t>
            </a:r>
            <a:r>
              <a:rPr lang="as-IN" b="1" dirty="0">
                <a:solidFill>
                  <a:srgbClr val="000000"/>
                </a:solidFill>
                <a:latin typeface="Georgia"/>
              </a:rPr>
              <a:t>স্ফুটন:</a:t>
            </a:r>
            <a:r>
              <a:rPr lang="as-IN" dirty="0">
                <a:solidFill>
                  <a:srgbClr val="000000"/>
                </a:solidFill>
                <a:latin typeface="Georgia"/>
              </a:rPr>
              <a:t> তাপ প্রয়োগে একট নির্দিষ্ট তাপমাত্রায় তরলের সকল স্থান থেকে দ্রুত বাষ্পে পরিণত হওয়ার ঘটনাকে স্ফুটন বলে। যে নির্দিষ্ট তাপমাত্রায় কোনো তরলের স্ফুটন হয়, তাকে ঐ তরলের স্ফুটনাঙ্ক বলে। স্ফুটনাঙ্কের মান চাপের উপর নির্ভর </a:t>
            </a:r>
            <a:r>
              <a:rPr lang="as-IN" dirty="0" smtClean="0">
                <a:solidFill>
                  <a:srgbClr val="000000"/>
                </a:solidFill>
                <a:latin typeface="Georgia"/>
              </a:rPr>
              <a:t>করে</a:t>
            </a:r>
            <a:r>
              <a:rPr lang="as-IN" b="1" dirty="0">
                <a:solidFill>
                  <a:srgbClr val="000000"/>
                </a:solidFill>
                <a:latin typeface="Georgia"/>
              </a:rPr>
              <a:t>গলনের সুপ্ততাপ:</a:t>
            </a:r>
            <a:r>
              <a:rPr lang="as-IN" dirty="0">
                <a:solidFill>
                  <a:srgbClr val="000000"/>
                </a:solidFill>
                <a:latin typeface="Georgia"/>
              </a:rPr>
              <a:t> আমরা জানি, তাপ প্রয়োগের ফলে কঠিন পদার্থের তাপমাত্রা যখন গলনাঙ্কে পৌছায় তখন সম্পূর্ণ পদার্থ তরলে রূপান্তরিত হওয়া পর্যন্ত তাপমাত্রার আর পরিবর্তন হয় না। এখানে যে পরিমাণ তাপ কঠিন পদার্থকে তরল অবস্থায় রূপা</a:t>
            </a:r>
            <a:r>
              <a:rPr lang="en-US" dirty="0">
                <a:solidFill>
                  <a:srgbClr val="000000"/>
                </a:solidFill>
                <a:latin typeface="Georgia"/>
              </a:rPr>
              <a:t>š</a:t>
            </a:r>
            <a:r>
              <a:rPr lang="as-IN" dirty="0">
                <a:solidFill>
                  <a:srgbClr val="000000"/>
                </a:solidFill>
                <a:latin typeface="Georgia"/>
              </a:rPr>
              <a:t>তর করল তাই গলনের সুপ্ততাপ।</a:t>
            </a:r>
            <a:r>
              <a:rPr lang="as-IN" dirty="0"/>
              <a:t/>
            </a:r>
            <a:br>
              <a:rPr lang="as-IN" dirty="0"/>
            </a:br>
            <a:r>
              <a:rPr lang="as-IN" dirty="0">
                <a:solidFill>
                  <a:srgbClr val="000000"/>
                </a:solidFill>
                <a:latin typeface="Georgia"/>
              </a:rPr>
              <a:t>এই তাপ বস্তুর তাপমাত্রার পরিবর্তন করে না কিন্তু আ ন্তঃআণবিক বন্ধন শিথিল করতে ব্যয় হয়।</a:t>
            </a:r>
            <a:r>
              <a:rPr lang="as-IN" dirty="0"/>
              <a:t/>
            </a:r>
            <a:br>
              <a:rPr lang="as-IN" dirty="0"/>
            </a:br>
            <a:r>
              <a:rPr lang="as-IN" b="1" dirty="0">
                <a:solidFill>
                  <a:srgbClr val="000000"/>
                </a:solidFill>
                <a:latin typeface="Georgia"/>
              </a:rPr>
              <a:t>বাষ্পীভবনের সুপ্ততাপ:</a:t>
            </a:r>
            <a:r>
              <a:rPr lang="as-IN" dirty="0">
                <a:solidFill>
                  <a:srgbClr val="000000"/>
                </a:solidFill>
                <a:latin typeface="Georgia"/>
              </a:rPr>
              <a:t> তরল পদার্থকে তাপ প্রয়োগ করতে থাকলে যখন তাপমাত্রা স্ফুটনাঙ্কে চলে আসে তখন যতই তাপ প্রয়োগ করা হোক না কেন সম্পূর্ণ তরল বাষ্পে রূপান্তরিত হওয়া পর্যন্ত তাপমাত্রা স্থির থাকে। এখানে যে পরিমাণ তাপ তরল পদার্থকে বাষ্পীয় অবস্থায় রূপান্তর করল তাই বাষ্পীভবনের সুপ্ততাপ।</a:t>
            </a:r>
            <a:endParaRPr lang="en-US" dirty="0"/>
          </a:p>
        </p:txBody>
      </p:sp>
    </p:spTree>
    <p:extLst>
      <p:ext uri="{BB962C8B-B14F-4D97-AF65-F5344CB8AC3E}">
        <p14:creationId xmlns:p14="http://schemas.microsoft.com/office/powerpoint/2010/main" val="1950323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as-IN" dirty="0">
                <a:solidFill>
                  <a:srgbClr val="000000"/>
                </a:solidFill>
                <a:latin typeface="Siyam Rupali"/>
              </a:rPr>
              <a:t>তাপধারণ ক্ষমতা</a:t>
            </a:r>
            <a:br>
              <a:rPr lang="as-IN" dirty="0">
                <a:solidFill>
                  <a:srgbClr val="000000"/>
                </a:solidFill>
                <a:latin typeface="Siyam Rupali"/>
              </a:rPr>
            </a:br>
            <a:r>
              <a:rPr lang="en-US" dirty="0">
                <a:solidFill>
                  <a:srgbClr val="000000"/>
                </a:solidFill>
                <a:latin typeface="Siyam Rupali"/>
              </a:rPr>
              <a:t>Thermal capacity</a:t>
            </a:r>
          </a:p>
          <a:p>
            <a:r>
              <a:rPr lang="as-IN" dirty="0">
                <a:solidFill>
                  <a:srgbClr val="000000"/>
                </a:solidFill>
                <a:latin typeface="Georgia"/>
              </a:rPr>
              <a:t>কোনো বস্তুর তাপমাত্রা 1</a:t>
            </a:r>
            <a:r>
              <a:rPr lang="en-US" dirty="0">
                <a:solidFill>
                  <a:srgbClr val="000000"/>
                </a:solidFill>
                <a:latin typeface="Georgia"/>
              </a:rPr>
              <a:t>K </a:t>
            </a:r>
            <a:r>
              <a:rPr lang="as-IN" dirty="0">
                <a:solidFill>
                  <a:srgbClr val="000000"/>
                </a:solidFill>
                <a:latin typeface="Georgia"/>
              </a:rPr>
              <a:t>বাড়াতে যে পরিমাণ তাপের প্রয়োজন তাকে ঐ বস্তুর তাপধারণ ক্ষমতা বলে। তাপধারণ ক্ষমতা বস্তুর উপাদান এবং ভরের উপর নির্ভরশীল। এর একক </a:t>
            </a:r>
            <a:r>
              <a:rPr lang="en-US" i="1" dirty="0">
                <a:solidFill>
                  <a:srgbClr val="000000"/>
                </a:solidFill>
                <a:latin typeface="MathJax_Math"/>
              </a:rPr>
              <a:t>JK</a:t>
            </a:r>
            <a:r>
              <a:rPr lang="en-US" dirty="0">
                <a:solidFill>
                  <a:srgbClr val="000000"/>
                </a:solidFill>
                <a:latin typeface="MathJax_Main"/>
              </a:rPr>
              <a:t>−1</a:t>
            </a:r>
            <a:r>
              <a:rPr lang="en-US" dirty="0">
                <a:solidFill>
                  <a:srgbClr val="000000"/>
                </a:solidFill>
                <a:latin typeface="Georgia"/>
              </a:rPr>
              <a:t>। </a:t>
            </a:r>
            <a:r>
              <a:rPr lang="as-IN" dirty="0">
                <a:solidFill>
                  <a:srgbClr val="000000"/>
                </a:solidFill>
                <a:latin typeface="Georgia"/>
              </a:rPr>
              <a:t>কোনো বস্তুর তাপধারণক্ষমতা </a:t>
            </a:r>
            <a:r>
              <a:rPr lang="as-IN" dirty="0">
                <a:solidFill>
                  <a:srgbClr val="000000"/>
                </a:solidFill>
                <a:latin typeface="MathJax_Main"/>
              </a:rPr>
              <a:t>10</a:t>
            </a:r>
            <a:r>
              <a:rPr lang="en-US" i="1" dirty="0">
                <a:solidFill>
                  <a:srgbClr val="000000"/>
                </a:solidFill>
                <a:latin typeface="MathJax_Math"/>
              </a:rPr>
              <a:t>JK</a:t>
            </a:r>
            <a:r>
              <a:rPr lang="en-US" dirty="0">
                <a:solidFill>
                  <a:srgbClr val="000000"/>
                </a:solidFill>
                <a:latin typeface="MathJax_Main"/>
              </a:rPr>
              <a:t>−1</a:t>
            </a:r>
            <a:r>
              <a:rPr lang="as-IN" dirty="0">
                <a:solidFill>
                  <a:srgbClr val="000000"/>
                </a:solidFill>
                <a:latin typeface="Georgia"/>
              </a:rPr>
              <a:t>বলতে বুঝায় যে ঐ বস্তুর তাপমাত্রা 1</a:t>
            </a:r>
            <a:r>
              <a:rPr lang="en-US" dirty="0">
                <a:solidFill>
                  <a:srgbClr val="000000"/>
                </a:solidFill>
                <a:latin typeface="Georgia"/>
              </a:rPr>
              <a:t>K </a:t>
            </a:r>
            <a:r>
              <a:rPr lang="as-IN" dirty="0">
                <a:solidFill>
                  <a:srgbClr val="000000"/>
                </a:solidFill>
                <a:latin typeface="Georgia"/>
              </a:rPr>
              <a:t>বাড়াতে 10</a:t>
            </a:r>
            <a:r>
              <a:rPr lang="en-US" dirty="0">
                <a:solidFill>
                  <a:srgbClr val="000000"/>
                </a:solidFill>
                <a:latin typeface="Georgia"/>
              </a:rPr>
              <a:t>J </a:t>
            </a:r>
            <a:r>
              <a:rPr lang="as-IN" dirty="0">
                <a:solidFill>
                  <a:srgbClr val="000000"/>
                </a:solidFill>
                <a:latin typeface="Georgia"/>
              </a:rPr>
              <a:t>তাপের প্রয়োজন।</a:t>
            </a:r>
            <a:br>
              <a:rPr lang="as-IN" dirty="0">
                <a:solidFill>
                  <a:srgbClr val="000000"/>
                </a:solidFill>
                <a:latin typeface="Georgia"/>
              </a:rPr>
            </a:br>
            <a:r>
              <a:rPr lang="as-IN" dirty="0">
                <a:solidFill>
                  <a:srgbClr val="000000"/>
                </a:solidFill>
                <a:latin typeface="Georgia"/>
              </a:rPr>
              <a:t>কোনো বস্তুর তাপমাত্রা </a:t>
            </a:r>
            <a:r>
              <a:rPr lang="el-GR" dirty="0">
                <a:solidFill>
                  <a:srgbClr val="000000"/>
                </a:solidFill>
                <a:latin typeface="MathJax_Main"/>
              </a:rPr>
              <a:t>ΔΘ</a:t>
            </a:r>
            <a:r>
              <a:rPr lang="as-IN" dirty="0">
                <a:solidFill>
                  <a:srgbClr val="000000"/>
                </a:solidFill>
                <a:latin typeface="Georgia"/>
              </a:rPr>
              <a:t>বাড়াতে ধরা যাক </a:t>
            </a:r>
            <a:r>
              <a:rPr lang="en-US" dirty="0">
                <a:solidFill>
                  <a:srgbClr val="000000"/>
                </a:solidFill>
                <a:latin typeface="Georgia"/>
              </a:rPr>
              <a:t>Q </a:t>
            </a:r>
            <a:r>
              <a:rPr lang="as-IN" dirty="0">
                <a:solidFill>
                  <a:srgbClr val="000000"/>
                </a:solidFill>
                <a:latin typeface="Georgia"/>
              </a:rPr>
              <a:t>পরিমাণ তাপ লাগে। সুতরাং 1</a:t>
            </a:r>
            <a:r>
              <a:rPr lang="en-US" dirty="0">
                <a:solidFill>
                  <a:srgbClr val="000000"/>
                </a:solidFill>
                <a:latin typeface="Georgia"/>
              </a:rPr>
              <a:t>K </a:t>
            </a:r>
            <a:r>
              <a:rPr lang="as-IN" dirty="0">
                <a:solidFill>
                  <a:srgbClr val="000000"/>
                </a:solidFill>
                <a:latin typeface="Georgia"/>
              </a:rPr>
              <a:t>তাপমাত্রা বাড়াতে তাপ লাগে</a:t>
            </a:r>
            <a:br>
              <a:rPr lang="as-IN" dirty="0">
                <a:solidFill>
                  <a:srgbClr val="000000"/>
                </a:solidFill>
                <a:latin typeface="Georgia"/>
              </a:rPr>
            </a:br>
            <a:r>
              <a:rPr lang="as-IN" dirty="0">
                <a:solidFill>
                  <a:srgbClr val="000000"/>
                </a:solidFill>
                <a:latin typeface="Georgia"/>
              </a:rPr>
              <a:t>=</a:t>
            </a:r>
            <a:r>
              <a:rPr lang="en-US" i="1" dirty="0">
                <a:solidFill>
                  <a:srgbClr val="000000"/>
                </a:solidFill>
                <a:latin typeface="MathJax_Math"/>
              </a:rPr>
              <a:t>Q</a:t>
            </a:r>
            <a:r>
              <a:rPr lang="el-GR" dirty="0">
                <a:solidFill>
                  <a:srgbClr val="000000"/>
                </a:solidFill>
                <a:latin typeface="MathJax_Main"/>
              </a:rPr>
              <a:t>ΔΘ</a:t>
            </a:r>
            <a:r>
              <a:rPr lang="el-GR" dirty="0">
                <a:solidFill>
                  <a:srgbClr val="000000"/>
                </a:solidFill>
                <a:latin typeface="Georgia"/>
              </a:rPr>
              <a:t>।</a:t>
            </a:r>
            <a:br>
              <a:rPr lang="el-GR" dirty="0">
                <a:solidFill>
                  <a:srgbClr val="000000"/>
                </a:solidFill>
                <a:latin typeface="Georgia"/>
              </a:rPr>
            </a:br>
            <a:r>
              <a:rPr lang="as-IN" dirty="0">
                <a:solidFill>
                  <a:srgbClr val="000000"/>
                </a:solidFill>
                <a:latin typeface="Georgia"/>
              </a:rPr>
              <a:t>সুতরাং তাপধারণ ক্ষমতা, </a:t>
            </a:r>
            <a:r>
              <a:rPr lang="en-US" dirty="0">
                <a:solidFill>
                  <a:srgbClr val="000000"/>
                </a:solidFill>
                <a:latin typeface="Georgia"/>
              </a:rPr>
              <a:t>C= </a:t>
            </a:r>
            <a:r>
              <a:rPr lang="en-US" i="1" dirty="0">
                <a:solidFill>
                  <a:srgbClr val="000000"/>
                </a:solidFill>
                <a:latin typeface="MathJax_Math"/>
              </a:rPr>
              <a:t>Q</a:t>
            </a:r>
            <a:r>
              <a:rPr lang="el-GR" dirty="0">
                <a:solidFill>
                  <a:srgbClr val="000000"/>
                </a:solidFill>
                <a:latin typeface="MathJax_Main"/>
              </a:rPr>
              <a:t>ΔΘ</a:t>
            </a:r>
            <a:endParaRPr lang="el-GR" dirty="0">
              <a:solidFill>
                <a:srgbClr val="000000"/>
              </a:solidFill>
              <a:latin typeface="Georgia"/>
            </a:endParaRPr>
          </a:p>
          <a:p>
            <a:r>
              <a:rPr lang="as-IN" dirty="0">
                <a:solidFill>
                  <a:srgbClr val="000000"/>
                </a:solidFill>
                <a:latin typeface="Siyam Rupali"/>
              </a:rPr>
              <a:t>আপেক্ষিক তাপ</a:t>
            </a:r>
            <a:br>
              <a:rPr lang="as-IN" dirty="0">
                <a:solidFill>
                  <a:srgbClr val="000000"/>
                </a:solidFill>
                <a:latin typeface="Siyam Rupali"/>
              </a:rPr>
            </a:br>
            <a:r>
              <a:rPr lang="en-US" dirty="0" smtClean="0">
                <a:solidFill>
                  <a:srgbClr val="000000"/>
                </a:solidFill>
                <a:latin typeface="Siyam Rupali"/>
              </a:rPr>
              <a:t>(Specific heat)</a:t>
            </a:r>
          </a:p>
          <a:p>
            <a:r>
              <a:rPr lang="en-US" dirty="0" smtClean="0">
                <a:solidFill>
                  <a:srgbClr val="000000"/>
                </a:solidFill>
                <a:latin typeface="Georgia"/>
              </a:rPr>
              <a:t>1kg </a:t>
            </a:r>
            <a:r>
              <a:rPr lang="as-IN" dirty="0">
                <a:solidFill>
                  <a:srgbClr val="000000"/>
                </a:solidFill>
                <a:latin typeface="Georgia"/>
              </a:rPr>
              <a:t>ভরের বস্তুর তাপমাত্রা 1</a:t>
            </a:r>
            <a:r>
              <a:rPr lang="en-US" dirty="0">
                <a:solidFill>
                  <a:srgbClr val="000000"/>
                </a:solidFill>
                <a:latin typeface="Georgia"/>
              </a:rPr>
              <a:t>K </a:t>
            </a:r>
            <a:r>
              <a:rPr lang="as-IN" dirty="0">
                <a:solidFill>
                  <a:srgbClr val="000000"/>
                </a:solidFill>
                <a:latin typeface="Georgia"/>
              </a:rPr>
              <a:t>বাড়াতে যে পরিমাণ তাপের প্রয়োজন হয় তাকে ঐ বস্তুর উপাদানের আপেক্ষিক তাপ বলে। আপেক্ষিক তাপকে </a:t>
            </a:r>
            <a:r>
              <a:rPr lang="en-US" dirty="0">
                <a:solidFill>
                  <a:srgbClr val="000000"/>
                </a:solidFill>
                <a:latin typeface="Georgia"/>
              </a:rPr>
              <a:t>s </a:t>
            </a:r>
            <a:r>
              <a:rPr lang="as-IN" dirty="0">
                <a:solidFill>
                  <a:srgbClr val="000000"/>
                </a:solidFill>
                <a:latin typeface="Georgia"/>
              </a:rPr>
              <a:t>দ্বারা প্রকাশ করা হয়।</a:t>
            </a:r>
            <a:br>
              <a:rPr lang="as-IN" dirty="0">
                <a:solidFill>
                  <a:srgbClr val="000000"/>
                </a:solidFill>
                <a:latin typeface="Georgia"/>
              </a:rPr>
            </a:br>
            <a:r>
              <a:rPr lang="as-IN" dirty="0">
                <a:solidFill>
                  <a:srgbClr val="000000"/>
                </a:solidFill>
                <a:latin typeface="Georgia"/>
              </a:rPr>
              <a:t>গাণিতিকভাবে, আপেক্ষিক তাপ </a:t>
            </a:r>
            <a:r>
              <a:rPr lang="en-US" dirty="0">
                <a:solidFill>
                  <a:srgbClr val="000000"/>
                </a:solidFill>
                <a:latin typeface="Georgia"/>
              </a:rPr>
              <a:t>S </a:t>
            </a:r>
            <a:r>
              <a:rPr lang="as-IN" dirty="0">
                <a:solidFill>
                  <a:srgbClr val="000000"/>
                </a:solidFill>
                <a:latin typeface="Georgia"/>
              </a:rPr>
              <a:t>হলে, </a:t>
            </a:r>
            <a:r>
              <a:rPr lang="en-US" i="1" dirty="0">
                <a:solidFill>
                  <a:srgbClr val="000000"/>
                </a:solidFill>
                <a:latin typeface="MathJax_Math"/>
              </a:rPr>
              <a:t>S</a:t>
            </a:r>
            <a:r>
              <a:rPr lang="en-US" dirty="0">
                <a:solidFill>
                  <a:srgbClr val="000000"/>
                </a:solidFill>
                <a:latin typeface="MathJax_Main"/>
              </a:rPr>
              <a:t>=</a:t>
            </a:r>
            <a:r>
              <a:rPr lang="en-US" i="1" dirty="0">
                <a:solidFill>
                  <a:srgbClr val="000000"/>
                </a:solidFill>
                <a:latin typeface="MathJax_Math"/>
              </a:rPr>
              <a:t>Cm</a:t>
            </a:r>
            <a:r>
              <a:rPr lang="en-US" dirty="0">
                <a:solidFill>
                  <a:srgbClr val="000000"/>
                </a:solidFill>
                <a:latin typeface="MathJax_Main"/>
              </a:rPr>
              <a:t>=1</a:t>
            </a:r>
            <a:r>
              <a:rPr lang="en-US" i="1" dirty="0">
                <a:solidFill>
                  <a:srgbClr val="000000"/>
                </a:solidFill>
                <a:latin typeface="MathJax_Math"/>
              </a:rPr>
              <a:t>m</a:t>
            </a:r>
            <a:r>
              <a:rPr lang="en-US" dirty="0">
                <a:solidFill>
                  <a:srgbClr val="000000"/>
                </a:solidFill>
                <a:latin typeface="MathJax_Main"/>
              </a:rPr>
              <a:t>(</a:t>
            </a:r>
            <a:r>
              <a:rPr lang="en-US" i="1" dirty="0">
                <a:solidFill>
                  <a:srgbClr val="000000"/>
                </a:solidFill>
                <a:latin typeface="MathJax_Math"/>
              </a:rPr>
              <a:t>Q</a:t>
            </a:r>
            <a:r>
              <a:rPr lang="el-GR" dirty="0">
                <a:solidFill>
                  <a:srgbClr val="000000"/>
                </a:solidFill>
                <a:latin typeface="MathJax_Main"/>
              </a:rPr>
              <a:t>ΔΘ)=</a:t>
            </a:r>
            <a:r>
              <a:rPr lang="en-US" i="1" dirty="0" err="1">
                <a:solidFill>
                  <a:srgbClr val="000000"/>
                </a:solidFill>
                <a:latin typeface="MathJax_Math"/>
              </a:rPr>
              <a:t>Qm</a:t>
            </a:r>
            <a:r>
              <a:rPr lang="el-GR" dirty="0">
                <a:solidFill>
                  <a:srgbClr val="000000"/>
                </a:solidFill>
                <a:latin typeface="MathJax_Main"/>
              </a:rPr>
              <a:t>ΔΘ</a:t>
            </a:r>
            <a:r>
              <a:rPr lang="el-GR" dirty="0">
                <a:solidFill>
                  <a:srgbClr val="000000"/>
                </a:solidFill>
                <a:latin typeface="Georgia"/>
              </a:rPr>
              <a:t> .... .... .... .... .... (6.7)</a:t>
            </a:r>
            <a:br>
              <a:rPr lang="el-GR" dirty="0">
                <a:solidFill>
                  <a:srgbClr val="000000"/>
                </a:solidFill>
                <a:latin typeface="Georgia"/>
              </a:rPr>
            </a:br>
            <a:r>
              <a:rPr lang="as-IN" dirty="0">
                <a:solidFill>
                  <a:srgbClr val="000000"/>
                </a:solidFill>
                <a:latin typeface="Georgia"/>
              </a:rPr>
              <a:t>এখানে, </a:t>
            </a:r>
            <a:r>
              <a:rPr lang="en-US" dirty="0">
                <a:solidFill>
                  <a:srgbClr val="000000"/>
                </a:solidFill>
                <a:latin typeface="Georgia"/>
              </a:rPr>
              <a:t>C= </a:t>
            </a:r>
            <a:r>
              <a:rPr lang="as-IN" dirty="0">
                <a:solidFill>
                  <a:srgbClr val="000000"/>
                </a:solidFill>
                <a:latin typeface="Georgia"/>
              </a:rPr>
              <a:t>তাপধারণ ক্ষমতা,</a:t>
            </a:r>
            <a:br>
              <a:rPr lang="as-IN" dirty="0">
                <a:solidFill>
                  <a:srgbClr val="000000"/>
                </a:solidFill>
                <a:latin typeface="Georgia"/>
              </a:rPr>
            </a:br>
            <a:r>
              <a:rPr lang="en-US" dirty="0">
                <a:solidFill>
                  <a:srgbClr val="000000"/>
                </a:solidFill>
                <a:latin typeface="Georgia"/>
              </a:rPr>
              <a:t>Q= </a:t>
            </a:r>
            <a:r>
              <a:rPr lang="as-IN" dirty="0">
                <a:solidFill>
                  <a:srgbClr val="000000"/>
                </a:solidFill>
                <a:latin typeface="Georgia"/>
              </a:rPr>
              <a:t>শেষিত তাপ</a:t>
            </a:r>
            <a:br>
              <a:rPr lang="as-IN" dirty="0">
                <a:solidFill>
                  <a:srgbClr val="000000"/>
                </a:solidFill>
                <a:latin typeface="Georgia"/>
              </a:rPr>
            </a:br>
            <a:r>
              <a:rPr lang="el-GR" dirty="0">
                <a:solidFill>
                  <a:srgbClr val="000000"/>
                </a:solidFill>
                <a:latin typeface="MathJax_Main"/>
              </a:rPr>
              <a:t>ΔΘ</a:t>
            </a:r>
            <a:r>
              <a:rPr lang="el-GR" dirty="0">
                <a:solidFill>
                  <a:srgbClr val="000000"/>
                </a:solidFill>
                <a:latin typeface="Georgia"/>
              </a:rPr>
              <a:t>= </a:t>
            </a:r>
            <a:r>
              <a:rPr lang="as-IN" dirty="0">
                <a:solidFill>
                  <a:srgbClr val="000000"/>
                </a:solidFill>
                <a:latin typeface="Georgia"/>
              </a:rPr>
              <a:t>তাপমাত্রা পরিবর্তন</a:t>
            </a:r>
            <a:br>
              <a:rPr lang="as-IN" dirty="0">
                <a:solidFill>
                  <a:srgbClr val="000000"/>
                </a:solidFill>
                <a:latin typeface="Georgia"/>
              </a:rPr>
            </a:br>
            <a:r>
              <a:rPr lang="en-US" dirty="0">
                <a:solidFill>
                  <a:srgbClr val="000000"/>
                </a:solidFill>
                <a:latin typeface="Georgia"/>
              </a:rPr>
              <a:t>m= </a:t>
            </a:r>
            <a:r>
              <a:rPr lang="as-IN" dirty="0">
                <a:solidFill>
                  <a:srgbClr val="000000"/>
                </a:solidFill>
                <a:latin typeface="Georgia"/>
              </a:rPr>
              <a:t>বস্তুর ভর</a:t>
            </a:r>
            <a:br>
              <a:rPr lang="as-IN" dirty="0">
                <a:solidFill>
                  <a:srgbClr val="000000"/>
                </a:solidFill>
                <a:latin typeface="Georgia"/>
              </a:rPr>
            </a:br>
            <a:r>
              <a:rPr lang="as-IN" b="1" dirty="0">
                <a:solidFill>
                  <a:srgbClr val="000000"/>
                </a:solidFill>
                <a:latin typeface="Georgia"/>
              </a:rPr>
              <a:t>একক:</a:t>
            </a:r>
            <a:r>
              <a:rPr lang="as-IN" dirty="0">
                <a:solidFill>
                  <a:srgbClr val="000000"/>
                </a:solidFill>
                <a:latin typeface="Georgia"/>
              </a:rPr>
              <a:t> আপেক্ষিক তাপের একক </a:t>
            </a:r>
            <a:r>
              <a:rPr lang="en-US" i="1" dirty="0">
                <a:solidFill>
                  <a:srgbClr val="000000"/>
                </a:solidFill>
                <a:latin typeface="MathJax_Math"/>
              </a:rPr>
              <a:t>Jkg</a:t>
            </a:r>
            <a:r>
              <a:rPr lang="en-US" dirty="0">
                <a:solidFill>
                  <a:srgbClr val="000000"/>
                </a:solidFill>
                <a:latin typeface="MathJax_Main"/>
              </a:rPr>
              <a:t>−1</a:t>
            </a:r>
            <a:r>
              <a:rPr lang="en-US" i="1" dirty="0">
                <a:solidFill>
                  <a:srgbClr val="000000"/>
                </a:solidFill>
                <a:latin typeface="MathJax_Math"/>
              </a:rPr>
              <a:t>K</a:t>
            </a:r>
            <a:r>
              <a:rPr lang="en-US" dirty="0">
                <a:solidFill>
                  <a:srgbClr val="000000"/>
                </a:solidFill>
                <a:latin typeface="MathJax_Main"/>
              </a:rPr>
              <a:t>−1</a:t>
            </a:r>
            <a:endParaRPr lang="en-US" dirty="0">
              <a:solidFill>
                <a:srgbClr val="000000"/>
              </a:solidFill>
              <a:latin typeface="Georgia"/>
            </a:endParaRPr>
          </a:p>
          <a:p>
            <a:r>
              <a:rPr lang="en-US" dirty="0"/>
              <a:t/>
            </a:r>
            <a:br>
              <a:rPr lang="en-US" dirty="0"/>
            </a:br>
            <a:r>
              <a:rPr lang="el-GR" dirty="0"/>
              <a:t/>
            </a:r>
            <a:br>
              <a:rPr lang="el-GR" dirty="0"/>
            </a:br>
            <a:endParaRPr lang="en-US" dirty="0"/>
          </a:p>
        </p:txBody>
      </p:sp>
    </p:spTree>
    <p:extLst>
      <p:ext uri="{BB962C8B-B14F-4D97-AF65-F5344CB8AC3E}">
        <p14:creationId xmlns:p14="http://schemas.microsoft.com/office/powerpoint/2010/main" val="68276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554162"/>
          </a:xfrm>
        </p:spPr>
        <p:txBody>
          <a:bodyPr>
            <a:noAutofit/>
          </a:bodyPr>
          <a:lstStyle/>
          <a:p>
            <a:r>
              <a:rPr lang="as-IN" sz="2800" dirty="0">
                <a:solidFill>
                  <a:srgbClr val="000000"/>
                </a:solidFill>
                <a:latin typeface="Siyam Rupali"/>
              </a:rPr>
              <a:t>আপেক্ষিক তাপ ও তাপধারণ ক্ষমতার সম্পর্ক</a:t>
            </a:r>
            <a:br>
              <a:rPr lang="as-IN" sz="2800" dirty="0">
                <a:solidFill>
                  <a:srgbClr val="000000"/>
                </a:solidFill>
                <a:latin typeface="Siyam Rupali"/>
              </a:rPr>
            </a:br>
            <a:r>
              <a:rPr lang="en-US" sz="2800" dirty="0">
                <a:solidFill>
                  <a:srgbClr val="000000"/>
                </a:solidFill>
                <a:latin typeface="Siyam Rupali"/>
              </a:rPr>
              <a:t>Relation between specific heat and thermal capacity</a:t>
            </a:r>
            <a:br>
              <a:rPr lang="en-US" sz="2800" dirty="0">
                <a:solidFill>
                  <a:srgbClr val="000000"/>
                </a:solidFill>
                <a:latin typeface="Siyam Rupali"/>
              </a:rPr>
            </a:br>
            <a:endParaRPr lang="en-US" sz="2800" dirty="0"/>
          </a:p>
        </p:txBody>
      </p:sp>
      <p:sp>
        <p:nvSpPr>
          <p:cNvPr id="3" name="Content Placeholder 2"/>
          <p:cNvSpPr>
            <a:spLocks noGrp="1"/>
          </p:cNvSpPr>
          <p:nvPr>
            <p:ph idx="1"/>
          </p:nvPr>
        </p:nvSpPr>
        <p:spPr/>
        <p:txBody>
          <a:bodyPr>
            <a:normAutofit fontScale="70000" lnSpcReduction="20000"/>
          </a:bodyPr>
          <a:lstStyle/>
          <a:p>
            <a:r>
              <a:rPr lang="as-IN" dirty="0" smtClean="0">
                <a:solidFill>
                  <a:srgbClr val="000000"/>
                </a:solidFill>
                <a:latin typeface="Georgia"/>
              </a:rPr>
              <a:t>আমরা </a:t>
            </a:r>
            <a:r>
              <a:rPr lang="as-IN" dirty="0">
                <a:solidFill>
                  <a:srgbClr val="000000"/>
                </a:solidFill>
                <a:latin typeface="Georgia"/>
              </a:rPr>
              <a:t>জানি, কোনো বস্তুর তাপমাত্রা 1</a:t>
            </a:r>
            <a:r>
              <a:rPr lang="en-US" dirty="0">
                <a:solidFill>
                  <a:srgbClr val="000000"/>
                </a:solidFill>
                <a:latin typeface="Georgia"/>
              </a:rPr>
              <a:t>K </a:t>
            </a:r>
            <a:r>
              <a:rPr lang="as-IN" dirty="0">
                <a:solidFill>
                  <a:srgbClr val="000000"/>
                </a:solidFill>
                <a:latin typeface="Georgia"/>
              </a:rPr>
              <a:t>বাড়াতে যে তাপের প্রয়োজন হয় তাকে ঐ বস্তুর তাপ ধারণ ক্ষমতা বলে। আবার যদি বস্তুর উপাদানের আপেক্ষিক তাপ </a:t>
            </a:r>
            <a:r>
              <a:rPr lang="en-US" dirty="0">
                <a:solidFill>
                  <a:srgbClr val="000000"/>
                </a:solidFill>
                <a:latin typeface="Georgia"/>
              </a:rPr>
              <a:t>S </a:t>
            </a:r>
            <a:r>
              <a:rPr lang="as-IN" dirty="0">
                <a:solidFill>
                  <a:srgbClr val="000000"/>
                </a:solidFill>
                <a:latin typeface="Georgia"/>
              </a:rPr>
              <a:t>হয়, তবে একক ভরের বস্তুর তাপমাত্রা 1</a:t>
            </a:r>
            <a:r>
              <a:rPr lang="en-US" dirty="0">
                <a:solidFill>
                  <a:srgbClr val="000000"/>
                </a:solidFill>
                <a:latin typeface="Georgia"/>
              </a:rPr>
              <a:t>K </a:t>
            </a:r>
            <a:r>
              <a:rPr lang="as-IN" dirty="0">
                <a:solidFill>
                  <a:srgbClr val="000000"/>
                </a:solidFill>
                <a:latin typeface="Georgia"/>
              </a:rPr>
              <a:t>বাড়াতে </a:t>
            </a:r>
            <a:r>
              <a:rPr lang="en-US" dirty="0">
                <a:solidFill>
                  <a:srgbClr val="000000"/>
                </a:solidFill>
                <a:latin typeface="Georgia"/>
              </a:rPr>
              <a:t>S </a:t>
            </a:r>
            <a:r>
              <a:rPr lang="as-IN" dirty="0">
                <a:solidFill>
                  <a:srgbClr val="000000"/>
                </a:solidFill>
                <a:latin typeface="Georgia"/>
              </a:rPr>
              <a:t>জুল তাপের প্রয়োজন হয়।</a:t>
            </a:r>
            <a:br>
              <a:rPr lang="as-IN" dirty="0">
                <a:solidFill>
                  <a:srgbClr val="000000"/>
                </a:solidFill>
                <a:latin typeface="Georgia"/>
              </a:rPr>
            </a:br>
            <a:r>
              <a:rPr lang="as-IN" dirty="0">
                <a:solidFill>
                  <a:srgbClr val="000000"/>
                </a:solidFill>
                <a:latin typeface="Georgia"/>
              </a:rPr>
              <a:t>অতএব,</a:t>
            </a:r>
            <a:br>
              <a:rPr lang="as-IN" dirty="0">
                <a:solidFill>
                  <a:srgbClr val="000000"/>
                </a:solidFill>
                <a:latin typeface="Georgia"/>
              </a:rPr>
            </a:br>
            <a:r>
              <a:rPr lang="as-IN" dirty="0">
                <a:solidFill>
                  <a:srgbClr val="000000"/>
                </a:solidFill>
                <a:latin typeface="Georgia"/>
              </a:rPr>
              <a:t>1</a:t>
            </a:r>
            <a:r>
              <a:rPr lang="en-US" dirty="0">
                <a:solidFill>
                  <a:srgbClr val="000000"/>
                </a:solidFill>
                <a:latin typeface="Georgia"/>
              </a:rPr>
              <a:t>kg </a:t>
            </a:r>
            <a:r>
              <a:rPr lang="as-IN" dirty="0">
                <a:solidFill>
                  <a:srgbClr val="000000"/>
                </a:solidFill>
                <a:latin typeface="Georgia"/>
              </a:rPr>
              <a:t>বস্তুর তাপমাত্রা 1</a:t>
            </a:r>
            <a:r>
              <a:rPr lang="en-US" dirty="0">
                <a:solidFill>
                  <a:srgbClr val="000000"/>
                </a:solidFill>
                <a:latin typeface="Georgia"/>
              </a:rPr>
              <a:t>K </a:t>
            </a:r>
            <a:r>
              <a:rPr lang="as-IN" dirty="0">
                <a:solidFill>
                  <a:srgbClr val="000000"/>
                </a:solidFill>
                <a:latin typeface="Georgia"/>
              </a:rPr>
              <a:t>বাড়াতে তাপের প্রয়োজন= </a:t>
            </a:r>
            <a:r>
              <a:rPr lang="en-US" dirty="0">
                <a:solidFill>
                  <a:srgbClr val="000000"/>
                </a:solidFill>
                <a:latin typeface="Georgia"/>
              </a:rPr>
              <a:t>S </a:t>
            </a:r>
            <a:r>
              <a:rPr lang="as-IN" dirty="0">
                <a:solidFill>
                  <a:srgbClr val="000000"/>
                </a:solidFill>
                <a:latin typeface="Georgia"/>
              </a:rPr>
              <a:t>জুল</a:t>
            </a:r>
            <a:br>
              <a:rPr lang="as-IN" dirty="0">
                <a:solidFill>
                  <a:srgbClr val="000000"/>
                </a:solidFill>
                <a:latin typeface="Georgia"/>
              </a:rPr>
            </a:br>
            <a:r>
              <a:rPr lang="en-US" dirty="0" err="1">
                <a:solidFill>
                  <a:srgbClr val="000000"/>
                </a:solidFill>
                <a:latin typeface="Georgia"/>
              </a:rPr>
              <a:t>mkg</a:t>
            </a:r>
            <a:r>
              <a:rPr lang="en-US" dirty="0">
                <a:solidFill>
                  <a:srgbClr val="000000"/>
                </a:solidFill>
                <a:latin typeface="Georgia"/>
              </a:rPr>
              <a:t> ” ” 1K ” ” ” = </a:t>
            </a:r>
            <a:r>
              <a:rPr lang="en-US" dirty="0" err="1">
                <a:solidFill>
                  <a:srgbClr val="000000"/>
                </a:solidFill>
                <a:latin typeface="Georgia"/>
              </a:rPr>
              <a:t>mS</a:t>
            </a:r>
            <a:r>
              <a:rPr lang="en-US" dirty="0">
                <a:solidFill>
                  <a:srgbClr val="000000"/>
                </a:solidFill>
                <a:latin typeface="Georgia"/>
              </a:rPr>
              <a:t> </a:t>
            </a:r>
            <a:r>
              <a:rPr lang="as-IN" dirty="0">
                <a:solidFill>
                  <a:srgbClr val="000000"/>
                </a:solidFill>
                <a:latin typeface="Georgia"/>
              </a:rPr>
              <a:t>জুল</a:t>
            </a:r>
            <a:br>
              <a:rPr lang="as-IN" dirty="0">
                <a:solidFill>
                  <a:srgbClr val="000000"/>
                </a:solidFill>
                <a:latin typeface="Georgia"/>
              </a:rPr>
            </a:br>
            <a:r>
              <a:rPr lang="as-IN" dirty="0">
                <a:solidFill>
                  <a:srgbClr val="000000"/>
                </a:solidFill>
                <a:latin typeface="Georgia"/>
              </a:rPr>
              <a:t>এটাই </a:t>
            </a:r>
            <a:r>
              <a:rPr lang="en-US" dirty="0" err="1">
                <a:solidFill>
                  <a:srgbClr val="000000"/>
                </a:solidFill>
                <a:latin typeface="Georgia"/>
              </a:rPr>
              <a:t>mkg</a:t>
            </a:r>
            <a:r>
              <a:rPr lang="en-US" dirty="0">
                <a:solidFill>
                  <a:srgbClr val="000000"/>
                </a:solidFill>
                <a:latin typeface="Georgia"/>
              </a:rPr>
              <a:t> </a:t>
            </a:r>
            <a:r>
              <a:rPr lang="as-IN" dirty="0">
                <a:solidFill>
                  <a:srgbClr val="000000"/>
                </a:solidFill>
                <a:latin typeface="Georgia"/>
              </a:rPr>
              <a:t>ভরের বস্তুর তাপ ধারণ ক্ষমতা।</a:t>
            </a:r>
            <a:br>
              <a:rPr lang="as-IN" dirty="0">
                <a:solidFill>
                  <a:srgbClr val="000000"/>
                </a:solidFill>
                <a:latin typeface="Georgia"/>
              </a:rPr>
            </a:br>
            <a:r>
              <a:rPr lang="as-IN" dirty="0">
                <a:solidFill>
                  <a:srgbClr val="000000"/>
                </a:solidFill>
                <a:latin typeface="Georgia"/>
              </a:rPr>
              <a:t>অতএব, তাপধারণ ক্ষমতা </a:t>
            </a:r>
            <a:r>
              <a:rPr lang="en-US" dirty="0">
                <a:solidFill>
                  <a:srgbClr val="000000"/>
                </a:solidFill>
                <a:latin typeface="Georgia"/>
              </a:rPr>
              <a:t>C = </a:t>
            </a:r>
            <a:r>
              <a:rPr lang="en-US" dirty="0" err="1">
                <a:solidFill>
                  <a:srgbClr val="000000"/>
                </a:solidFill>
                <a:latin typeface="Georgia"/>
              </a:rPr>
              <a:t>mS</a:t>
            </a:r>
            <a:r>
              <a:rPr lang="en-US" dirty="0">
                <a:solidFill>
                  <a:srgbClr val="000000"/>
                </a:solidFill>
                <a:latin typeface="Georgia"/>
              </a:rPr>
              <a:t> </a:t>
            </a:r>
            <a:r>
              <a:rPr lang="as-IN" dirty="0">
                <a:solidFill>
                  <a:srgbClr val="000000"/>
                </a:solidFill>
                <a:latin typeface="Georgia"/>
              </a:rPr>
              <a:t>জুল .... .... .... .... .... (6.8)</a:t>
            </a:r>
            <a:br>
              <a:rPr lang="as-IN" dirty="0">
                <a:solidFill>
                  <a:srgbClr val="000000"/>
                </a:solidFill>
                <a:latin typeface="Georgia"/>
              </a:rPr>
            </a:br>
            <a:r>
              <a:rPr lang="as-IN" dirty="0">
                <a:solidFill>
                  <a:srgbClr val="000000"/>
                </a:solidFill>
                <a:latin typeface="Georgia"/>
              </a:rPr>
              <a:t>বা, তাপধারণ ক্ষমতা= ভর × আপেক্ষিক তাপ</a:t>
            </a:r>
            <a:br>
              <a:rPr lang="as-IN" dirty="0">
                <a:solidFill>
                  <a:srgbClr val="000000"/>
                </a:solidFill>
                <a:latin typeface="Georgia"/>
              </a:rPr>
            </a:br>
            <a:r>
              <a:rPr lang="as-IN" dirty="0">
                <a:solidFill>
                  <a:srgbClr val="000000"/>
                </a:solidFill>
                <a:latin typeface="Georgia"/>
              </a:rPr>
              <a:t>সুতরাং, আপেক্ষিক তাপ= </a:t>
            </a:r>
            <a:r>
              <a:rPr lang="as-IN" b="1" dirty="0">
                <a:solidFill>
                  <a:srgbClr val="000000"/>
                </a:solidFill>
                <a:latin typeface="Georgia"/>
              </a:rPr>
              <a:t>তাপধারণ ক্ষমতাভর</a:t>
            </a:r>
            <a:r>
              <a:rPr lang="as-IN" dirty="0">
                <a:solidFill>
                  <a:srgbClr val="000000"/>
                </a:solidFill>
                <a:latin typeface="Georgia"/>
              </a:rPr>
              <a:t/>
            </a:r>
            <a:br>
              <a:rPr lang="as-IN" dirty="0">
                <a:solidFill>
                  <a:srgbClr val="000000"/>
                </a:solidFill>
                <a:latin typeface="Georgia"/>
              </a:rPr>
            </a:br>
            <a:endParaRPr lang="as-IN" dirty="0">
              <a:solidFill>
                <a:srgbClr val="000000"/>
              </a:solidFill>
              <a:latin typeface="Georgia"/>
            </a:endParaRPr>
          </a:p>
          <a:p>
            <a:r>
              <a:rPr lang="as-IN" dirty="0">
                <a:solidFill>
                  <a:srgbClr val="000000"/>
                </a:solidFill>
                <a:latin typeface="Georgia"/>
              </a:rPr>
              <a:t>এটাই, আপেক্ষিক তাপ ও তাপধারণ ক্ষমতার সম্পর্ক</a:t>
            </a:r>
          </a:p>
          <a:p>
            <a:endParaRPr lang="en-US" dirty="0"/>
          </a:p>
        </p:txBody>
      </p:sp>
    </p:spTree>
    <p:extLst>
      <p:ext uri="{BB962C8B-B14F-4D97-AF65-F5344CB8AC3E}">
        <p14:creationId xmlns:p14="http://schemas.microsoft.com/office/powerpoint/2010/main" val="1754550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134</Words>
  <Application>Microsoft Office PowerPoint</Application>
  <PresentationFormat>On-screen Show (4:3)</PresentationFormat>
  <Paragraphs>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তাপ ও তাপমাত্রা </vt:lpstr>
      <vt:lpstr>তাপমাত্রা</vt:lpstr>
      <vt:lpstr>সেলসিয়াস, ফারেনহাইট ও কেলভিন স্কেলের মধ্যে সম্পর্ক </vt:lpstr>
      <vt:lpstr>কঠিন পদার্থের দৈর্ঘ্য প্রসারণ:</vt:lpstr>
      <vt:lpstr>প্রকৃত প্রসারণ ও আপাত প্রসারণের মধ্যে সম্পর্ক:</vt:lpstr>
      <vt:lpstr>PowerPoint Presentation</vt:lpstr>
      <vt:lpstr>PowerPoint Presentation</vt:lpstr>
      <vt:lpstr>আপেক্ষিক তাপ ও তাপধারণ ক্ষমতার সম্পর্ক Relation between specific heat and thermal capacity </vt:lpstr>
      <vt:lpstr>ক্যালরিমিতির মূলনীতি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তাপ ও তাপমাত্রা</dc:title>
  <dc:creator>STEP</dc:creator>
  <cp:lastModifiedBy>STEP</cp:lastModifiedBy>
  <cp:revision>6</cp:revision>
  <dcterms:created xsi:type="dcterms:W3CDTF">2006-08-16T00:00:00Z</dcterms:created>
  <dcterms:modified xsi:type="dcterms:W3CDTF">2019-11-04T14:01:16Z</dcterms:modified>
</cp:coreProperties>
</file>