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309" r:id="rId3"/>
    <p:sldId id="259" r:id="rId4"/>
    <p:sldId id="311" r:id="rId5"/>
    <p:sldId id="293" r:id="rId6"/>
    <p:sldId id="310" r:id="rId7"/>
    <p:sldId id="290" r:id="rId8"/>
    <p:sldId id="302" r:id="rId9"/>
    <p:sldId id="300" r:id="rId10"/>
    <p:sldId id="292" r:id="rId11"/>
    <p:sldId id="301" r:id="rId12"/>
    <p:sldId id="307" r:id="rId13"/>
    <p:sldId id="304" r:id="rId14"/>
    <p:sldId id="305" r:id="rId15"/>
    <p:sldId id="306" r:id="rId16"/>
    <p:sldId id="308" r:id="rId17"/>
    <p:sldId id="312" r:id="rId18"/>
    <p:sldId id="313" r:id="rId19"/>
    <p:sldId id="314" r:id="rId20"/>
    <p:sldId id="315" r:id="rId21"/>
    <p:sldId id="316" r:id="rId22"/>
    <p:sldId id="317" r:id="rId23"/>
    <p:sldId id="262" r:id="rId24"/>
    <p:sldId id="26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96" y="6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DC084-FE02-4D13-AC21-55181D55E9C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29D8942-5773-48A9-8B80-3C539E53E456}">
      <dgm:prSet phldrT="[Text]" custT="1"/>
      <dgm:spPr>
        <a:solidFill>
          <a:srgbClr val="002060"/>
        </a:solidFill>
      </dgm:spPr>
      <dgm:t>
        <a:bodyPr/>
        <a:lstStyle/>
        <a:p>
          <a:r>
            <a:rPr lang="en-US" sz="4000" dirty="0">
              <a:latin typeface="NikoshBAN" pitchFamily="2" charset="0"/>
              <a:cs typeface="NikoshBAN" pitchFamily="2" charset="0"/>
            </a:rPr>
            <a:t>উত্তল বা অভিসারী লেন্স</a:t>
          </a:r>
        </a:p>
      </dgm:t>
    </dgm:pt>
    <dgm:pt modelId="{5E66C12B-EAB6-456C-8448-DF4B42DEE051}" type="parTrans" cxnId="{74C2DEB0-A4C5-4C1E-97EB-7B9746FB53E2}">
      <dgm:prSet/>
      <dgm:spPr/>
      <dgm:t>
        <a:bodyPr/>
        <a:lstStyle/>
        <a:p>
          <a:endParaRPr lang="en-US"/>
        </a:p>
      </dgm:t>
    </dgm:pt>
    <dgm:pt modelId="{BE6DFABD-7741-4A42-847A-C596BD193C87}" type="sibTrans" cxnId="{74C2DEB0-A4C5-4C1E-97EB-7B9746FB53E2}">
      <dgm:prSet/>
      <dgm:spPr/>
      <dgm:t>
        <a:bodyPr/>
        <a:lstStyle/>
        <a:p>
          <a:endParaRPr lang="en-US"/>
        </a:p>
      </dgm:t>
    </dgm:pt>
    <dgm:pt modelId="{B78E302E-6C06-497F-8175-AD07088DCF54}">
      <dgm:prSet phldrT="[Text]" custT="1"/>
      <dgm:spPr>
        <a:solidFill>
          <a:srgbClr val="002060"/>
        </a:solidFill>
      </dgm:spPr>
      <dgm:t>
        <a:bodyPr/>
        <a:lstStyle/>
        <a:p>
          <a:r>
            <a:rPr lang="en-US" sz="4000" dirty="0">
              <a:latin typeface="NikoshBAN" pitchFamily="2" charset="0"/>
              <a:cs typeface="NikoshBAN" pitchFamily="2" charset="0"/>
            </a:rPr>
            <a:t>অবতল বা অপসারী লেন্স</a:t>
          </a:r>
        </a:p>
      </dgm:t>
    </dgm:pt>
    <dgm:pt modelId="{7FE24928-FA7C-4BEC-AE96-09464E62B3E3}" type="parTrans" cxnId="{8787700B-C99C-40CF-840F-E7FB88914D47}">
      <dgm:prSet/>
      <dgm:spPr/>
      <dgm:t>
        <a:bodyPr/>
        <a:lstStyle/>
        <a:p>
          <a:endParaRPr lang="en-US"/>
        </a:p>
      </dgm:t>
    </dgm:pt>
    <dgm:pt modelId="{C806603D-7F2C-406F-9D98-5801BC403BB2}" type="sibTrans" cxnId="{8787700B-C99C-40CF-840F-E7FB88914D47}">
      <dgm:prSet/>
      <dgm:spPr/>
      <dgm:t>
        <a:bodyPr/>
        <a:lstStyle/>
        <a:p>
          <a:endParaRPr lang="en-US"/>
        </a:p>
      </dgm:t>
    </dgm:pt>
    <dgm:pt modelId="{C519B7CF-4045-45EA-B3DE-FFDD622E8543}">
      <dgm:prSet phldrT="[Text]"/>
      <dgm:spPr>
        <a:solidFill>
          <a:schemeClr val="bg1"/>
        </a:solidFill>
      </dgm:spPr>
      <dgm:t>
        <a:bodyPr/>
        <a:lstStyle/>
        <a:p>
          <a:endParaRPr lang="en-US" dirty="0">
            <a:latin typeface="NikoshBAN" pitchFamily="2" charset="0"/>
            <a:cs typeface="NikoshBAN" pitchFamily="2" charset="0"/>
          </a:endParaRPr>
        </a:p>
      </dgm:t>
    </dgm:pt>
    <dgm:pt modelId="{560A9E91-99F1-4253-ABFF-F45C87B6F475}" type="sibTrans" cxnId="{6FFAA074-D729-4D39-9A58-31D9CC46A084}">
      <dgm:prSet/>
      <dgm:spPr/>
      <dgm:t>
        <a:bodyPr/>
        <a:lstStyle/>
        <a:p>
          <a:endParaRPr lang="en-US"/>
        </a:p>
      </dgm:t>
    </dgm:pt>
    <dgm:pt modelId="{F1D11342-A3F8-4B77-AAC6-F5DC6C15B2E6}" type="parTrans" cxnId="{6FFAA074-D729-4D39-9A58-31D9CC46A084}">
      <dgm:prSet/>
      <dgm:spPr/>
      <dgm:t>
        <a:bodyPr/>
        <a:lstStyle/>
        <a:p>
          <a:endParaRPr lang="en-US"/>
        </a:p>
      </dgm:t>
    </dgm:pt>
    <dgm:pt modelId="{B4EDACF1-C07D-4EDE-9450-8A119824E9C2}" type="pres">
      <dgm:prSet presAssocID="{280DC084-FE02-4D13-AC21-55181D55E9C0}" presName="hierChild1" presStyleCnt="0">
        <dgm:presLayoutVars>
          <dgm:orgChart val="1"/>
          <dgm:chPref val="1"/>
          <dgm:dir/>
          <dgm:animOne val="branch"/>
          <dgm:animLvl val="lvl"/>
          <dgm:resizeHandles/>
        </dgm:presLayoutVars>
      </dgm:prSet>
      <dgm:spPr/>
    </dgm:pt>
    <dgm:pt modelId="{CEBAD100-4606-433F-BA32-66717577D830}" type="pres">
      <dgm:prSet presAssocID="{C519B7CF-4045-45EA-B3DE-FFDD622E8543}" presName="hierRoot1" presStyleCnt="0">
        <dgm:presLayoutVars>
          <dgm:hierBranch val="init"/>
        </dgm:presLayoutVars>
      </dgm:prSet>
      <dgm:spPr/>
    </dgm:pt>
    <dgm:pt modelId="{E7622558-399C-4D46-8B92-E128B24D51AA}" type="pres">
      <dgm:prSet presAssocID="{C519B7CF-4045-45EA-B3DE-FFDD622E8543}" presName="rootComposite1" presStyleCnt="0"/>
      <dgm:spPr/>
    </dgm:pt>
    <dgm:pt modelId="{4CD88A3B-8796-4108-921C-7FACB00EEFD1}" type="pres">
      <dgm:prSet presAssocID="{C519B7CF-4045-45EA-B3DE-FFDD622E8543}" presName="rootText1" presStyleLbl="node0" presStyleIdx="0" presStyleCnt="1">
        <dgm:presLayoutVars>
          <dgm:chPref val="3"/>
        </dgm:presLayoutVars>
      </dgm:prSet>
      <dgm:spPr/>
    </dgm:pt>
    <dgm:pt modelId="{D4A8DA3C-C8E1-48EA-B7E9-250F10C1DCA7}" type="pres">
      <dgm:prSet presAssocID="{C519B7CF-4045-45EA-B3DE-FFDD622E8543}" presName="rootConnector1" presStyleLbl="node1" presStyleIdx="0" presStyleCnt="0"/>
      <dgm:spPr/>
    </dgm:pt>
    <dgm:pt modelId="{A2F05FCD-D3BE-46FA-B496-2F02141C483C}" type="pres">
      <dgm:prSet presAssocID="{C519B7CF-4045-45EA-B3DE-FFDD622E8543}" presName="hierChild2" presStyleCnt="0"/>
      <dgm:spPr/>
    </dgm:pt>
    <dgm:pt modelId="{8DFF7EA8-C1C7-4231-B346-BE098F5A98A4}" type="pres">
      <dgm:prSet presAssocID="{5E66C12B-EAB6-456C-8448-DF4B42DEE051}" presName="Name37" presStyleLbl="parChTrans1D2" presStyleIdx="0" presStyleCnt="2"/>
      <dgm:spPr/>
    </dgm:pt>
    <dgm:pt modelId="{69C188AA-53DA-4EE1-B370-0A2F916AB737}" type="pres">
      <dgm:prSet presAssocID="{429D8942-5773-48A9-8B80-3C539E53E456}" presName="hierRoot2" presStyleCnt="0">
        <dgm:presLayoutVars>
          <dgm:hierBranch val="init"/>
        </dgm:presLayoutVars>
      </dgm:prSet>
      <dgm:spPr/>
    </dgm:pt>
    <dgm:pt modelId="{AB4BAA08-8395-4F14-8F17-A08D8BD8DE24}" type="pres">
      <dgm:prSet presAssocID="{429D8942-5773-48A9-8B80-3C539E53E456}" presName="rootComposite" presStyleCnt="0"/>
      <dgm:spPr/>
    </dgm:pt>
    <dgm:pt modelId="{889E43AB-ADA6-4D08-B08E-80D32735BCD3}" type="pres">
      <dgm:prSet presAssocID="{429D8942-5773-48A9-8B80-3C539E53E456}" presName="rootText" presStyleLbl="node2" presStyleIdx="0" presStyleCnt="2" custScaleX="58117" custLinFactNeighborX="-11461" custLinFactNeighborY="-11">
        <dgm:presLayoutVars>
          <dgm:chPref val="3"/>
        </dgm:presLayoutVars>
      </dgm:prSet>
      <dgm:spPr/>
    </dgm:pt>
    <dgm:pt modelId="{ECD34C4B-CFB6-4B59-898E-2142B2D069E5}" type="pres">
      <dgm:prSet presAssocID="{429D8942-5773-48A9-8B80-3C539E53E456}" presName="rootConnector" presStyleLbl="node2" presStyleIdx="0" presStyleCnt="2"/>
      <dgm:spPr/>
    </dgm:pt>
    <dgm:pt modelId="{45EBCEBB-551C-4820-8B5A-5436981948A4}" type="pres">
      <dgm:prSet presAssocID="{429D8942-5773-48A9-8B80-3C539E53E456}" presName="hierChild4" presStyleCnt="0"/>
      <dgm:spPr/>
    </dgm:pt>
    <dgm:pt modelId="{1373D9C6-3232-4557-A896-94735233C579}" type="pres">
      <dgm:prSet presAssocID="{429D8942-5773-48A9-8B80-3C539E53E456}" presName="hierChild5" presStyleCnt="0"/>
      <dgm:spPr/>
    </dgm:pt>
    <dgm:pt modelId="{8F5C5738-54D3-4045-AD39-88B404ACF3E0}" type="pres">
      <dgm:prSet presAssocID="{7FE24928-FA7C-4BEC-AE96-09464E62B3E3}" presName="Name37" presStyleLbl="parChTrans1D2" presStyleIdx="1" presStyleCnt="2"/>
      <dgm:spPr/>
    </dgm:pt>
    <dgm:pt modelId="{E83BD47C-A3B0-4D48-B9E6-E2C93917A965}" type="pres">
      <dgm:prSet presAssocID="{B78E302E-6C06-497F-8175-AD07088DCF54}" presName="hierRoot2" presStyleCnt="0">
        <dgm:presLayoutVars>
          <dgm:hierBranch val="init"/>
        </dgm:presLayoutVars>
      </dgm:prSet>
      <dgm:spPr/>
    </dgm:pt>
    <dgm:pt modelId="{33404BB6-91C6-49CF-9289-AA20F94E24DB}" type="pres">
      <dgm:prSet presAssocID="{B78E302E-6C06-497F-8175-AD07088DCF54}" presName="rootComposite" presStyleCnt="0"/>
      <dgm:spPr/>
    </dgm:pt>
    <dgm:pt modelId="{317127BF-2812-4F98-B24D-56201AD32414}" type="pres">
      <dgm:prSet presAssocID="{B78E302E-6C06-497F-8175-AD07088DCF54}" presName="rootText" presStyleLbl="node2" presStyleIdx="1" presStyleCnt="2" custScaleX="61027" custLinFactNeighborX="-6623" custLinFactNeighborY="-11">
        <dgm:presLayoutVars>
          <dgm:chPref val="3"/>
        </dgm:presLayoutVars>
      </dgm:prSet>
      <dgm:spPr/>
    </dgm:pt>
    <dgm:pt modelId="{00D33A93-7A2D-456B-A2BA-0129E5E2F0DD}" type="pres">
      <dgm:prSet presAssocID="{B78E302E-6C06-497F-8175-AD07088DCF54}" presName="rootConnector" presStyleLbl="node2" presStyleIdx="1" presStyleCnt="2"/>
      <dgm:spPr/>
    </dgm:pt>
    <dgm:pt modelId="{16269B7B-D016-4AE7-ACDB-C8E33F512CA8}" type="pres">
      <dgm:prSet presAssocID="{B78E302E-6C06-497F-8175-AD07088DCF54}" presName="hierChild4" presStyleCnt="0"/>
      <dgm:spPr/>
    </dgm:pt>
    <dgm:pt modelId="{6544327D-F483-4F74-A728-E21B1E7E3A5B}" type="pres">
      <dgm:prSet presAssocID="{B78E302E-6C06-497F-8175-AD07088DCF54}" presName="hierChild5" presStyleCnt="0"/>
      <dgm:spPr/>
    </dgm:pt>
    <dgm:pt modelId="{097DDFC0-0A93-449F-AC90-4195D7C7D256}" type="pres">
      <dgm:prSet presAssocID="{C519B7CF-4045-45EA-B3DE-FFDD622E8543}" presName="hierChild3" presStyleCnt="0"/>
      <dgm:spPr/>
    </dgm:pt>
  </dgm:ptLst>
  <dgm:cxnLst>
    <dgm:cxn modelId="{8787700B-C99C-40CF-840F-E7FB88914D47}" srcId="{C519B7CF-4045-45EA-B3DE-FFDD622E8543}" destId="{B78E302E-6C06-497F-8175-AD07088DCF54}" srcOrd="1" destOrd="0" parTransId="{7FE24928-FA7C-4BEC-AE96-09464E62B3E3}" sibTransId="{C806603D-7F2C-406F-9D98-5801BC403BB2}"/>
    <dgm:cxn modelId="{B46E7E2A-A97A-4EE3-A95F-C01500B57D04}" type="presOf" srcId="{429D8942-5773-48A9-8B80-3C539E53E456}" destId="{889E43AB-ADA6-4D08-B08E-80D32735BCD3}" srcOrd="0" destOrd="0" presId="urn:microsoft.com/office/officeart/2005/8/layout/orgChart1"/>
    <dgm:cxn modelId="{DCFB8D38-C8A7-4420-BB12-A0463DF5664B}" type="presOf" srcId="{B78E302E-6C06-497F-8175-AD07088DCF54}" destId="{00D33A93-7A2D-456B-A2BA-0129E5E2F0DD}" srcOrd="1" destOrd="0" presId="urn:microsoft.com/office/officeart/2005/8/layout/orgChart1"/>
    <dgm:cxn modelId="{6E4D6C6E-B618-4614-9E3A-96E895FB1E82}" type="presOf" srcId="{C519B7CF-4045-45EA-B3DE-FFDD622E8543}" destId="{D4A8DA3C-C8E1-48EA-B7E9-250F10C1DCA7}" srcOrd="1" destOrd="0" presId="urn:microsoft.com/office/officeart/2005/8/layout/orgChart1"/>
    <dgm:cxn modelId="{6FFAA074-D729-4D39-9A58-31D9CC46A084}" srcId="{280DC084-FE02-4D13-AC21-55181D55E9C0}" destId="{C519B7CF-4045-45EA-B3DE-FFDD622E8543}" srcOrd="0" destOrd="0" parTransId="{F1D11342-A3F8-4B77-AAC6-F5DC6C15B2E6}" sibTransId="{560A9E91-99F1-4253-ABFF-F45C87B6F475}"/>
    <dgm:cxn modelId="{A6774BA1-CB0E-40AE-B02B-334321ADB6A8}" type="presOf" srcId="{429D8942-5773-48A9-8B80-3C539E53E456}" destId="{ECD34C4B-CFB6-4B59-898E-2142B2D069E5}" srcOrd="1" destOrd="0" presId="urn:microsoft.com/office/officeart/2005/8/layout/orgChart1"/>
    <dgm:cxn modelId="{8AA22BAA-C003-4570-BECA-3833FF4D5EDE}" type="presOf" srcId="{5E66C12B-EAB6-456C-8448-DF4B42DEE051}" destId="{8DFF7EA8-C1C7-4231-B346-BE098F5A98A4}" srcOrd="0" destOrd="0" presId="urn:microsoft.com/office/officeart/2005/8/layout/orgChart1"/>
    <dgm:cxn modelId="{74C2DEB0-A4C5-4C1E-97EB-7B9746FB53E2}" srcId="{C519B7CF-4045-45EA-B3DE-FFDD622E8543}" destId="{429D8942-5773-48A9-8B80-3C539E53E456}" srcOrd="0" destOrd="0" parTransId="{5E66C12B-EAB6-456C-8448-DF4B42DEE051}" sibTransId="{BE6DFABD-7741-4A42-847A-C596BD193C87}"/>
    <dgm:cxn modelId="{C1B1DEBD-81BA-4192-8D9C-73E8B1B2D273}" type="presOf" srcId="{C519B7CF-4045-45EA-B3DE-FFDD622E8543}" destId="{4CD88A3B-8796-4108-921C-7FACB00EEFD1}" srcOrd="0" destOrd="0" presId="urn:microsoft.com/office/officeart/2005/8/layout/orgChart1"/>
    <dgm:cxn modelId="{B78739C8-A710-4F64-8BDF-D2D2B70C468D}" type="presOf" srcId="{7FE24928-FA7C-4BEC-AE96-09464E62B3E3}" destId="{8F5C5738-54D3-4045-AD39-88B404ACF3E0}" srcOrd="0" destOrd="0" presId="urn:microsoft.com/office/officeart/2005/8/layout/orgChart1"/>
    <dgm:cxn modelId="{829821E0-F1D8-45F6-B3C4-5CD3707A9728}" type="presOf" srcId="{B78E302E-6C06-497F-8175-AD07088DCF54}" destId="{317127BF-2812-4F98-B24D-56201AD32414}" srcOrd="0" destOrd="0" presId="urn:microsoft.com/office/officeart/2005/8/layout/orgChart1"/>
    <dgm:cxn modelId="{BC66C1FF-0CCE-4BC4-BF75-326A95E9F72F}" type="presOf" srcId="{280DC084-FE02-4D13-AC21-55181D55E9C0}" destId="{B4EDACF1-C07D-4EDE-9450-8A119824E9C2}" srcOrd="0" destOrd="0" presId="urn:microsoft.com/office/officeart/2005/8/layout/orgChart1"/>
    <dgm:cxn modelId="{12C3BB8A-4E68-42F4-A5A3-1D459BF1AE06}" type="presParOf" srcId="{B4EDACF1-C07D-4EDE-9450-8A119824E9C2}" destId="{CEBAD100-4606-433F-BA32-66717577D830}" srcOrd="0" destOrd="0" presId="urn:microsoft.com/office/officeart/2005/8/layout/orgChart1"/>
    <dgm:cxn modelId="{B3967D42-FF70-4DFD-A70F-57356EF331E9}" type="presParOf" srcId="{CEBAD100-4606-433F-BA32-66717577D830}" destId="{E7622558-399C-4D46-8B92-E128B24D51AA}" srcOrd="0" destOrd="0" presId="urn:microsoft.com/office/officeart/2005/8/layout/orgChart1"/>
    <dgm:cxn modelId="{540A1A02-412D-41F2-9E14-F18CAA5E4039}" type="presParOf" srcId="{E7622558-399C-4D46-8B92-E128B24D51AA}" destId="{4CD88A3B-8796-4108-921C-7FACB00EEFD1}" srcOrd="0" destOrd="0" presId="urn:microsoft.com/office/officeart/2005/8/layout/orgChart1"/>
    <dgm:cxn modelId="{1F9B0C91-8C6F-49A8-8C44-661A6B98786E}" type="presParOf" srcId="{E7622558-399C-4D46-8B92-E128B24D51AA}" destId="{D4A8DA3C-C8E1-48EA-B7E9-250F10C1DCA7}" srcOrd="1" destOrd="0" presId="urn:microsoft.com/office/officeart/2005/8/layout/orgChart1"/>
    <dgm:cxn modelId="{0D09B452-38C8-4348-A431-71C4F0AB026C}" type="presParOf" srcId="{CEBAD100-4606-433F-BA32-66717577D830}" destId="{A2F05FCD-D3BE-46FA-B496-2F02141C483C}" srcOrd="1" destOrd="0" presId="urn:microsoft.com/office/officeart/2005/8/layout/orgChart1"/>
    <dgm:cxn modelId="{D896E09F-4141-4850-879C-44EEE6DBB346}" type="presParOf" srcId="{A2F05FCD-D3BE-46FA-B496-2F02141C483C}" destId="{8DFF7EA8-C1C7-4231-B346-BE098F5A98A4}" srcOrd="0" destOrd="0" presId="urn:microsoft.com/office/officeart/2005/8/layout/orgChart1"/>
    <dgm:cxn modelId="{0D0AB088-95CD-48CD-88C5-4E7A07457859}" type="presParOf" srcId="{A2F05FCD-D3BE-46FA-B496-2F02141C483C}" destId="{69C188AA-53DA-4EE1-B370-0A2F916AB737}" srcOrd="1" destOrd="0" presId="urn:microsoft.com/office/officeart/2005/8/layout/orgChart1"/>
    <dgm:cxn modelId="{8AF6439C-EFD2-4BE3-8160-236B39FE95D3}" type="presParOf" srcId="{69C188AA-53DA-4EE1-B370-0A2F916AB737}" destId="{AB4BAA08-8395-4F14-8F17-A08D8BD8DE24}" srcOrd="0" destOrd="0" presId="urn:microsoft.com/office/officeart/2005/8/layout/orgChart1"/>
    <dgm:cxn modelId="{BD8854E8-E42D-46A5-8CEF-C11EEB9FB388}" type="presParOf" srcId="{AB4BAA08-8395-4F14-8F17-A08D8BD8DE24}" destId="{889E43AB-ADA6-4D08-B08E-80D32735BCD3}" srcOrd="0" destOrd="0" presId="urn:microsoft.com/office/officeart/2005/8/layout/orgChart1"/>
    <dgm:cxn modelId="{EC62BDB0-AF1D-4AC1-AF10-394F4E825ED3}" type="presParOf" srcId="{AB4BAA08-8395-4F14-8F17-A08D8BD8DE24}" destId="{ECD34C4B-CFB6-4B59-898E-2142B2D069E5}" srcOrd="1" destOrd="0" presId="urn:microsoft.com/office/officeart/2005/8/layout/orgChart1"/>
    <dgm:cxn modelId="{993125E5-426B-46FE-8EA6-3894DC499907}" type="presParOf" srcId="{69C188AA-53DA-4EE1-B370-0A2F916AB737}" destId="{45EBCEBB-551C-4820-8B5A-5436981948A4}" srcOrd="1" destOrd="0" presId="urn:microsoft.com/office/officeart/2005/8/layout/orgChart1"/>
    <dgm:cxn modelId="{DD0BF1D6-6332-499A-ADCB-B6BEF345D20D}" type="presParOf" srcId="{69C188AA-53DA-4EE1-B370-0A2F916AB737}" destId="{1373D9C6-3232-4557-A896-94735233C579}" srcOrd="2" destOrd="0" presId="urn:microsoft.com/office/officeart/2005/8/layout/orgChart1"/>
    <dgm:cxn modelId="{A610FFA9-29EE-4D91-84D6-BD650396891D}" type="presParOf" srcId="{A2F05FCD-D3BE-46FA-B496-2F02141C483C}" destId="{8F5C5738-54D3-4045-AD39-88B404ACF3E0}" srcOrd="2" destOrd="0" presId="urn:microsoft.com/office/officeart/2005/8/layout/orgChart1"/>
    <dgm:cxn modelId="{51472011-1C3B-472B-9DFB-BBBD77648762}" type="presParOf" srcId="{A2F05FCD-D3BE-46FA-B496-2F02141C483C}" destId="{E83BD47C-A3B0-4D48-B9E6-E2C93917A965}" srcOrd="3" destOrd="0" presId="urn:microsoft.com/office/officeart/2005/8/layout/orgChart1"/>
    <dgm:cxn modelId="{C1AC13E5-D794-40F3-AB9B-855E4DAEC185}" type="presParOf" srcId="{E83BD47C-A3B0-4D48-B9E6-E2C93917A965}" destId="{33404BB6-91C6-49CF-9289-AA20F94E24DB}" srcOrd="0" destOrd="0" presId="urn:microsoft.com/office/officeart/2005/8/layout/orgChart1"/>
    <dgm:cxn modelId="{1285E4FA-31DA-4D6F-9120-9AD185C51B1F}" type="presParOf" srcId="{33404BB6-91C6-49CF-9289-AA20F94E24DB}" destId="{317127BF-2812-4F98-B24D-56201AD32414}" srcOrd="0" destOrd="0" presId="urn:microsoft.com/office/officeart/2005/8/layout/orgChart1"/>
    <dgm:cxn modelId="{7C8983E5-3443-41E9-9262-CC6B5F7927FD}" type="presParOf" srcId="{33404BB6-91C6-49CF-9289-AA20F94E24DB}" destId="{00D33A93-7A2D-456B-A2BA-0129E5E2F0DD}" srcOrd="1" destOrd="0" presId="urn:microsoft.com/office/officeart/2005/8/layout/orgChart1"/>
    <dgm:cxn modelId="{C6C091E4-FF4B-4B2E-BA2A-2ED1D2DD0C0B}" type="presParOf" srcId="{E83BD47C-A3B0-4D48-B9E6-E2C93917A965}" destId="{16269B7B-D016-4AE7-ACDB-C8E33F512CA8}" srcOrd="1" destOrd="0" presId="urn:microsoft.com/office/officeart/2005/8/layout/orgChart1"/>
    <dgm:cxn modelId="{649D3C3F-A050-4008-A073-118E768D125C}" type="presParOf" srcId="{E83BD47C-A3B0-4D48-B9E6-E2C93917A965}" destId="{6544327D-F483-4F74-A728-E21B1E7E3A5B}" srcOrd="2" destOrd="0" presId="urn:microsoft.com/office/officeart/2005/8/layout/orgChart1"/>
    <dgm:cxn modelId="{62FF08A4-FC34-4F5C-88E1-819AEC63ED5D}" type="presParOf" srcId="{CEBAD100-4606-433F-BA32-66717577D830}" destId="{097DDFC0-0A93-449F-AC90-4195D7C7D256}"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C5738-54D3-4045-AD39-88B404ACF3E0}">
      <dsp:nvSpPr>
        <dsp:cNvPr id="0" name=""/>
        <dsp:cNvSpPr/>
      </dsp:nvSpPr>
      <dsp:spPr>
        <a:xfrm>
          <a:off x="4152900" y="2361935"/>
          <a:ext cx="1554445" cy="990870"/>
        </a:xfrm>
        <a:custGeom>
          <a:avLst/>
          <a:gdLst/>
          <a:ahLst/>
          <a:cxnLst/>
          <a:rect l="0" t="0" r="0" b="0"/>
          <a:pathLst>
            <a:path>
              <a:moveTo>
                <a:pt x="0" y="0"/>
              </a:moveTo>
              <a:lnTo>
                <a:pt x="0" y="495305"/>
              </a:lnTo>
              <a:lnTo>
                <a:pt x="1554445" y="495305"/>
              </a:lnTo>
              <a:lnTo>
                <a:pt x="1554445" y="9908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FF7EA8-C1C7-4231-B346-BE098F5A98A4}">
      <dsp:nvSpPr>
        <dsp:cNvPr id="0" name=""/>
        <dsp:cNvSpPr/>
      </dsp:nvSpPr>
      <dsp:spPr>
        <a:xfrm>
          <a:off x="1676279" y="2361935"/>
          <a:ext cx="2476620" cy="990870"/>
        </a:xfrm>
        <a:custGeom>
          <a:avLst/>
          <a:gdLst/>
          <a:ahLst/>
          <a:cxnLst/>
          <a:rect l="0" t="0" r="0" b="0"/>
          <a:pathLst>
            <a:path>
              <a:moveTo>
                <a:pt x="2476620" y="0"/>
              </a:moveTo>
              <a:lnTo>
                <a:pt x="2476620" y="495305"/>
              </a:lnTo>
              <a:lnTo>
                <a:pt x="0" y="495305"/>
              </a:lnTo>
              <a:lnTo>
                <a:pt x="0" y="9908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88A3B-8796-4108-921C-7FACB00EEFD1}">
      <dsp:nvSpPr>
        <dsp:cNvPr id="0" name=""/>
        <dsp:cNvSpPr/>
      </dsp:nvSpPr>
      <dsp:spPr>
        <a:xfrm>
          <a:off x="1793067" y="2102"/>
          <a:ext cx="4719665" cy="2359832"/>
        </a:xfrm>
        <a:prstGeom prst="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NikoshBAN" pitchFamily="2" charset="0"/>
            <a:cs typeface="NikoshBAN" pitchFamily="2" charset="0"/>
          </a:endParaRPr>
        </a:p>
      </dsp:txBody>
      <dsp:txXfrm>
        <a:off x="1793067" y="2102"/>
        <a:ext cx="4719665" cy="2359832"/>
      </dsp:txXfrm>
    </dsp:sp>
    <dsp:sp modelId="{889E43AB-ADA6-4D08-B08E-80D32735BCD3}">
      <dsp:nvSpPr>
        <dsp:cNvPr id="0" name=""/>
        <dsp:cNvSpPr/>
      </dsp:nvSpPr>
      <dsp:spPr>
        <a:xfrm>
          <a:off x="304815" y="3352805"/>
          <a:ext cx="2742927" cy="2359832"/>
        </a:xfrm>
        <a:prstGeom prst="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NikoshBAN" pitchFamily="2" charset="0"/>
              <a:cs typeface="NikoshBAN" pitchFamily="2" charset="0"/>
            </a:rPr>
            <a:t>উত্তল বা অভিসারী লেন্স</a:t>
          </a:r>
        </a:p>
      </dsp:txBody>
      <dsp:txXfrm>
        <a:off x="304815" y="3352805"/>
        <a:ext cx="2742927" cy="2359832"/>
      </dsp:txXfrm>
    </dsp:sp>
    <dsp:sp modelId="{317127BF-2812-4F98-B24D-56201AD32414}">
      <dsp:nvSpPr>
        <dsp:cNvPr id="0" name=""/>
        <dsp:cNvSpPr/>
      </dsp:nvSpPr>
      <dsp:spPr>
        <a:xfrm>
          <a:off x="4267210" y="3352805"/>
          <a:ext cx="2880270" cy="2359832"/>
        </a:xfrm>
        <a:prstGeom prst="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NikoshBAN" pitchFamily="2" charset="0"/>
              <a:cs typeface="NikoshBAN" pitchFamily="2" charset="0"/>
            </a:rPr>
            <a:t>অবতল বা অপসারী লেন্স</a:t>
          </a:r>
        </a:p>
      </dsp:txBody>
      <dsp:txXfrm>
        <a:off x="4267210" y="3352805"/>
        <a:ext cx="2880270" cy="235983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1D8BD707-D9CF-40AE-B4C6-C98DA3205C09}" type="datetimeFigureOut">
              <a:rPr lang="en-US" smtClean="0"/>
              <a:pPr/>
              <a:t>10/10/2023</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11" name="Slide Number Placeholder 10"/>
          <p:cNvSpPr>
            <a:spLocks noGrp="1"/>
          </p:cNvSpPr>
          <p:nvPr>
            <p:ph type="sldNum" sz="quarter" idx="11"/>
          </p:nvPr>
        </p:nvSpPr>
        <p:spPr/>
        <p:txBody>
          <a:bodyPr/>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1D8BD707-D9CF-40AE-B4C6-C98DA3205C09}" type="datetimeFigureOut">
              <a:rPr lang="en-US" smtClean="0"/>
              <a:pPr/>
              <a:t>10/10/2023</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13" name="Slide Number Placeholder 12"/>
          <p:cNvSpPr>
            <a:spLocks noGrp="1"/>
          </p:cNvSpPr>
          <p:nvPr>
            <p:ph type="sldNum" sz="quarter" idx="11"/>
          </p:nvPr>
        </p:nvSpPr>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10" name="Slide Number Placeholder 9"/>
          <p:cNvSpPr>
            <a:spLocks noGrp="1"/>
          </p:cNvSpPr>
          <p:nvPr>
            <p:ph type="sldNum" sz="quarter" idx="11"/>
          </p:nvPr>
        </p:nvSpPr>
        <p:spPr/>
        <p:txBody>
          <a:bodyPr/>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B6F15528-21DE-4FAA-801E-634DDDAF4B2B}" type="slidenum">
              <a:rPr lang="en-US" smtClean="0"/>
              <a:pPr/>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1D8BD707-D9CF-40AE-B4C6-C98DA3205C09}" type="datetimeFigureOut">
              <a:rPr lang="en-US" smtClean="0"/>
              <a:pPr/>
              <a:t>10/10/2023</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590800"/>
            <a:ext cx="7848600" cy="3770263"/>
          </a:xfrm>
          <a:prstGeom prst="rect">
            <a:avLst/>
          </a:prstGeom>
          <a:noFill/>
        </p:spPr>
        <p:txBody>
          <a:bodyPr wrap="square" rtlCol="0">
            <a:spAutoFit/>
          </a:bodyPr>
          <a:lstStyle/>
          <a:p>
            <a:pPr algn="ctr"/>
            <a:r>
              <a:rPr lang="bn-IN" sz="23900" dirty="0">
                <a:solidFill>
                  <a:srgbClr val="00B050"/>
                </a:solidFill>
                <a:latin typeface="NikoshBAN" pitchFamily="2" charset="0"/>
                <a:cs typeface="NikoshBAN" pitchFamily="2" charset="0"/>
              </a:rPr>
              <a:t>স্বাগতম</a:t>
            </a:r>
            <a:endParaRPr lang="en-US" dirty="0">
              <a:solidFill>
                <a:srgbClr val="00B050"/>
              </a:solidFill>
              <a:latin typeface="NikoshBAN" pitchFamily="2" charset="0"/>
              <a:cs typeface="NikoshBAN" pitchFamily="2" charset="0"/>
            </a:endParaRPr>
          </a:p>
        </p:txBody>
      </p:sp>
      <p:pic>
        <p:nvPicPr>
          <p:cNvPr id="3" name="Picture 2" descr="Flower.png"/>
          <p:cNvPicPr>
            <a:picLocks noChangeAspect="1"/>
          </p:cNvPicPr>
          <p:nvPr/>
        </p:nvPicPr>
        <p:blipFill>
          <a:blip r:embed="rId2"/>
          <a:stretch>
            <a:fillRect/>
          </a:stretch>
        </p:blipFill>
        <p:spPr>
          <a:xfrm>
            <a:off x="2362200" y="838200"/>
            <a:ext cx="4267200" cy="2924175"/>
          </a:xfrm>
          <a:prstGeom prst="rect">
            <a:avLst/>
          </a:prstGeom>
        </p:spPr>
      </p:pic>
    </p:spTree>
  </p:cSld>
  <p:clrMapOvr>
    <a:masterClrMapping/>
  </p:clrMapOvr>
  <p:transition>
    <p:wipe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7"/>
          <p:cNvGrpSpPr/>
          <p:nvPr/>
        </p:nvGrpSpPr>
        <p:grpSpPr>
          <a:xfrm>
            <a:off x="3352800" y="2057400"/>
            <a:ext cx="609600" cy="2819400"/>
            <a:chOff x="3352800" y="1295400"/>
            <a:chExt cx="609600" cy="4344194"/>
          </a:xfrm>
        </p:grpSpPr>
        <p:sp>
          <p:nvSpPr>
            <p:cNvPr id="2" name="Oval 1"/>
            <p:cNvSpPr/>
            <p:nvPr/>
          </p:nvSpPr>
          <p:spPr>
            <a:xfrm>
              <a:off x="3352800" y="1295400"/>
              <a:ext cx="609600" cy="434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stCxn id="2" idx="0"/>
              <a:endCxn id="2" idx="4"/>
            </p:cNvCxnSpPr>
            <p:nvPr/>
          </p:nvCxnSpPr>
          <p:spPr>
            <a:xfrm rot="16200000" flipH="1">
              <a:off x="1485900" y="3467100"/>
              <a:ext cx="4343400"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p:nvCxnSpPr>
        <p:spPr>
          <a:xfrm>
            <a:off x="457200" y="3429000"/>
            <a:ext cx="5943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743200" y="3124200"/>
            <a:ext cx="3657600" cy="1295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43200" y="3124200"/>
            <a:ext cx="914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3124200"/>
            <a:ext cx="27432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2590800" y="3276600"/>
            <a:ext cx="304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752600" y="3352800"/>
            <a:ext cx="152400" cy="1524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581400" y="3352800"/>
            <a:ext cx="152400" cy="1524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410200" y="3352800"/>
            <a:ext cx="152400" cy="1524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rot="10800000">
            <a:off x="1066800" y="2514600"/>
            <a:ext cx="1676400" cy="609600"/>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1143000" y="2133600"/>
            <a:ext cx="2514600" cy="990600"/>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81000" y="2819400"/>
            <a:ext cx="914400" cy="461665"/>
          </a:xfrm>
          <a:prstGeom prst="rect">
            <a:avLst/>
          </a:prstGeom>
        </p:spPr>
        <p:txBody>
          <a:bodyPr wrap="square">
            <a:spAutoFit/>
          </a:bodyPr>
          <a:lstStyle/>
          <a:p>
            <a:r>
              <a:rPr lang="bn-BD" sz="2400" dirty="0">
                <a:solidFill>
                  <a:srgbClr val="00B050"/>
                </a:solidFill>
                <a:latin typeface="NikoshBAN" pitchFamily="2" charset="0"/>
                <a:cs typeface="NikoshBAN" pitchFamily="2" charset="0"/>
              </a:rPr>
              <a:t>লেন্স</a:t>
            </a:r>
            <a:endParaRPr lang="bn-BD" dirty="0">
              <a:solidFill>
                <a:srgbClr val="00B050"/>
              </a:solidFill>
              <a:latin typeface="NikoshBAN" pitchFamily="2" charset="0"/>
              <a:cs typeface="NikoshBAN" pitchFamily="2" charset="0"/>
            </a:endParaRPr>
          </a:p>
        </p:txBody>
      </p:sp>
      <p:sp>
        <p:nvSpPr>
          <p:cNvPr id="39" name="Rectangle 38"/>
          <p:cNvSpPr/>
          <p:nvPr/>
        </p:nvSpPr>
        <p:spPr>
          <a:xfrm>
            <a:off x="381000" y="3581400"/>
            <a:ext cx="1151277" cy="461665"/>
          </a:xfrm>
          <a:prstGeom prst="rect">
            <a:avLst/>
          </a:prstGeom>
        </p:spPr>
        <p:txBody>
          <a:bodyPr wrap="none">
            <a:spAutoFit/>
          </a:bodyPr>
          <a:lstStyle/>
          <a:p>
            <a:r>
              <a:rPr lang="bn-BD" sz="2400" dirty="0">
                <a:latin typeface="NikoshBAN" pitchFamily="2" charset="0"/>
                <a:cs typeface="NikoshBAN" pitchFamily="2" charset="0"/>
              </a:rPr>
              <a:t>প্রধান</a:t>
            </a:r>
            <a:r>
              <a:rPr lang="en-US" sz="2400" dirty="0">
                <a:latin typeface="NikoshBAN" pitchFamily="2" charset="0"/>
                <a:cs typeface="NikoshBAN" pitchFamily="2" charset="0"/>
              </a:rPr>
              <a:t> </a:t>
            </a:r>
            <a:r>
              <a:rPr lang="bn-BD" sz="2400" dirty="0">
                <a:latin typeface="NikoshBAN" pitchFamily="2" charset="0"/>
                <a:cs typeface="NikoshBAN" pitchFamily="2" charset="0"/>
              </a:rPr>
              <a:t>অক্ষ</a:t>
            </a:r>
            <a:endParaRPr lang="bn-BD" dirty="0">
              <a:latin typeface="NikoshBAN" pitchFamily="2" charset="0"/>
              <a:cs typeface="NikoshBAN" pitchFamily="2" charset="0"/>
            </a:endParaRPr>
          </a:p>
        </p:txBody>
      </p:sp>
      <p:sp>
        <p:nvSpPr>
          <p:cNvPr id="40" name="Rectangle 39"/>
          <p:cNvSpPr/>
          <p:nvPr/>
        </p:nvSpPr>
        <p:spPr>
          <a:xfrm>
            <a:off x="381000" y="3962400"/>
            <a:ext cx="1436612" cy="461665"/>
          </a:xfrm>
          <a:prstGeom prst="rect">
            <a:avLst/>
          </a:prstGeom>
        </p:spPr>
        <p:txBody>
          <a:bodyPr wrap="none">
            <a:spAutoFit/>
          </a:bodyPr>
          <a:lstStyle/>
          <a:p>
            <a:r>
              <a:rPr lang="bn-BD" sz="2400" dirty="0">
                <a:solidFill>
                  <a:srgbClr val="7030A0"/>
                </a:solidFill>
                <a:latin typeface="NikoshBAN" pitchFamily="2" charset="0"/>
                <a:cs typeface="NikoshBAN" pitchFamily="2" charset="0"/>
              </a:rPr>
              <a:t>আলোক</a:t>
            </a:r>
            <a:r>
              <a:rPr lang="bn-BD" dirty="0">
                <a:solidFill>
                  <a:srgbClr val="7030A0"/>
                </a:solidFill>
                <a:latin typeface="NikoshBAN" pitchFamily="2" charset="0"/>
                <a:cs typeface="NikoshBAN" pitchFamily="2" charset="0"/>
              </a:rPr>
              <a:t> </a:t>
            </a:r>
            <a:r>
              <a:rPr lang="bn-BD" sz="2400" dirty="0">
                <a:solidFill>
                  <a:srgbClr val="7030A0"/>
                </a:solidFill>
                <a:latin typeface="NikoshBAN" pitchFamily="2" charset="0"/>
                <a:cs typeface="NikoshBAN" pitchFamily="2" charset="0"/>
              </a:rPr>
              <a:t>কেন্দ্র</a:t>
            </a:r>
            <a:endParaRPr lang="bn-BD" dirty="0">
              <a:solidFill>
                <a:srgbClr val="7030A0"/>
              </a:solidFill>
              <a:latin typeface="NikoshBAN" pitchFamily="2" charset="0"/>
              <a:cs typeface="NikoshBAN" pitchFamily="2" charset="0"/>
            </a:endParaRPr>
          </a:p>
        </p:txBody>
      </p:sp>
      <p:sp>
        <p:nvSpPr>
          <p:cNvPr id="41" name="Rectangle 40"/>
          <p:cNvSpPr/>
          <p:nvPr/>
        </p:nvSpPr>
        <p:spPr>
          <a:xfrm>
            <a:off x="381000" y="4343400"/>
            <a:ext cx="1487908" cy="461665"/>
          </a:xfrm>
          <a:prstGeom prst="rect">
            <a:avLst/>
          </a:prstGeom>
        </p:spPr>
        <p:txBody>
          <a:bodyPr wrap="none">
            <a:spAutoFit/>
          </a:bodyPr>
          <a:lstStyle/>
          <a:p>
            <a:r>
              <a:rPr lang="bn-BD" sz="2400" dirty="0">
                <a:solidFill>
                  <a:srgbClr val="002060"/>
                </a:solidFill>
                <a:latin typeface="NikoshBAN" pitchFamily="2" charset="0"/>
                <a:cs typeface="NikoshBAN" pitchFamily="2" charset="0"/>
              </a:rPr>
              <a:t>প্রধান ফোকাস</a:t>
            </a:r>
          </a:p>
        </p:txBody>
      </p:sp>
      <p:sp>
        <p:nvSpPr>
          <p:cNvPr id="42" name="Rectangle 41"/>
          <p:cNvSpPr/>
          <p:nvPr/>
        </p:nvSpPr>
        <p:spPr>
          <a:xfrm>
            <a:off x="381000" y="5105400"/>
            <a:ext cx="1997663" cy="461665"/>
          </a:xfrm>
          <a:prstGeom prst="rect">
            <a:avLst/>
          </a:prstGeom>
        </p:spPr>
        <p:txBody>
          <a:bodyPr wrap="none">
            <a:spAutoFit/>
          </a:bodyPr>
          <a:lstStyle/>
          <a:p>
            <a:r>
              <a:rPr lang="bn-BD" sz="2400" dirty="0">
                <a:solidFill>
                  <a:srgbClr val="FF0000"/>
                </a:solidFill>
                <a:latin typeface="NikoshBAN" pitchFamily="2" charset="0"/>
                <a:cs typeface="NikoshBAN" pitchFamily="2" charset="0"/>
              </a:rPr>
              <a:t>লক্ষবস্তু</a:t>
            </a:r>
            <a:r>
              <a:rPr lang="en-US" sz="2400" dirty="0">
                <a:solidFill>
                  <a:srgbClr val="FF0000"/>
                </a:solidFill>
                <a:latin typeface="NikoshBAN" pitchFamily="2" charset="0"/>
                <a:cs typeface="NikoshBAN" pitchFamily="2" charset="0"/>
              </a:rPr>
              <a:t>( </a:t>
            </a:r>
            <a:r>
              <a:rPr lang="en-US" sz="2400" dirty="0">
                <a:solidFill>
                  <a:srgbClr val="0070C0"/>
                </a:solidFill>
                <a:latin typeface="NikoshBAN" pitchFamily="2" charset="0"/>
                <a:cs typeface="NikoshBAN" pitchFamily="2" charset="0"/>
              </a:rPr>
              <a:t>ফোকাসে</a:t>
            </a:r>
            <a:r>
              <a:rPr lang="en-US" sz="2400" dirty="0">
                <a:solidFill>
                  <a:srgbClr val="FF0000"/>
                </a:solidFill>
                <a:latin typeface="NikoshBAN" pitchFamily="2" charset="0"/>
                <a:cs typeface="NikoshBAN" pitchFamily="2" charset="0"/>
              </a:rPr>
              <a:t> )</a:t>
            </a:r>
            <a:endParaRPr lang="bn-BD" dirty="0">
              <a:solidFill>
                <a:srgbClr val="FF0000"/>
              </a:solidFill>
              <a:latin typeface="NikoshBAN" pitchFamily="2" charset="0"/>
              <a:cs typeface="NikoshBAN" pitchFamily="2" charset="0"/>
            </a:endParaRPr>
          </a:p>
        </p:txBody>
      </p:sp>
      <p:sp>
        <p:nvSpPr>
          <p:cNvPr id="43" name="Rectangle 42"/>
          <p:cNvSpPr/>
          <p:nvPr/>
        </p:nvSpPr>
        <p:spPr>
          <a:xfrm>
            <a:off x="5257800" y="1219200"/>
            <a:ext cx="3886200" cy="461665"/>
          </a:xfrm>
          <a:prstGeom prst="rect">
            <a:avLst/>
          </a:prstGeom>
        </p:spPr>
        <p:txBody>
          <a:bodyPr wrap="square">
            <a:spAutoFit/>
          </a:bodyPr>
          <a:lstStyle/>
          <a:p>
            <a:r>
              <a:rPr lang="en-US" sz="2400" dirty="0">
                <a:latin typeface="NikoshBAN" pitchFamily="2" charset="0"/>
                <a:cs typeface="NikoshBAN" pitchFamily="2" charset="0"/>
              </a:rPr>
              <a:t> প্রধান অক্ষের </a:t>
            </a:r>
            <a:r>
              <a:rPr lang="bn-BD" sz="2400" dirty="0">
                <a:latin typeface="NikoshBAN" pitchFamily="2" charset="0"/>
                <a:cs typeface="NikoshBAN" pitchFamily="2" charset="0"/>
              </a:rPr>
              <a:t>সমান্তরাল আলোক রশ্মি</a:t>
            </a:r>
          </a:p>
        </p:txBody>
      </p:sp>
      <p:sp>
        <p:nvSpPr>
          <p:cNvPr id="44" name="Rectangle 43"/>
          <p:cNvSpPr/>
          <p:nvPr/>
        </p:nvSpPr>
        <p:spPr>
          <a:xfrm>
            <a:off x="5562600" y="1600200"/>
            <a:ext cx="3374642" cy="461665"/>
          </a:xfrm>
          <a:prstGeom prst="rect">
            <a:avLst/>
          </a:prstGeom>
        </p:spPr>
        <p:txBody>
          <a:bodyPr wrap="none">
            <a:spAutoFit/>
          </a:bodyPr>
          <a:lstStyle/>
          <a:p>
            <a:r>
              <a:rPr lang="bn-BD" sz="2400" dirty="0">
                <a:latin typeface="NikoshBAN" pitchFamily="2" charset="0"/>
                <a:cs typeface="NikoshBAN" pitchFamily="2" charset="0"/>
              </a:rPr>
              <a:t>ফোকাস বিন্দু দিয়ে গমনকারী রশ্মি</a:t>
            </a:r>
          </a:p>
        </p:txBody>
      </p:sp>
      <p:sp>
        <p:nvSpPr>
          <p:cNvPr id="45" name="Rectangle 44"/>
          <p:cNvSpPr/>
          <p:nvPr/>
        </p:nvSpPr>
        <p:spPr>
          <a:xfrm>
            <a:off x="3886200" y="1981200"/>
            <a:ext cx="5059398" cy="461665"/>
          </a:xfrm>
          <a:prstGeom prst="rect">
            <a:avLst/>
          </a:prstGeom>
        </p:spPr>
        <p:txBody>
          <a:bodyPr wrap="none">
            <a:spAutoFit/>
          </a:bodyPr>
          <a:lstStyle/>
          <a:p>
            <a:r>
              <a:rPr lang="en-US" sz="2400" dirty="0" err="1">
                <a:latin typeface="NikoshBAN" pitchFamily="2" charset="0"/>
                <a:cs typeface="NikoshBAN" pitchFamily="2" charset="0"/>
              </a:rPr>
              <a:t>আলোক</a:t>
            </a:r>
            <a:r>
              <a:rPr lang="en-US" sz="2400" dirty="0">
                <a:latin typeface="NikoshBAN" pitchFamily="2" charset="0"/>
                <a:cs typeface="NikoshBAN" pitchFamily="2" charset="0"/>
              </a:rPr>
              <a:t> কেন্দ্র</a:t>
            </a:r>
            <a:r>
              <a:rPr lang="bn-BD" sz="2400" dirty="0">
                <a:latin typeface="NikoshBAN" pitchFamily="2" charset="0"/>
                <a:cs typeface="NikoshBAN" pitchFamily="2" charset="0"/>
              </a:rPr>
              <a:t> দিয়ে গমনকারী রশ্মি সোজা </a:t>
            </a:r>
            <a:r>
              <a:rPr lang="en-US" sz="2400" dirty="0">
                <a:latin typeface="NikoshBAN" pitchFamily="2" charset="0"/>
                <a:cs typeface="NikoshBAN" pitchFamily="2" charset="0"/>
              </a:rPr>
              <a:t>গমন করে</a:t>
            </a:r>
            <a:endParaRPr lang="bn-BD" sz="2400" dirty="0">
              <a:latin typeface="NikoshBAN" pitchFamily="2" charset="0"/>
              <a:cs typeface="NikoshBAN" pitchFamily="2" charset="0"/>
            </a:endParaRPr>
          </a:p>
        </p:txBody>
      </p:sp>
      <p:sp>
        <p:nvSpPr>
          <p:cNvPr id="46" name="Rectangle 45"/>
          <p:cNvSpPr/>
          <p:nvPr/>
        </p:nvSpPr>
        <p:spPr>
          <a:xfrm>
            <a:off x="6019800" y="2362200"/>
            <a:ext cx="2895600" cy="461665"/>
          </a:xfrm>
          <a:prstGeom prst="rect">
            <a:avLst/>
          </a:prstGeom>
        </p:spPr>
        <p:txBody>
          <a:bodyPr wrap="square">
            <a:spAutoFit/>
          </a:bodyPr>
          <a:lstStyle/>
          <a:p>
            <a:r>
              <a:rPr lang="bn-BD" sz="2400" b="1" dirty="0">
                <a:latin typeface="NikoshBAN" pitchFamily="2" charset="0"/>
                <a:cs typeface="NikoshBAN" pitchFamily="2" charset="0"/>
              </a:rPr>
              <a:t>প্রতি</a:t>
            </a:r>
            <a:r>
              <a:rPr lang="en-US" sz="2400" b="1" dirty="0">
                <a:latin typeface="NikoshBAN" pitchFamily="2" charset="0"/>
                <a:cs typeface="NikoshBAN" pitchFamily="2" charset="0"/>
              </a:rPr>
              <a:t>সরি</a:t>
            </a:r>
            <a:r>
              <a:rPr lang="bn-BD" sz="2400" b="1" dirty="0">
                <a:latin typeface="NikoshBAN" pitchFamily="2" charset="0"/>
                <a:cs typeface="NikoshBAN" pitchFamily="2" charset="0"/>
              </a:rPr>
              <a:t>ত রশ্মি</a:t>
            </a:r>
            <a:r>
              <a:rPr lang="en-US" sz="2400" b="1" dirty="0">
                <a:latin typeface="NikoshBAN" pitchFamily="2" charset="0"/>
                <a:cs typeface="NikoshBAN" pitchFamily="2" charset="0"/>
              </a:rPr>
              <a:t> মিলিত</a:t>
            </a:r>
            <a:r>
              <a:rPr lang="bn-BD" sz="2400" b="1" dirty="0">
                <a:latin typeface="NikoshBAN" pitchFamily="2" charset="0"/>
                <a:cs typeface="NikoshBAN" pitchFamily="2" charset="0"/>
              </a:rPr>
              <a:t> হয়নি</a:t>
            </a:r>
          </a:p>
        </p:txBody>
      </p:sp>
      <p:sp>
        <p:nvSpPr>
          <p:cNvPr id="47" name="Rectangle 46"/>
          <p:cNvSpPr/>
          <p:nvPr/>
        </p:nvSpPr>
        <p:spPr>
          <a:xfrm>
            <a:off x="5943600" y="2743200"/>
            <a:ext cx="2932213" cy="461665"/>
          </a:xfrm>
          <a:prstGeom prst="rect">
            <a:avLst/>
          </a:prstGeom>
        </p:spPr>
        <p:txBody>
          <a:bodyPr wrap="none">
            <a:spAutoFit/>
          </a:bodyPr>
          <a:lstStyle/>
          <a:p>
            <a:r>
              <a:rPr lang="bn-BD" sz="2400" b="1" dirty="0">
                <a:latin typeface="NikoshBAN" pitchFamily="2" charset="0"/>
                <a:cs typeface="NikoshBAN" pitchFamily="2" charset="0"/>
              </a:rPr>
              <a:t>পিছনের দিকে</a:t>
            </a:r>
            <a:r>
              <a:rPr lang="en-US" sz="2400" b="1" dirty="0">
                <a:latin typeface="NikoshBAN" pitchFamily="2" charset="0"/>
                <a:cs typeface="NikoshBAN" pitchFamily="2" charset="0"/>
              </a:rPr>
              <a:t>ও</a:t>
            </a:r>
            <a:r>
              <a:rPr lang="bn-BD" sz="2400" b="1" dirty="0">
                <a:latin typeface="NikoshBAN" pitchFamily="2" charset="0"/>
                <a:cs typeface="NikoshBAN" pitchFamily="2" charset="0"/>
              </a:rPr>
              <a:t> </a:t>
            </a:r>
            <a:r>
              <a:rPr lang="en-US" sz="2400" b="1" dirty="0">
                <a:latin typeface="NikoshBAN" pitchFamily="2" charset="0"/>
                <a:cs typeface="NikoshBAN" pitchFamily="2" charset="0"/>
              </a:rPr>
              <a:t>মিলিত</a:t>
            </a:r>
            <a:r>
              <a:rPr lang="bn-BD" sz="2400" b="1" dirty="0">
                <a:latin typeface="NikoshBAN" pitchFamily="2" charset="0"/>
                <a:cs typeface="NikoshBAN" pitchFamily="2" charset="0"/>
              </a:rPr>
              <a:t> </a:t>
            </a:r>
            <a:r>
              <a:rPr lang="en-US" sz="2400" b="1" dirty="0">
                <a:latin typeface="NikoshBAN" pitchFamily="2" charset="0"/>
                <a:cs typeface="NikoshBAN" pitchFamily="2" charset="0"/>
              </a:rPr>
              <a:t>হয়নি</a:t>
            </a:r>
            <a:endParaRPr lang="bn-BD" sz="2400" b="1" dirty="0">
              <a:latin typeface="NikoshBAN" pitchFamily="2" charset="0"/>
              <a:cs typeface="NikoshBAN" pitchFamily="2" charset="0"/>
            </a:endParaRPr>
          </a:p>
        </p:txBody>
      </p:sp>
      <p:sp>
        <p:nvSpPr>
          <p:cNvPr id="48" name="Rectangle 47"/>
          <p:cNvSpPr/>
          <p:nvPr/>
        </p:nvSpPr>
        <p:spPr>
          <a:xfrm>
            <a:off x="685800" y="5791200"/>
            <a:ext cx="8001000" cy="800219"/>
          </a:xfrm>
          <a:prstGeom prst="rect">
            <a:avLst/>
          </a:prstGeom>
        </p:spPr>
        <p:txBody>
          <a:bodyPr wrap="square">
            <a:spAutoFit/>
          </a:bodyPr>
          <a:lstStyle/>
          <a:p>
            <a:r>
              <a:rPr lang="bn-BD" sz="2800" b="1" dirty="0">
                <a:latin typeface="NikoshBAN" pitchFamily="2" charset="0"/>
                <a:cs typeface="NikoshBAN" pitchFamily="2" charset="0"/>
              </a:rPr>
              <a:t>সুতরাং উত্তল লেন্সে ফোকাসে থাকা বস্তুর কোনো </a:t>
            </a:r>
            <a:r>
              <a:rPr lang="bn-BD" sz="2800" b="1" dirty="0">
                <a:solidFill>
                  <a:srgbClr val="FF0000"/>
                </a:solidFill>
                <a:latin typeface="NikoshBAN" pitchFamily="2" charset="0"/>
                <a:cs typeface="NikoshBAN" pitchFamily="2" charset="0"/>
              </a:rPr>
              <a:t>প্রতিবিম্ব ঘটিত হয় না</a:t>
            </a:r>
            <a:r>
              <a:rPr lang="en-US" sz="2800" b="1" dirty="0">
                <a:solidFill>
                  <a:srgbClr val="FF0000"/>
                </a:solidFill>
                <a:latin typeface="NikoshBAN" pitchFamily="2" charset="0"/>
                <a:cs typeface="NikoshBAN" pitchFamily="2" charset="0"/>
              </a:rPr>
              <a:t>।</a:t>
            </a:r>
            <a:endParaRPr lang="bn-BD" sz="2800" b="1" dirty="0">
              <a:solidFill>
                <a:srgbClr val="FF0000"/>
              </a:solidFill>
              <a:latin typeface="NikoshBAN" pitchFamily="2" charset="0"/>
              <a:cs typeface="NikoshBAN" pitchFamily="2" charset="0"/>
            </a:endParaRPr>
          </a:p>
          <a:p>
            <a:r>
              <a:rPr lang="bn-BD" dirty="0">
                <a:latin typeface="NikoshBAN" pitchFamily="2" charset="0"/>
                <a:cs typeface="NikoshBAN" pitchFamily="2" charset="0"/>
              </a:rPr>
              <a:t> </a:t>
            </a:r>
            <a:endParaRPr lang="en-US" dirty="0"/>
          </a:p>
        </p:txBody>
      </p:sp>
      <p:sp>
        <p:nvSpPr>
          <p:cNvPr id="32" name="Rectangle 31"/>
          <p:cNvSpPr/>
          <p:nvPr/>
        </p:nvSpPr>
        <p:spPr>
          <a:xfrm>
            <a:off x="533400" y="609600"/>
            <a:ext cx="3048000" cy="584775"/>
          </a:xfrm>
          <a:prstGeom prst="rect">
            <a:avLst/>
          </a:prstGeom>
        </p:spPr>
        <p:txBody>
          <a:bodyPr wrap="square">
            <a:spAutoFit/>
          </a:bodyPr>
          <a:lstStyle/>
          <a:p>
            <a:r>
              <a:rPr lang="en-US" sz="3200" b="1" dirty="0">
                <a:solidFill>
                  <a:srgbClr val="C00000"/>
                </a:solidFill>
                <a:latin typeface="NikoshBAN" pitchFamily="2" charset="0"/>
                <a:cs typeface="NikoshBAN" pitchFamily="2" charset="0"/>
              </a:rPr>
              <a:t>লক্ষবস্তু যখন </a:t>
            </a:r>
            <a:r>
              <a:rPr lang="en-US" sz="3200" b="1" dirty="0">
                <a:latin typeface="NikoshBAN" pitchFamily="2" charset="0"/>
                <a:cs typeface="NikoshBAN" pitchFamily="2" charset="0"/>
              </a:rPr>
              <a:t>ফোকাসে</a:t>
            </a:r>
            <a:endParaRPr lang="en-US" sz="3200" dirty="0"/>
          </a:p>
        </p:txBody>
      </p:sp>
      <p:sp>
        <p:nvSpPr>
          <p:cNvPr id="34" name="Oval 33"/>
          <p:cNvSpPr/>
          <p:nvPr/>
        </p:nvSpPr>
        <p:spPr>
          <a:xfrm>
            <a:off x="2667000" y="3352800"/>
            <a:ext cx="152400" cy="1524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495800" y="3352800"/>
            <a:ext cx="152400" cy="1524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590800" y="3581400"/>
            <a:ext cx="228600" cy="381000"/>
          </a:xfrm>
          <a:prstGeom prst="rect">
            <a:avLst/>
          </a:prstGeom>
          <a:noFill/>
        </p:spPr>
        <p:txBody>
          <a:bodyPr wrap="square" rtlCol="0">
            <a:spAutoFit/>
          </a:bodyPr>
          <a:lstStyle/>
          <a:p>
            <a:r>
              <a:rPr lang="en-US" dirty="0"/>
              <a:t>f</a:t>
            </a:r>
          </a:p>
        </p:txBody>
      </p:sp>
      <p:sp>
        <p:nvSpPr>
          <p:cNvPr id="57" name="TextBox 56"/>
          <p:cNvSpPr txBox="1"/>
          <p:nvPr/>
        </p:nvSpPr>
        <p:spPr>
          <a:xfrm>
            <a:off x="1676400" y="3505200"/>
            <a:ext cx="304800" cy="400110"/>
          </a:xfrm>
          <a:prstGeom prst="rect">
            <a:avLst/>
          </a:prstGeom>
          <a:noFill/>
        </p:spPr>
        <p:txBody>
          <a:bodyPr wrap="square" rtlCol="0">
            <a:spAutoFit/>
          </a:bodyPr>
          <a:lstStyle/>
          <a:p>
            <a:r>
              <a:rPr lang="en-US" sz="2000" dirty="0"/>
              <a:t>c</a:t>
            </a:r>
          </a:p>
        </p:txBody>
      </p:sp>
      <p:sp>
        <p:nvSpPr>
          <p:cNvPr id="58" name="TextBox 57"/>
          <p:cNvSpPr txBox="1"/>
          <p:nvPr/>
        </p:nvSpPr>
        <p:spPr>
          <a:xfrm>
            <a:off x="4419600" y="3505200"/>
            <a:ext cx="228600" cy="381000"/>
          </a:xfrm>
          <a:prstGeom prst="rect">
            <a:avLst/>
          </a:prstGeom>
          <a:noFill/>
        </p:spPr>
        <p:txBody>
          <a:bodyPr wrap="square" rtlCol="0">
            <a:spAutoFit/>
          </a:bodyPr>
          <a:lstStyle/>
          <a:p>
            <a:r>
              <a:rPr lang="en-US" dirty="0"/>
              <a:t>f</a:t>
            </a:r>
          </a:p>
        </p:txBody>
      </p:sp>
      <p:sp>
        <p:nvSpPr>
          <p:cNvPr id="61" name="TextBox 60"/>
          <p:cNvSpPr txBox="1"/>
          <p:nvPr/>
        </p:nvSpPr>
        <p:spPr>
          <a:xfrm>
            <a:off x="5334000" y="3505200"/>
            <a:ext cx="228600" cy="381000"/>
          </a:xfrm>
          <a:prstGeom prst="rect">
            <a:avLst/>
          </a:prstGeom>
          <a:noFill/>
        </p:spPr>
        <p:txBody>
          <a:bodyPr wrap="square" rtlCol="0">
            <a:spAutoFit/>
          </a:bodyPr>
          <a:lstStyle/>
          <a:p>
            <a:r>
              <a:rPr lang="en-US" dirty="0"/>
              <a:t>c</a:t>
            </a:r>
          </a:p>
        </p:txBody>
      </p:sp>
      <p:sp>
        <p:nvSpPr>
          <p:cNvPr id="62" name="TextBox 61"/>
          <p:cNvSpPr txBox="1"/>
          <p:nvPr/>
        </p:nvSpPr>
        <p:spPr>
          <a:xfrm>
            <a:off x="381000" y="4724400"/>
            <a:ext cx="1524000" cy="461665"/>
          </a:xfrm>
          <a:prstGeom prst="rect">
            <a:avLst/>
          </a:prstGeom>
          <a:noFill/>
        </p:spPr>
        <p:txBody>
          <a:bodyPr wrap="square" rtlCol="0">
            <a:spAutoFit/>
          </a:bodyPr>
          <a:lstStyle/>
          <a:p>
            <a:r>
              <a:rPr lang="en-US" sz="2400" dirty="0">
                <a:latin typeface="NikoshBAN" pitchFamily="2" charset="0"/>
                <a:cs typeface="NikoshBAN" pitchFamily="2" charset="0"/>
              </a:rPr>
              <a:t>বক্রতার কেন্দ্র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edge">
                                      <p:cBhvr>
                                        <p:cTn id="7" dur="2000"/>
                                        <p:tgtEl>
                                          <p:spTgt spid="37"/>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1000" fill="hold"/>
                                        <p:tgtEl>
                                          <p:spTgt spid="39"/>
                                        </p:tgtEl>
                                        <p:attrNameLst>
                                          <p:attrName>ppt_x</p:attrName>
                                        </p:attrNameLst>
                                      </p:cBhvr>
                                      <p:tavLst>
                                        <p:tav tm="0">
                                          <p:val>
                                            <p:strVal val="#ppt_x-.2"/>
                                          </p:val>
                                        </p:tav>
                                        <p:tav tm="100000">
                                          <p:val>
                                            <p:strVal val="#ppt_x"/>
                                          </p:val>
                                        </p:tav>
                                      </p:tavLst>
                                    </p:anim>
                                    <p:anim calcmode="lin" valueType="num">
                                      <p:cBhvr>
                                        <p:cTn id="16"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9"/>
                                        </p:tgtEl>
                                      </p:cBhvr>
                                    </p:animEffect>
                                  </p:childTnLst>
                                </p:cTn>
                              </p:par>
                              <p:par>
                                <p:cTn id="18" presetID="29"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ppt_x</p:attrName>
                                        </p:attrNameLst>
                                      </p:cBhvr>
                                      <p:tavLst>
                                        <p:tav tm="0">
                                          <p:val>
                                            <p:strVal val="#ppt_x-.2"/>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par>
                                <p:cTn id="28" presetID="22" presetClass="entr" presetSubtype="4"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down)">
                                      <p:cBhvr>
                                        <p:cTn id="41" dur="500"/>
                                        <p:tgtEl>
                                          <p:spTgt spid="5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down)">
                                      <p:cBhvr>
                                        <p:cTn id="44" dur="500"/>
                                        <p:tgtEl>
                                          <p:spTgt spid="5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wipe(down)">
                                      <p:cBhvr>
                                        <p:cTn id="52" dur="500"/>
                                        <p:tgtEl>
                                          <p:spTgt spid="6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down)">
                                      <p:cBhvr>
                                        <p:cTn id="55" dur="500"/>
                                        <p:tgtEl>
                                          <p:spTgt spid="5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down)">
                                      <p:cBhvr>
                                        <p:cTn id="64" dur="500"/>
                                        <p:tgtEl>
                                          <p:spTgt spid="6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down)">
                                      <p:cBhvr>
                                        <p:cTn id="69" dur="500"/>
                                        <p:tgtEl>
                                          <p:spTgt spid="42"/>
                                        </p:tgtEl>
                                      </p:cBhvr>
                                    </p:animEffect>
                                  </p:childTnLst>
                                </p:cTn>
                              </p:par>
                              <p:par>
                                <p:cTn id="70" presetID="22" presetClass="entr" presetSubtype="4"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ppt_x</p:attrName>
                                        </p:attrNameLst>
                                      </p:cBhvr>
                                      <p:tavLst>
                                        <p:tav tm="0">
                                          <p:val>
                                            <p:strVal val="#ppt_x-.2"/>
                                          </p:val>
                                        </p:tav>
                                        <p:tav tm="100000">
                                          <p:val>
                                            <p:strVal val="#ppt_x"/>
                                          </p:val>
                                        </p:tav>
                                      </p:tavLst>
                                    </p:anim>
                                    <p:anim calcmode="lin" valueType="num">
                                      <p:cBhvr>
                                        <p:cTn id="7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5"/>
                                        </p:tgtEl>
                                      </p:cBhvr>
                                    </p:animEffect>
                                  </p:childTnLst>
                                </p:cTn>
                              </p:par>
                              <p:par>
                                <p:cTn id="80" presetID="29"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p:cTn id="82" dur="1000" fill="hold"/>
                                        <p:tgtEl>
                                          <p:spTgt spid="43"/>
                                        </p:tgtEl>
                                        <p:attrNameLst>
                                          <p:attrName>ppt_x</p:attrName>
                                        </p:attrNameLst>
                                      </p:cBhvr>
                                      <p:tavLst>
                                        <p:tav tm="0">
                                          <p:val>
                                            <p:strVal val="#ppt_x-.2"/>
                                          </p:val>
                                        </p:tav>
                                        <p:tav tm="100000">
                                          <p:val>
                                            <p:strVal val="#ppt_x"/>
                                          </p:val>
                                        </p:tav>
                                      </p:tavLst>
                                    </p:anim>
                                    <p:anim calcmode="lin" valueType="num">
                                      <p:cBhvr>
                                        <p:cTn id="83"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84" dur="10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20" presetClass="entr" presetSubtype="0"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edge">
                                      <p:cBhvr>
                                        <p:cTn id="89" dur="2000"/>
                                        <p:tgtEl>
                                          <p:spTgt spid="17"/>
                                        </p:tgtEl>
                                      </p:cBhvr>
                                    </p:animEffect>
                                  </p:childTnLst>
                                </p:cTn>
                              </p:par>
                              <p:par>
                                <p:cTn id="90" presetID="20" presetClass="entr" presetSubtype="0"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edge">
                                      <p:cBhvr>
                                        <p:cTn id="92" dur="20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20" presetClass="entr" presetSubtype="0" fill="hold"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edge">
                                      <p:cBhvr>
                                        <p:cTn id="97" dur="2000"/>
                                        <p:tgtEl>
                                          <p:spTgt spid="12"/>
                                        </p:tgtEl>
                                      </p:cBhvr>
                                    </p:animEffect>
                                  </p:childTnLst>
                                </p:cTn>
                              </p:par>
                              <p:par>
                                <p:cTn id="98" presetID="20" presetClass="entr" presetSubtype="0"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edge">
                                      <p:cBhvr>
                                        <p:cTn id="100" dur="2000"/>
                                        <p:tgtEl>
                                          <p:spTgt spid="45"/>
                                        </p:tgtEl>
                                      </p:cBhvr>
                                    </p:animEffect>
                                  </p:childTnLst>
                                </p:cTn>
                              </p:par>
                            </p:childTnLst>
                          </p:cTn>
                        </p:par>
                      </p:childTnLst>
                    </p:cTn>
                  </p:par>
                  <p:par>
                    <p:cTn id="101" fill="hold">
                      <p:stCondLst>
                        <p:cond delay="indefinite"/>
                      </p:stCondLst>
                      <p:childTnLst>
                        <p:par>
                          <p:cTn id="102" fill="hold">
                            <p:stCondLst>
                              <p:cond delay="0"/>
                            </p:stCondLst>
                            <p:childTnLst>
                              <p:par>
                                <p:cTn id="103" presetID="51"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770" decel="100000"/>
                                        <p:tgtEl>
                                          <p:spTgt spid="46"/>
                                        </p:tgtEl>
                                      </p:cBhvr>
                                    </p:animEffect>
                                    <p:animScale>
                                      <p:cBhvr>
                                        <p:cTn id="106" dur="770" decel="100000"/>
                                        <p:tgtEl>
                                          <p:spTgt spid="46"/>
                                        </p:tgtEl>
                                      </p:cBhvr>
                                      <p:from x="10000" y="10000"/>
                                      <p:to x="200000" y="450000"/>
                                    </p:animScale>
                                    <p:animScale>
                                      <p:cBhvr>
                                        <p:cTn id="107" dur="1230" accel="100000" fill="hold">
                                          <p:stCondLst>
                                            <p:cond delay="770"/>
                                          </p:stCondLst>
                                        </p:cTn>
                                        <p:tgtEl>
                                          <p:spTgt spid="46"/>
                                        </p:tgtEl>
                                      </p:cBhvr>
                                      <p:from x="200000" y="450000"/>
                                      <p:to x="100000" y="100000"/>
                                    </p:animScale>
                                    <p:set>
                                      <p:cBhvr>
                                        <p:cTn id="108" dur="770" fill="hold"/>
                                        <p:tgtEl>
                                          <p:spTgt spid="46"/>
                                        </p:tgtEl>
                                        <p:attrNameLst>
                                          <p:attrName>ppt_x</p:attrName>
                                        </p:attrNameLst>
                                      </p:cBhvr>
                                      <p:to>
                                        <p:strVal val="(0.5)"/>
                                      </p:to>
                                    </p:set>
                                    <p:anim from="(0.5)" to="(#ppt_x)" calcmode="lin" valueType="num">
                                      <p:cBhvr>
                                        <p:cTn id="109" dur="1230" accel="100000" fill="hold">
                                          <p:stCondLst>
                                            <p:cond delay="770"/>
                                          </p:stCondLst>
                                        </p:cTn>
                                        <p:tgtEl>
                                          <p:spTgt spid="46"/>
                                        </p:tgtEl>
                                        <p:attrNameLst>
                                          <p:attrName>ppt_x</p:attrName>
                                        </p:attrNameLst>
                                      </p:cBhvr>
                                    </p:anim>
                                    <p:set>
                                      <p:cBhvr>
                                        <p:cTn id="110" dur="770" fill="hold"/>
                                        <p:tgtEl>
                                          <p:spTgt spid="46"/>
                                        </p:tgtEl>
                                        <p:attrNameLst>
                                          <p:attrName>ppt_y</p:attrName>
                                        </p:attrNameLst>
                                      </p:cBhvr>
                                      <p:to>
                                        <p:strVal val="(#ppt_y+0.4)"/>
                                      </p:to>
                                    </p:set>
                                    <p:anim from="(#ppt_y+0.4)" to="(#ppt_y)" calcmode="lin" valueType="num">
                                      <p:cBhvr>
                                        <p:cTn id="111" dur="1230" accel="100000" fill="hold">
                                          <p:stCondLst>
                                            <p:cond delay="770"/>
                                          </p:stCondLst>
                                        </p:cTn>
                                        <p:tgtEl>
                                          <p:spTgt spid="46"/>
                                        </p:tgtEl>
                                        <p:attrNameLst>
                                          <p:attrName>ppt_y</p:attrName>
                                        </p:attrNameLst>
                                      </p:cBhvr>
                                    </p:anim>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wipe(down)">
                                      <p:cBhvr>
                                        <p:cTn id="116" dur="500"/>
                                        <p:tgtEl>
                                          <p:spTgt spid="33"/>
                                        </p:tgtEl>
                                      </p:cBhvr>
                                    </p:animEffect>
                                  </p:childTnLst>
                                </p:cTn>
                              </p:par>
                              <p:par>
                                <p:cTn id="117" presetID="22" presetClass="entr" presetSubtype="4" fill="hold" nodeType="with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down)">
                                      <p:cBhvr>
                                        <p:cTn id="119" dur="500"/>
                                        <p:tgtEl>
                                          <p:spTgt spid="31"/>
                                        </p:tgtEl>
                                      </p:cBhvr>
                                    </p:animEffect>
                                  </p:childTnLst>
                                </p:cTn>
                              </p:par>
                            </p:childTnLst>
                          </p:cTn>
                        </p:par>
                      </p:childTnLst>
                    </p:cTn>
                  </p:par>
                  <p:par>
                    <p:cTn id="120" fill="hold">
                      <p:stCondLst>
                        <p:cond delay="indefinite"/>
                      </p:stCondLst>
                      <p:childTnLst>
                        <p:par>
                          <p:cTn id="121" fill="hold">
                            <p:stCondLst>
                              <p:cond delay="0"/>
                            </p:stCondLst>
                            <p:childTnLst>
                              <p:par>
                                <p:cTn id="122" presetID="51" presetClass="entr" presetSubtype="0" fill="hold" grpId="0" nodeType="clickEffect">
                                  <p:stCondLst>
                                    <p:cond delay="0"/>
                                  </p:stCondLst>
                                  <p:childTnLst>
                                    <p:set>
                                      <p:cBhvr>
                                        <p:cTn id="123" dur="1" fill="hold">
                                          <p:stCondLst>
                                            <p:cond delay="0"/>
                                          </p:stCondLst>
                                        </p:cTn>
                                        <p:tgtEl>
                                          <p:spTgt spid="47"/>
                                        </p:tgtEl>
                                        <p:attrNameLst>
                                          <p:attrName>style.visibility</p:attrName>
                                        </p:attrNameLst>
                                      </p:cBhvr>
                                      <p:to>
                                        <p:strVal val="visible"/>
                                      </p:to>
                                    </p:set>
                                    <p:animEffect transition="in" filter="fade">
                                      <p:cBhvr>
                                        <p:cTn id="124" dur="770" decel="100000"/>
                                        <p:tgtEl>
                                          <p:spTgt spid="47"/>
                                        </p:tgtEl>
                                      </p:cBhvr>
                                    </p:animEffect>
                                    <p:animScale>
                                      <p:cBhvr>
                                        <p:cTn id="125" dur="770" decel="100000"/>
                                        <p:tgtEl>
                                          <p:spTgt spid="47"/>
                                        </p:tgtEl>
                                      </p:cBhvr>
                                      <p:from x="10000" y="10000"/>
                                      <p:to x="200000" y="450000"/>
                                    </p:animScale>
                                    <p:animScale>
                                      <p:cBhvr>
                                        <p:cTn id="126" dur="1230" accel="100000" fill="hold">
                                          <p:stCondLst>
                                            <p:cond delay="770"/>
                                          </p:stCondLst>
                                        </p:cTn>
                                        <p:tgtEl>
                                          <p:spTgt spid="47"/>
                                        </p:tgtEl>
                                      </p:cBhvr>
                                      <p:from x="200000" y="450000"/>
                                      <p:to x="100000" y="100000"/>
                                    </p:animScale>
                                    <p:set>
                                      <p:cBhvr>
                                        <p:cTn id="127" dur="770" fill="hold"/>
                                        <p:tgtEl>
                                          <p:spTgt spid="47"/>
                                        </p:tgtEl>
                                        <p:attrNameLst>
                                          <p:attrName>ppt_x</p:attrName>
                                        </p:attrNameLst>
                                      </p:cBhvr>
                                      <p:to>
                                        <p:strVal val="(0.5)"/>
                                      </p:to>
                                    </p:set>
                                    <p:anim from="(0.5)" to="(#ppt_x)" calcmode="lin" valueType="num">
                                      <p:cBhvr>
                                        <p:cTn id="128" dur="1230" accel="100000" fill="hold">
                                          <p:stCondLst>
                                            <p:cond delay="770"/>
                                          </p:stCondLst>
                                        </p:cTn>
                                        <p:tgtEl>
                                          <p:spTgt spid="47"/>
                                        </p:tgtEl>
                                        <p:attrNameLst>
                                          <p:attrName>ppt_x</p:attrName>
                                        </p:attrNameLst>
                                      </p:cBhvr>
                                    </p:anim>
                                    <p:set>
                                      <p:cBhvr>
                                        <p:cTn id="129" dur="770" fill="hold"/>
                                        <p:tgtEl>
                                          <p:spTgt spid="47"/>
                                        </p:tgtEl>
                                        <p:attrNameLst>
                                          <p:attrName>ppt_y</p:attrName>
                                        </p:attrNameLst>
                                      </p:cBhvr>
                                      <p:to>
                                        <p:strVal val="(#ppt_y+0.4)"/>
                                      </p:to>
                                    </p:set>
                                    <p:anim from="(#ppt_y+0.4)" to="(#ppt_y)" calcmode="lin" valueType="num">
                                      <p:cBhvr>
                                        <p:cTn id="130" dur="1230" accel="100000" fill="hold">
                                          <p:stCondLst>
                                            <p:cond delay="770"/>
                                          </p:stCondLst>
                                        </p:cTn>
                                        <p:tgtEl>
                                          <p:spTgt spid="47"/>
                                        </p:tgtEl>
                                        <p:attrNameLst>
                                          <p:attrName>ppt_y</p:attrName>
                                        </p:attrNameLst>
                                      </p:cBhvr>
                                    </p:anim>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wipe(down)">
                                      <p:cBhvr>
                                        <p:cTn id="1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7" grpId="0"/>
      <p:bldP spid="40" grpId="0"/>
      <p:bldP spid="41" grpId="0"/>
      <p:bldP spid="42" grpId="0"/>
      <p:bldP spid="43" grpId="0"/>
      <p:bldP spid="44" grpId="0"/>
      <p:bldP spid="45" grpId="0"/>
      <p:bldP spid="46" grpId="0"/>
      <p:bldP spid="47" grpId="0"/>
      <p:bldP spid="48" grpId="0"/>
      <p:bldP spid="34" grpId="0" animBg="1"/>
      <p:bldP spid="35" grpId="0" animBg="1"/>
      <p:bldP spid="56" grpId="0"/>
      <p:bldP spid="57" grpId="0"/>
      <p:bldP spid="58" grpId="0"/>
      <p:bldP spid="6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7"/>
          <p:cNvGrpSpPr/>
          <p:nvPr/>
        </p:nvGrpSpPr>
        <p:grpSpPr>
          <a:xfrm>
            <a:off x="3352800" y="1981200"/>
            <a:ext cx="609600" cy="2819400"/>
            <a:chOff x="3352800" y="1295400"/>
            <a:chExt cx="609600" cy="4344194"/>
          </a:xfrm>
        </p:grpSpPr>
        <p:sp>
          <p:nvSpPr>
            <p:cNvPr id="2" name="Oval 1"/>
            <p:cNvSpPr/>
            <p:nvPr/>
          </p:nvSpPr>
          <p:spPr>
            <a:xfrm>
              <a:off x="3352800" y="1295400"/>
              <a:ext cx="609600" cy="434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stCxn id="2" idx="0"/>
              <a:endCxn id="2" idx="4"/>
            </p:cNvCxnSpPr>
            <p:nvPr/>
          </p:nvCxnSpPr>
          <p:spPr>
            <a:xfrm rot="16200000" flipH="1">
              <a:off x="1485900" y="3467100"/>
              <a:ext cx="4343400"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p:nvCxnSpPr>
        <p:spPr>
          <a:xfrm>
            <a:off x="457200" y="3429000"/>
            <a:ext cx="5943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48000" y="3124200"/>
            <a:ext cx="3200400" cy="160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048000" y="3124200"/>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3124200"/>
            <a:ext cx="27432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2896394" y="3275806"/>
            <a:ext cx="304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752600" y="3352800"/>
            <a:ext cx="152400" cy="1524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581400" y="3352800"/>
            <a:ext cx="152400" cy="1524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410200" y="3352800"/>
            <a:ext cx="152400" cy="1524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rot="10800000">
            <a:off x="1143000" y="2057400"/>
            <a:ext cx="1905000" cy="1066800"/>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1143000" y="2286000"/>
            <a:ext cx="2514600" cy="838200"/>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81000" y="2819400"/>
            <a:ext cx="914400" cy="461665"/>
          </a:xfrm>
          <a:prstGeom prst="rect">
            <a:avLst/>
          </a:prstGeom>
        </p:spPr>
        <p:txBody>
          <a:bodyPr wrap="square">
            <a:spAutoFit/>
          </a:bodyPr>
          <a:lstStyle/>
          <a:p>
            <a:r>
              <a:rPr lang="bn-BD" sz="2400" dirty="0">
                <a:solidFill>
                  <a:srgbClr val="00B050"/>
                </a:solidFill>
                <a:latin typeface="NikoshBAN" pitchFamily="2" charset="0"/>
                <a:cs typeface="NikoshBAN" pitchFamily="2" charset="0"/>
              </a:rPr>
              <a:t>লেন্স</a:t>
            </a:r>
            <a:endParaRPr lang="bn-BD" dirty="0">
              <a:solidFill>
                <a:srgbClr val="00B050"/>
              </a:solidFill>
              <a:latin typeface="NikoshBAN" pitchFamily="2" charset="0"/>
              <a:cs typeface="NikoshBAN" pitchFamily="2" charset="0"/>
            </a:endParaRPr>
          </a:p>
        </p:txBody>
      </p:sp>
      <p:sp>
        <p:nvSpPr>
          <p:cNvPr id="39" name="Rectangle 38"/>
          <p:cNvSpPr/>
          <p:nvPr/>
        </p:nvSpPr>
        <p:spPr>
          <a:xfrm>
            <a:off x="381000" y="3581400"/>
            <a:ext cx="1151277" cy="461665"/>
          </a:xfrm>
          <a:prstGeom prst="rect">
            <a:avLst/>
          </a:prstGeom>
        </p:spPr>
        <p:txBody>
          <a:bodyPr wrap="none">
            <a:spAutoFit/>
          </a:bodyPr>
          <a:lstStyle/>
          <a:p>
            <a:r>
              <a:rPr lang="bn-BD" sz="2400" dirty="0">
                <a:latin typeface="NikoshBAN" pitchFamily="2" charset="0"/>
                <a:cs typeface="NikoshBAN" pitchFamily="2" charset="0"/>
              </a:rPr>
              <a:t>প্রধান</a:t>
            </a:r>
            <a:r>
              <a:rPr lang="en-US" sz="2400" dirty="0">
                <a:latin typeface="NikoshBAN" pitchFamily="2" charset="0"/>
                <a:cs typeface="NikoshBAN" pitchFamily="2" charset="0"/>
              </a:rPr>
              <a:t> </a:t>
            </a:r>
            <a:r>
              <a:rPr lang="bn-BD" sz="2400" dirty="0">
                <a:latin typeface="NikoshBAN" pitchFamily="2" charset="0"/>
                <a:cs typeface="NikoshBAN" pitchFamily="2" charset="0"/>
              </a:rPr>
              <a:t>অক্ষ</a:t>
            </a:r>
            <a:endParaRPr lang="bn-BD" dirty="0">
              <a:latin typeface="NikoshBAN" pitchFamily="2" charset="0"/>
              <a:cs typeface="NikoshBAN" pitchFamily="2" charset="0"/>
            </a:endParaRPr>
          </a:p>
        </p:txBody>
      </p:sp>
      <p:sp>
        <p:nvSpPr>
          <p:cNvPr id="40" name="Rectangle 39"/>
          <p:cNvSpPr/>
          <p:nvPr/>
        </p:nvSpPr>
        <p:spPr>
          <a:xfrm>
            <a:off x="381000" y="3962400"/>
            <a:ext cx="1436612" cy="461665"/>
          </a:xfrm>
          <a:prstGeom prst="rect">
            <a:avLst/>
          </a:prstGeom>
        </p:spPr>
        <p:txBody>
          <a:bodyPr wrap="none">
            <a:spAutoFit/>
          </a:bodyPr>
          <a:lstStyle/>
          <a:p>
            <a:r>
              <a:rPr lang="bn-BD" sz="2400" dirty="0">
                <a:solidFill>
                  <a:srgbClr val="7030A0"/>
                </a:solidFill>
                <a:latin typeface="NikoshBAN" pitchFamily="2" charset="0"/>
                <a:cs typeface="NikoshBAN" pitchFamily="2" charset="0"/>
              </a:rPr>
              <a:t>আলোক</a:t>
            </a:r>
            <a:r>
              <a:rPr lang="bn-BD" dirty="0">
                <a:solidFill>
                  <a:srgbClr val="7030A0"/>
                </a:solidFill>
                <a:latin typeface="NikoshBAN" pitchFamily="2" charset="0"/>
                <a:cs typeface="NikoshBAN" pitchFamily="2" charset="0"/>
              </a:rPr>
              <a:t> </a:t>
            </a:r>
            <a:r>
              <a:rPr lang="bn-BD" sz="2400" dirty="0">
                <a:solidFill>
                  <a:srgbClr val="7030A0"/>
                </a:solidFill>
                <a:latin typeface="NikoshBAN" pitchFamily="2" charset="0"/>
                <a:cs typeface="NikoshBAN" pitchFamily="2" charset="0"/>
              </a:rPr>
              <a:t>কেন্দ্র</a:t>
            </a:r>
            <a:endParaRPr lang="bn-BD" dirty="0">
              <a:solidFill>
                <a:srgbClr val="7030A0"/>
              </a:solidFill>
              <a:latin typeface="NikoshBAN" pitchFamily="2" charset="0"/>
              <a:cs typeface="NikoshBAN" pitchFamily="2" charset="0"/>
            </a:endParaRPr>
          </a:p>
        </p:txBody>
      </p:sp>
      <p:sp>
        <p:nvSpPr>
          <p:cNvPr id="41" name="Rectangle 40"/>
          <p:cNvSpPr/>
          <p:nvPr/>
        </p:nvSpPr>
        <p:spPr>
          <a:xfrm>
            <a:off x="381000" y="4343400"/>
            <a:ext cx="1487908" cy="461665"/>
          </a:xfrm>
          <a:prstGeom prst="rect">
            <a:avLst/>
          </a:prstGeom>
        </p:spPr>
        <p:txBody>
          <a:bodyPr wrap="none">
            <a:spAutoFit/>
          </a:bodyPr>
          <a:lstStyle/>
          <a:p>
            <a:r>
              <a:rPr lang="bn-BD" sz="2400" dirty="0">
                <a:solidFill>
                  <a:srgbClr val="002060"/>
                </a:solidFill>
                <a:latin typeface="NikoshBAN" pitchFamily="2" charset="0"/>
                <a:cs typeface="NikoshBAN" pitchFamily="2" charset="0"/>
              </a:rPr>
              <a:t>প্রধান ফোকাস</a:t>
            </a:r>
          </a:p>
        </p:txBody>
      </p:sp>
      <p:sp>
        <p:nvSpPr>
          <p:cNvPr id="42" name="Rectangle 41"/>
          <p:cNvSpPr/>
          <p:nvPr/>
        </p:nvSpPr>
        <p:spPr>
          <a:xfrm>
            <a:off x="381000" y="5105400"/>
            <a:ext cx="853119" cy="461665"/>
          </a:xfrm>
          <a:prstGeom prst="rect">
            <a:avLst/>
          </a:prstGeom>
        </p:spPr>
        <p:txBody>
          <a:bodyPr wrap="none">
            <a:spAutoFit/>
          </a:bodyPr>
          <a:lstStyle/>
          <a:p>
            <a:r>
              <a:rPr lang="bn-BD" sz="2400" dirty="0">
                <a:solidFill>
                  <a:srgbClr val="FF0000"/>
                </a:solidFill>
                <a:latin typeface="NikoshBAN" pitchFamily="2" charset="0"/>
                <a:cs typeface="NikoshBAN" pitchFamily="2" charset="0"/>
              </a:rPr>
              <a:t>লক্ষবস্তু</a:t>
            </a:r>
            <a:endParaRPr lang="bn-BD" dirty="0">
              <a:solidFill>
                <a:srgbClr val="FF0000"/>
              </a:solidFill>
              <a:latin typeface="NikoshBAN" pitchFamily="2" charset="0"/>
              <a:cs typeface="NikoshBAN" pitchFamily="2" charset="0"/>
            </a:endParaRPr>
          </a:p>
        </p:txBody>
      </p:sp>
      <p:sp>
        <p:nvSpPr>
          <p:cNvPr id="43" name="Rectangle 42"/>
          <p:cNvSpPr/>
          <p:nvPr/>
        </p:nvSpPr>
        <p:spPr>
          <a:xfrm>
            <a:off x="5257800" y="1219200"/>
            <a:ext cx="3886200" cy="461665"/>
          </a:xfrm>
          <a:prstGeom prst="rect">
            <a:avLst/>
          </a:prstGeom>
        </p:spPr>
        <p:txBody>
          <a:bodyPr wrap="square">
            <a:spAutoFit/>
          </a:bodyPr>
          <a:lstStyle/>
          <a:p>
            <a:r>
              <a:rPr lang="en-US" sz="2400" dirty="0">
                <a:latin typeface="NikoshBAN" pitchFamily="2" charset="0"/>
                <a:cs typeface="NikoshBAN" pitchFamily="2" charset="0"/>
              </a:rPr>
              <a:t> প্রধান অক্ষের </a:t>
            </a:r>
            <a:r>
              <a:rPr lang="bn-BD" sz="2400" dirty="0">
                <a:latin typeface="NikoshBAN" pitchFamily="2" charset="0"/>
                <a:cs typeface="NikoshBAN" pitchFamily="2" charset="0"/>
              </a:rPr>
              <a:t>সমান্তরাল আলোক রশ্মি</a:t>
            </a:r>
          </a:p>
        </p:txBody>
      </p:sp>
      <p:sp>
        <p:nvSpPr>
          <p:cNvPr id="44" name="Rectangle 43"/>
          <p:cNvSpPr/>
          <p:nvPr/>
        </p:nvSpPr>
        <p:spPr>
          <a:xfrm>
            <a:off x="5562600" y="1600200"/>
            <a:ext cx="3374642" cy="461665"/>
          </a:xfrm>
          <a:prstGeom prst="rect">
            <a:avLst/>
          </a:prstGeom>
        </p:spPr>
        <p:txBody>
          <a:bodyPr wrap="none">
            <a:spAutoFit/>
          </a:bodyPr>
          <a:lstStyle/>
          <a:p>
            <a:r>
              <a:rPr lang="bn-BD" sz="2400" dirty="0">
                <a:latin typeface="NikoshBAN" pitchFamily="2" charset="0"/>
                <a:cs typeface="NikoshBAN" pitchFamily="2" charset="0"/>
              </a:rPr>
              <a:t>ফোকাস বিন্দু দিয়ে গমনকারী রশ্মি</a:t>
            </a:r>
          </a:p>
        </p:txBody>
      </p:sp>
      <p:sp>
        <p:nvSpPr>
          <p:cNvPr id="45" name="Rectangle 44"/>
          <p:cNvSpPr/>
          <p:nvPr/>
        </p:nvSpPr>
        <p:spPr>
          <a:xfrm>
            <a:off x="3352800" y="1981200"/>
            <a:ext cx="5580374" cy="461665"/>
          </a:xfrm>
          <a:prstGeom prst="rect">
            <a:avLst/>
          </a:prstGeom>
        </p:spPr>
        <p:txBody>
          <a:bodyPr wrap="none">
            <a:spAutoFit/>
          </a:bodyPr>
          <a:lstStyle/>
          <a:p>
            <a:r>
              <a:rPr lang="bn-BD" sz="2400" dirty="0">
                <a:latin typeface="NikoshBAN" pitchFamily="2" charset="0"/>
                <a:cs typeface="NikoshBAN" pitchFamily="2" charset="0"/>
              </a:rPr>
              <a:t>প্রধান </a:t>
            </a:r>
            <a:r>
              <a:rPr lang="en-US" sz="2400" dirty="0">
                <a:latin typeface="NikoshBAN" pitchFamily="2" charset="0"/>
                <a:cs typeface="NikoshBAN" pitchFamily="2" charset="0"/>
              </a:rPr>
              <a:t>আলোক কেন্দ্র</a:t>
            </a:r>
            <a:r>
              <a:rPr lang="bn-BD" sz="2400" dirty="0">
                <a:latin typeface="NikoshBAN" pitchFamily="2" charset="0"/>
                <a:cs typeface="NikoshBAN" pitchFamily="2" charset="0"/>
              </a:rPr>
              <a:t> দিয়ে গমনকারী রশ্মি সোজা </a:t>
            </a:r>
            <a:r>
              <a:rPr lang="en-US" sz="2400" dirty="0">
                <a:latin typeface="NikoshBAN" pitchFamily="2" charset="0"/>
                <a:cs typeface="NikoshBAN" pitchFamily="2" charset="0"/>
              </a:rPr>
              <a:t>গমন করে</a:t>
            </a:r>
            <a:endParaRPr lang="bn-BD" sz="2400" dirty="0">
              <a:latin typeface="NikoshBAN" pitchFamily="2" charset="0"/>
              <a:cs typeface="NikoshBAN" pitchFamily="2" charset="0"/>
            </a:endParaRPr>
          </a:p>
        </p:txBody>
      </p:sp>
      <p:sp>
        <p:nvSpPr>
          <p:cNvPr id="46" name="Rectangle 45"/>
          <p:cNvSpPr/>
          <p:nvPr/>
        </p:nvSpPr>
        <p:spPr>
          <a:xfrm>
            <a:off x="6019800" y="2362200"/>
            <a:ext cx="2895600" cy="461665"/>
          </a:xfrm>
          <a:prstGeom prst="rect">
            <a:avLst/>
          </a:prstGeom>
        </p:spPr>
        <p:txBody>
          <a:bodyPr wrap="square">
            <a:spAutoFit/>
          </a:bodyPr>
          <a:lstStyle/>
          <a:p>
            <a:r>
              <a:rPr lang="bn-BD" sz="2400" b="1" dirty="0">
                <a:latin typeface="NikoshBAN" pitchFamily="2" charset="0"/>
                <a:cs typeface="NikoshBAN" pitchFamily="2" charset="0"/>
              </a:rPr>
              <a:t>প্রতি</a:t>
            </a:r>
            <a:r>
              <a:rPr lang="en-US" sz="2400" b="1" dirty="0">
                <a:latin typeface="NikoshBAN" pitchFamily="2" charset="0"/>
                <a:cs typeface="NikoshBAN" pitchFamily="2" charset="0"/>
              </a:rPr>
              <a:t>সরি</a:t>
            </a:r>
            <a:r>
              <a:rPr lang="bn-BD" sz="2400" b="1" dirty="0">
                <a:latin typeface="NikoshBAN" pitchFamily="2" charset="0"/>
                <a:cs typeface="NikoshBAN" pitchFamily="2" charset="0"/>
              </a:rPr>
              <a:t>ত রশ্মি</a:t>
            </a:r>
            <a:r>
              <a:rPr lang="en-US" sz="2400" b="1" dirty="0">
                <a:latin typeface="NikoshBAN" pitchFamily="2" charset="0"/>
                <a:cs typeface="NikoshBAN" pitchFamily="2" charset="0"/>
              </a:rPr>
              <a:t> মিলিত</a:t>
            </a:r>
            <a:r>
              <a:rPr lang="bn-BD" sz="2400" b="1" dirty="0">
                <a:latin typeface="NikoshBAN" pitchFamily="2" charset="0"/>
                <a:cs typeface="NikoshBAN" pitchFamily="2" charset="0"/>
              </a:rPr>
              <a:t> হয়নি</a:t>
            </a:r>
          </a:p>
        </p:txBody>
      </p:sp>
      <p:sp>
        <p:nvSpPr>
          <p:cNvPr id="47" name="Rectangle 46"/>
          <p:cNvSpPr/>
          <p:nvPr/>
        </p:nvSpPr>
        <p:spPr>
          <a:xfrm>
            <a:off x="5943600" y="2743200"/>
            <a:ext cx="2871299" cy="461665"/>
          </a:xfrm>
          <a:prstGeom prst="rect">
            <a:avLst/>
          </a:prstGeom>
        </p:spPr>
        <p:txBody>
          <a:bodyPr wrap="none">
            <a:spAutoFit/>
          </a:bodyPr>
          <a:lstStyle/>
          <a:p>
            <a:r>
              <a:rPr lang="bn-BD" sz="2400" b="1" dirty="0">
                <a:solidFill>
                  <a:srgbClr val="FF0000"/>
                </a:solidFill>
                <a:latin typeface="NikoshBAN" pitchFamily="2" charset="0"/>
                <a:cs typeface="NikoshBAN" pitchFamily="2" charset="0"/>
              </a:rPr>
              <a:t>পিছনের দিকে </a:t>
            </a:r>
            <a:r>
              <a:rPr lang="en-US" sz="2400" b="1" dirty="0">
                <a:solidFill>
                  <a:srgbClr val="FF0000"/>
                </a:solidFill>
                <a:latin typeface="NikoshBAN" pitchFamily="2" charset="0"/>
                <a:cs typeface="NikoshBAN" pitchFamily="2" charset="0"/>
              </a:rPr>
              <a:t>মিলিত</a:t>
            </a:r>
            <a:r>
              <a:rPr lang="bn-BD" sz="2400" b="1" dirty="0">
                <a:solidFill>
                  <a:srgbClr val="FF0000"/>
                </a:solidFill>
                <a:latin typeface="NikoshBAN" pitchFamily="2" charset="0"/>
                <a:cs typeface="NikoshBAN" pitchFamily="2" charset="0"/>
              </a:rPr>
              <a:t> </a:t>
            </a:r>
            <a:r>
              <a:rPr lang="en-US" sz="2400" b="1" dirty="0">
                <a:solidFill>
                  <a:srgbClr val="FF0000"/>
                </a:solidFill>
                <a:latin typeface="NikoshBAN" pitchFamily="2" charset="0"/>
                <a:cs typeface="NikoshBAN" pitchFamily="2" charset="0"/>
              </a:rPr>
              <a:t>হয়েছে</a:t>
            </a:r>
            <a:endParaRPr lang="bn-BD" sz="2400" b="1" dirty="0">
              <a:solidFill>
                <a:srgbClr val="FF0000"/>
              </a:solidFill>
              <a:latin typeface="NikoshBAN" pitchFamily="2" charset="0"/>
              <a:cs typeface="NikoshBAN" pitchFamily="2" charset="0"/>
            </a:endParaRPr>
          </a:p>
        </p:txBody>
      </p:sp>
      <p:sp>
        <p:nvSpPr>
          <p:cNvPr id="48" name="Rectangle 47"/>
          <p:cNvSpPr/>
          <p:nvPr/>
        </p:nvSpPr>
        <p:spPr>
          <a:xfrm>
            <a:off x="685800" y="5791200"/>
            <a:ext cx="8001000" cy="1231106"/>
          </a:xfrm>
          <a:prstGeom prst="rect">
            <a:avLst/>
          </a:prstGeom>
        </p:spPr>
        <p:txBody>
          <a:bodyPr wrap="square">
            <a:spAutoFit/>
          </a:bodyPr>
          <a:lstStyle/>
          <a:p>
            <a:r>
              <a:rPr lang="bn-BD" sz="2800" b="1" dirty="0">
                <a:latin typeface="NikoshBAN" pitchFamily="2" charset="0"/>
                <a:cs typeface="NikoshBAN" pitchFamily="2" charset="0"/>
              </a:rPr>
              <a:t>সুতরাং উত্তল লেন্সে </a:t>
            </a:r>
            <a:r>
              <a:rPr lang="en-US" sz="2800" b="1" dirty="0">
                <a:latin typeface="NikoshBAN" pitchFamily="2" charset="0"/>
                <a:cs typeface="NikoshBAN" pitchFamily="2" charset="0"/>
              </a:rPr>
              <a:t>আলোক কেন্দ্র ও প্রধান ফোকাসের </a:t>
            </a:r>
            <a:r>
              <a:rPr lang="bn-BD" sz="2800" b="1" dirty="0">
                <a:latin typeface="NikoshBAN" pitchFamily="2" charset="0"/>
                <a:cs typeface="NikoshBAN" pitchFamily="2" charset="0"/>
              </a:rPr>
              <a:t>থাকা বস্তুর </a:t>
            </a:r>
            <a:r>
              <a:rPr lang="en-US" sz="2800" b="1" dirty="0">
                <a:solidFill>
                  <a:srgbClr val="FF0000"/>
                </a:solidFill>
                <a:latin typeface="NikoshBAN" pitchFamily="2" charset="0"/>
                <a:cs typeface="NikoshBAN" pitchFamily="2" charset="0"/>
              </a:rPr>
              <a:t>অবাস্তব, সোজা ও বিবর্ধিত</a:t>
            </a:r>
            <a:r>
              <a:rPr lang="bn-BD" sz="2800" b="1" dirty="0">
                <a:solidFill>
                  <a:srgbClr val="FF0000"/>
                </a:solidFill>
                <a:latin typeface="NikoshBAN" pitchFamily="2" charset="0"/>
                <a:cs typeface="NikoshBAN" pitchFamily="2" charset="0"/>
              </a:rPr>
              <a:t> </a:t>
            </a:r>
            <a:r>
              <a:rPr lang="bn-BD" sz="2800" b="1" dirty="0">
                <a:latin typeface="NikoshBAN" pitchFamily="2" charset="0"/>
                <a:cs typeface="NikoshBAN" pitchFamily="2" charset="0"/>
              </a:rPr>
              <a:t>প্রতিবিম্ব ঘটিত হয়</a:t>
            </a:r>
            <a:r>
              <a:rPr lang="en-US" sz="2800" b="1" dirty="0">
                <a:latin typeface="NikoshBAN" pitchFamily="2" charset="0"/>
                <a:cs typeface="NikoshBAN" pitchFamily="2" charset="0"/>
              </a:rPr>
              <a:t>।</a:t>
            </a:r>
            <a:endParaRPr lang="bn-BD" sz="2800" b="1" dirty="0">
              <a:latin typeface="NikoshBAN" pitchFamily="2" charset="0"/>
              <a:cs typeface="NikoshBAN" pitchFamily="2" charset="0"/>
            </a:endParaRPr>
          </a:p>
          <a:p>
            <a:r>
              <a:rPr lang="bn-BD" dirty="0">
                <a:latin typeface="NikoshBAN" pitchFamily="2" charset="0"/>
                <a:cs typeface="NikoshBAN" pitchFamily="2" charset="0"/>
              </a:rPr>
              <a:t> </a:t>
            </a:r>
            <a:endParaRPr lang="en-US" dirty="0"/>
          </a:p>
        </p:txBody>
      </p:sp>
      <p:sp>
        <p:nvSpPr>
          <p:cNvPr id="32" name="Rectangle 31"/>
          <p:cNvSpPr/>
          <p:nvPr/>
        </p:nvSpPr>
        <p:spPr>
          <a:xfrm>
            <a:off x="533400" y="609600"/>
            <a:ext cx="8382000" cy="584775"/>
          </a:xfrm>
          <a:prstGeom prst="rect">
            <a:avLst/>
          </a:prstGeom>
        </p:spPr>
        <p:txBody>
          <a:bodyPr wrap="square">
            <a:spAutoFit/>
          </a:bodyPr>
          <a:lstStyle/>
          <a:p>
            <a:r>
              <a:rPr lang="en-US" sz="3200" b="1" dirty="0">
                <a:solidFill>
                  <a:srgbClr val="C00000"/>
                </a:solidFill>
                <a:latin typeface="NikoshBAN" pitchFamily="2" charset="0"/>
                <a:cs typeface="NikoshBAN" pitchFamily="2" charset="0"/>
              </a:rPr>
              <a:t>লক্ষবস্তু যখন </a:t>
            </a:r>
            <a:r>
              <a:rPr lang="en-US" sz="3200" b="1" dirty="0">
                <a:latin typeface="NikoshBAN" pitchFamily="2" charset="0"/>
                <a:cs typeface="NikoshBAN" pitchFamily="2" charset="0"/>
              </a:rPr>
              <a:t>আলোক কেন্দ্র ও প্রধান ফোকাসের </a:t>
            </a:r>
            <a:r>
              <a:rPr lang="en-US" sz="3200" b="1" dirty="0">
                <a:solidFill>
                  <a:srgbClr val="C00000"/>
                </a:solidFill>
                <a:latin typeface="NikoshBAN" pitchFamily="2" charset="0"/>
                <a:cs typeface="NikoshBAN" pitchFamily="2" charset="0"/>
              </a:rPr>
              <a:t>মাঝে </a:t>
            </a:r>
            <a:endParaRPr lang="en-US" sz="3200" dirty="0"/>
          </a:p>
        </p:txBody>
      </p:sp>
      <p:sp>
        <p:nvSpPr>
          <p:cNvPr id="34" name="Oval 33"/>
          <p:cNvSpPr/>
          <p:nvPr/>
        </p:nvSpPr>
        <p:spPr>
          <a:xfrm>
            <a:off x="2667000" y="3352800"/>
            <a:ext cx="152400" cy="1524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495800" y="3352800"/>
            <a:ext cx="152400" cy="1524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590800" y="3581400"/>
            <a:ext cx="228600" cy="381000"/>
          </a:xfrm>
          <a:prstGeom prst="rect">
            <a:avLst/>
          </a:prstGeom>
          <a:noFill/>
        </p:spPr>
        <p:txBody>
          <a:bodyPr wrap="square" rtlCol="0">
            <a:spAutoFit/>
          </a:bodyPr>
          <a:lstStyle/>
          <a:p>
            <a:r>
              <a:rPr lang="en-US" dirty="0"/>
              <a:t>f</a:t>
            </a:r>
          </a:p>
        </p:txBody>
      </p:sp>
      <p:sp>
        <p:nvSpPr>
          <p:cNvPr id="57" name="TextBox 56"/>
          <p:cNvSpPr txBox="1"/>
          <p:nvPr/>
        </p:nvSpPr>
        <p:spPr>
          <a:xfrm>
            <a:off x="1676400" y="3505200"/>
            <a:ext cx="304800" cy="400110"/>
          </a:xfrm>
          <a:prstGeom prst="rect">
            <a:avLst/>
          </a:prstGeom>
          <a:noFill/>
        </p:spPr>
        <p:txBody>
          <a:bodyPr wrap="square" rtlCol="0">
            <a:spAutoFit/>
          </a:bodyPr>
          <a:lstStyle/>
          <a:p>
            <a:r>
              <a:rPr lang="en-US" sz="2000" dirty="0"/>
              <a:t>c</a:t>
            </a:r>
          </a:p>
        </p:txBody>
      </p:sp>
      <p:sp>
        <p:nvSpPr>
          <p:cNvPr id="58" name="TextBox 57"/>
          <p:cNvSpPr txBox="1"/>
          <p:nvPr/>
        </p:nvSpPr>
        <p:spPr>
          <a:xfrm>
            <a:off x="4419600" y="3505200"/>
            <a:ext cx="228600" cy="381000"/>
          </a:xfrm>
          <a:prstGeom prst="rect">
            <a:avLst/>
          </a:prstGeom>
          <a:noFill/>
        </p:spPr>
        <p:txBody>
          <a:bodyPr wrap="square" rtlCol="0">
            <a:spAutoFit/>
          </a:bodyPr>
          <a:lstStyle/>
          <a:p>
            <a:r>
              <a:rPr lang="en-US" dirty="0"/>
              <a:t>f</a:t>
            </a:r>
          </a:p>
        </p:txBody>
      </p:sp>
      <p:sp>
        <p:nvSpPr>
          <p:cNvPr id="61" name="TextBox 60"/>
          <p:cNvSpPr txBox="1"/>
          <p:nvPr/>
        </p:nvSpPr>
        <p:spPr>
          <a:xfrm>
            <a:off x="5334000" y="3505200"/>
            <a:ext cx="228600" cy="381000"/>
          </a:xfrm>
          <a:prstGeom prst="rect">
            <a:avLst/>
          </a:prstGeom>
          <a:noFill/>
        </p:spPr>
        <p:txBody>
          <a:bodyPr wrap="square" rtlCol="0">
            <a:spAutoFit/>
          </a:bodyPr>
          <a:lstStyle/>
          <a:p>
            <a:r>
              <a:rPr lang="en-US" dirty="0"/>
              <a:t>c</a:t>
            </a:r>
          </a:p>
        </p:txBody>
      </p:sp>
      <p:sp>
        <p:nvSpPr>
          <p:cNvPr id="62" name="TextBox 61"/>
          <p:cNvSpPr txBox="1"/>
          <p:nvPr/>
        </p:nvSpPr>
        <p:spPr>
          <a:xfrm>
            <a:off x="381000" y="4724400"/>
            <a:ext cx="1524000" cy="461665"/>
          </a:xfrm>
          <a:prstGeom prst="rect">
            <a:avLst/>
          </a:prstGeom>
          <a:noFill/>
        </p:spPr>
        <p:txBody>
          <a:bodyPr wrap="square" rtlCol="0">
            <a:spAutoFit/>
          </a:bodyPr>
          <a:lstStyle/>
          <a:p>
            <a:r>
              <a:rPr lang="en-US" sz="2400" dirty="0">
                <a:latin typeface="NikoshBAN" pitchFamily="2" charset="0"/>
                <a:cs typeface="NikoshBAN" pitchFamily="2" charset="0"/>
              </a:rPr>
              <a:t>বক্রতার কেন্দ্র</a:t>
            </a:r>
          </a:p>
        </p:txBody>
      </p:sp>
      <p:cxnSp>
        <p:nvCxnSpPr>
          <p:cNvPr id="55" name="Straight Arrow Connector 54"/>
          <p:cNvCxnSpPr/>
          <p:nvPr/>
        </p:nvCxnSpPr>
        <p:spPr>
          <a:xfrm rot="5400000" flipH="1" flipV="1">
            <a:off x="1715294" y="3009106"/>
            <a:ext cx="8382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edge">
                                      <p:cBhvr>
                                        <p:cTn id="7" dur="2000"/>
                                        <p:tgtEl>
                                          <p:spTgt spid="37"/>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1000" fill="hold"/>
                                        <p:tgtEl>
                                          <p:spTgt spid="39"/>
                                        </p:tgtEl>
                                        <p:attrNameLst>
                                          <p:attrName>ppt_x</p:attrName>
                                        </p:attrNameLst>
                                      </p:cBhvr>
                                      <p:tavLst>
                                        <p:tav tm="0">
                                          <p:val>
                                            <p:strVal val="#ppt_x-.2"/>
                                          </p:val>
                                        </p:tav>
                                        <p:tav tm="100000">
                                          <p:val>
                                            <p:strVal val="#ppt_x"/>
                                          </p:val>
                                        </p:tav>
                                      </p:tavLst>
                                    </p:anim>
                                    <p:anim calcmode="lin" valueType="num">
                                      <p:cBhvr>
                                        <p:cTn id="16"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9"/>
                                        </p:tgtEl>
                                      </p:cBhvr>
                                    </p:animEffect>
                                  </p:childTnLst>
                                </p:cTn>
                              </p:par>
                              <p:par>
                                <p:cTn id="18" presetID="29"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ppt_x</p:attrName>
                                        </p:attrNameLst>
                                      </p:cBhvr>
                                      <p:tavLst>
                                        <p:tav tm="0">
                                          <p:val>
                                            <p:strVal val="#ppt_x-.2"/>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par>
                                <p:cTn id="28" presetID="22" presetClass="entr" presetSubtype="4"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down)">
                                      <p:cBhvr>
                                        <p:cTn id="41" dur="500"/>
                                        <p:tgtEl>
                                          <p:spTgt spid="5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down)">
                                      <p:cBhvr>
                                        <p:cTn id="44" dur="500"/>
                                        <p:tgtEl>
                                          <p:spTgt spid="5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wipe(down)">
                                      <p:cBhvr>
                                        <p:cTn id="52" dur="500"/>
                                        <p:tgtEl>
                                          <p:spTgt spid="6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down)">
                                      <p:cBhvr>
                                        <p:cTn id="55" dur="500"/>
                                        <p:tgtEl>
                                          <p:spTgt spid="5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down)">
                                      <p:cBhvr>
                                        <p:cTn id="64" dur="500"/>
                                        <p:tgtEl>
                                          <p:spTgt spid="6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down)">
                                      <p:cBhvr>
                                        <p:cTn id="69" dur="500"/>
                                        <p:tgtEl>
                                          <p:spTgt spid="42"/>
                                        </p:tgtEl>
                                      </p:cBhvr>
                                    </p:animEffect>
                                  </p:childTnLst>
                                </p:cTn>
                              </p:par>
                              <p:par>
                                <p:cTn id="70" presetID="22" presetClass="entr" presetSubtype="4"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ppt_x</p:attrName>
                                        </p:attrNameLst>
                                      </p:cBhvr>
                                      <p:tavLst>
                                        <p:tav tm="0">
                                          <p:val>
                                            <p:strVal val="#ppt_x-.2"/>
                                          </p:val>
                                        </p:tav>
                                        <p:tav tm="100000">
                                          <p:val>
                                            <p:strVal val="#ppt_x"/>
                                          </p:val>
                                        </p:tav>
                                      </p:tavLst>
                                    </p:anim>
                                    <p:anim calcmode="lin" valueType="num">
                                      <p:cBhvr>
                                        <p:cTn id="7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5"/>
                                        </p:tgtEl>
                                      </p:cBhvr>
                                    </p:animEffect>
                                  </p:childTnLst>
                                </p:cTn>
                              </p:par>
                              <p:par>
                                <p:cTn id="80" presetID="29"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p:cTn id="82" dur="1000" fill="hold"/>
                                        <p:tgtEl>
                                          <p:spTgt spid="43"/>
                                        </p:tgtEl>
                                        <p:attrNameLst>
                                          <p:attrName>ppt_x</p:attrName>
                                        </p:attrNameLst>
                                      </p:cBhvr>
                                      <p:tavLst>
                                        <p:tav tm="0">
                                          <p:val>
                                            <p:strVal val="#ppt_x-.2"/>
                                          </p:val>
                                        </p:tav>
                                        <p:tav tm="100000">
                                          <p:val>
                                            <p:strVal val="#ppt_x"/>
                                          </p:val>
                                        </p:tav>
                                      </p:tavLst>
                                    </p:anim>
                                    <p:anim calcmode="lin" valueType="num">
                                      <p:cBhvr>
                                        <p:cTn id="83"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84" dur="10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20" presetClass="entr" presetSubtype="0"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edge">
                                      <p:cBhvr>
                                        <p:cTn id="89" dur="2000"/>
                                        <p:tgtEl>
                                          <p:spTgt spid="17"/>
                                        </p:tgtEl>
                                      </p:cBhvr>
                                    </p:animEffect>
                                  </p:childTnLst>
                                </p:cTn>
                              </p:par>
                              <p:par>
                                <p:cTn id="90" presetID="20" presetClass="entr" presetSubtype="0"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edge">
                                      <p:cBhvr>
                                        <p:cTn id="92" dur="20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20" presetClass="entr" presetSubtype="0" fill="hold"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edge">
                                      <p:cBhvr>
                                        <p:cTn id="97" dur="2000"/>
                                        <p:tgtEl>
                                          <p:spTgt spid="12"/>
                                        </p:tgtEl>
                                      </p:cBhvr>
                                    </p:animEffect>
                                  </p:childTnLst>
                                </p:cTn>
                              </p:par>
                              <p:par>
                                <p:cTn id="98" presetID="20" presetClass="entr" presetSubtype="0"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edge">
                                      <p:cBhvr>
                                        <p:cTn id="100" dur="2000"/>
                                        <p:tgtEl>
                                          <p:spTgt spid="45"/>
                                        </p:tgtEl>
                                      </p:cBhvr>
                                    </p:animEffect>
                                  </p:childTnLst>
                                </p:cTn>
                              </p:par>
                            </p:childTnLst>
                          </p:cTn>
                        </p:par>
                      </p:childTnLst>
                    </p:cTn>
                  </p:par>
                  <p:par>
                    <p:cTn id="101" fill="hold">
                      <p:stCondLst>
                        <p:cond delay="indefinite"/>
                      </p:stCondLst>
                      <p:childTnLst>
                        <p:par>
                          <p:cTn id="102" fill="hold">
                            <p:stCondLst>
                              <p:cond delay="0"/>
                            </p:stCondLst>
                            <p:childTnLst>
                              <p:par>
                                <p:cTn id="103" presetID="51"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770" decel="100000"/>
                                        <p:tgtEl>
                                          <p:spTgt spid="46"/>
                                        </p:tgtEl>
                                      </p:cBhvr>
                                    </p:animEffect>
                                    <p:animScale>
                                      <p:cBhvr>
                                        <p:cTn id="106" dur="770" decel="100000"/>
                                        <p:tgtEl>
                                          <p:spTgt spid="46"/>
                                        </p:tgtEl>
                                      </p:cBhvr>
                                      <p:from x="10000" y="10000"/>
                                      <p:to x="200000" y="450000"/>
                                    </p:animScale>
                                    <p:animScale>
                                      <p:cBhvr>
                                        <p:cTn id="107" dur="1230" accel="100000" fill="hold">
                                          <p:stCondLst>
                                            <p:cond delay="770"/>
                                          </p:stCondLst>
                                        </p:cTn>
                                        <p:tgtEl>
                                          <p:spTgt spid="46"/>
                                        </p:tgtEl>
                                      </p:cBhvr>
                                      <p:from x="200000" y="450000"/>
                                      <p:to x="100000" y="100000"/>
                                    </p:animScale>
                                    <p:set>
                                      <p:cBhvr>
                                        <p:cTn id="108" dur="770" fill="hold"/>
                                        <p:tgtEl>
                                          <p:spTgt spid="46"/>
                                        </p:tgtEl>
                                        <p:attrNameLst>
                                          <p:attrName>ppt_x</p:attrName>
                                        </p:attrNameLst>
                                      </p:cBhvr>
                                      <p:to>
                                        <p:strVal val="(0.5)"/>
                                      </p:to>
                                    </p:set>
                                    <p:anim from="(0.5)" to="(#ppt_x)" calcmode="lin" valueType="num">
                                      <p:cBhvr>
                                        <p:cTn id="109" dur="1230" accel="100000" fill="hold">
                                          <p:stCondLst>
                                            <p:cond delay="770"/>
                                          </p:stCondLst>
                                        </p:cTn>
                                        <p:tgtEl>
                                          <p:spTgt spid="46"/>
                                        </p:tgtEl>
                                        <p:attrNameLst>
                                          <p:attrName>ppt_x</p:attrName>
                                        </p:attrNameLst>
                                      </p:cBhvr>
                                    </p:anim>
                                    <p:set>
                                      <p:cBhvr>
                                        <p:cTn id="110" dur="770" fill="hold"/>
                                        <p:tgtEl>
                                          <p:spTgt spid="46"/>
                                        </p:tgtEl>
                                        <p:attrNameLst>
                                          <p:attrName>ppt_y</p:attrName>
                                        </p:attrNameLst>
                                      </p:cBhvr>
                                      <p:to>
                                        <p:strVal val="(#ppt_y+0.4)"/>
                                      </p:to>
                                    </p:set>
                                    <p:anim from="(#ppt_y+0.4)" to="(#ppt_y)" calcmode="lin" valueType="num">
                                      <p:cBhvr>
                                        <p:cTn id="111" dur="1230" accel="100000" fill="hold">
                                          <p:stCondLst>
                                            <p:cond delay="770"/>
                                          </p:stCondLst>
                                        </p:cTn>
                                        <p:tgtEl>
                                          <p:spTgt spid="46"/>
                                        </p:tgtEl>
                                        <p:attrNameLst>
                                          <p:attrName>ppt_y</p:attrName>
                                        </p:attrNameLst>
                                      </p:cBhvr>
                                    </p:anim>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wipe(down)">
                                      <p:cBhvr>
                                        <p:cTn id="116" dur="500"/>
                                        <p:tgtEl>
                                          <p:spTgt spid="33"/>
                                        </p:tgtEl>
                                      </p:cBhvr>
                                    </p:animEffect>
                                  </p:childTnLst>
                                </p:cTn>
                              </p:par>
                              <p:par>
                                <p:cTn id="117" presetID="22" presetClass="entr" presetSubtype="4" fill="hold" nodeType="with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down)">
                                      <p:cBhvr>
                                        <p:cTn id="119" dur="500"/>
                                        <p:tgtEl>
                                          <p:spTgt spid="31"/>
                                        </p:tgtEl>
                                      </p:cBhvr>
                                    </p:animEffect>
                                  </p:childTnLst>
                                </p:cTn>
                              </p:par>
                            </p:childTnLst>
                          </p:cTn>
                        </p:par>
                      </p:childTnLst>
                    </p:cTn>
                  </p:par>
                  <p:par>
                    <p:cTn id="120" fill="hold">
                      <p:stCondLst>
                        <p:cond delay="indefinite"/>
                      </p:stCondLst>
                      <p:childTnLst>
                        <p:par>
                          <p:cTn id="121" fill="hold">
                            <p:stCondLst>
                              <p:cond delay="0"/>
                            </p:stCondLst>
                            <p:childTnLst>
                              <p:par>
                                <p:cTn id="122" presetID="51" presetClass="entr" presetSubtype="0" fill="hold" grpId="0" nodeType="clickEffect">
                                  <p:stCondLst>
                                    <p:cond delay="0"/>
                                  </p:stCondLst>
                                  <p:childTnLst>
                                    <p:set>
                                      <p:cBhvr>
                                        <p:cTn id="123" dur="1" fill="hold">
                                          <p:stCondLst>
                                            <p:cond delay="0"/>
                                          </p:stCondLst>
                                        </p:cTn>
                                        <p:tgtEl>
                                          <p:spTgt spid="47"/>
                                        </p:tgtEl>
                                        <p:attrNameLst>
                                          <p:attrName>style.visibility</p:attrName>
                                        </p:attrNameLst>
                                      </p:cBhvr>
                                      <p:to>
                                        <p:strVal val="visible"/>
                                      </p:to>
                                    </p:set>
                                    <p:animEffect transition="in" filter="fade">
                                      <p:cBhvr>
                                        <p:cTn id="124" dur="770" decel="100000"/>
                                        <p:tgtEl>
                                          <p:spTgt spid="47"/>
                                        </p:tgtEl>
                                      </p:cBhvr>
                                    </p:animEffect>
                                    <p:animScale>
                                      <p:cBhvr>
                                        <p:cTn id="125" dur="770" decel="100000"/>
                                        <p:tgtEl>
                                          <p:spTgt spid="47"/>
                                        </p:tgtEl>
                                      </p:cBhvr>
                                      <p:from x="10000" y="10000"/>
                                      <p:to x="200000" y="450000"/>
                                    </p:animScale>
                                    <p:animScale>
                                      <p:cBhvr>
                                        <p:cTn id="126" dur="1230" accel="100000" fill="hold">
                                          <p:stCondLst>
                                            <p:cond delay="770"/>
                                          </p:stCondLst>
                                        </p:cTn>
                                        <p:tgtEl>
                                          <p:spTgt spid="47"/>
                                        </p:tgtEl>
                                      </p:cBhvr>
                                      <p:from x="200000" y="450000"/>
                                      <p:to x="100000" y="100000"/>
                                    </p:animScale>
                                    <p:set>
                                      <p:cBhvr>
                                        <p:cTn id="127" dur="770" fill="hold"/>
                                        <p:tgtEl>
                                          <p:spTgt spid="47"/>
                                        </p:tgtEl>
                                        <p:attrNameLst>
                                          <p:attrName>ppt_x</p:attrName>
                                        </p:attrNameLst>
                                      </p:cBhvr>
                                      <p:to>
                                        <p:strVal val="(0.5)"/>
                                      </p:to>
                                    </p:set>
                                    <p:anim from="(0.5)" to="(#ppt_x)" calcmode="lin" valueType="num">
                                      <p:cBhvr>
                                        <p:cTn id="128" dur="1230" accel="100000" fill="hold">
                                          <p:stCondLst>
                                            <p:cond delay="770"/>
                                          </p:stCondLst>
                                        </p:cTn>
                                        <p:tgtEl>
                                          <p:spTgt spid="47"/>
                                        </p:tgtEl>
                                        <p:attrNameLst>
                                          <p:attrName>ppt_x</p:attrName>
                                        </p:attrNameLst>
                                      </p:cBhvr>
                                    </p:anim>
                                    <p:set>
                                      <p:cBhvr>
                                        <p:cTn id="129" dur="770" fill="hold"/>
                                        <p:tgtEl>
                                          <p:spTgt spid="47"/>
                                        </p:tgtEl>
                                        <p:attrNameLst>
                                          <p:attrName>ppt_y</p:attrName>
                                        </p:attrNameLst>
                                      </p:cBhvr>
                                      <p:to>
                                        <p:strVal val="(#ppt_y+0.4)"/>
                                      </p:to>
                                    </p:set>
                                    <p:anim from="(#ppt_y+0.4)" to="(#ppt_y)" calcmode="lin" valueType="num">
                                      <p:cBhvr>
                                        <p:cTn id="130" dur="1230" accel="100000" fill="hold">
                                          <p:stCondLst>
                                            <p:cond delay="770"/>
                                          </p:stCondLst>
                                        </p:cTn>
                                        <p:tgtEl>
                                          <p:spTgt spid="47"/>
                                        </p:tgtEl>
                                        <p:attrNameLst>
                                          <p:attrName>ppt_y</p:attrName>
                                        </p:attrNameLst>
                                      </p:cBhvr>
                                    </p:anim>
                                  </p:childTnLst>
                                </p:cTn>
                              </p:par>
                              <p:par>
                                <p:cTn id="131" presetID="51" presetClass="entr" presetSubtype="0" fill="hold" nodeType="with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fade">
                                      <p:cBhvr>
                                        <p:cTn id="133" dur="770" decel="100000"/>
                                        <p:tgtEl>
                                          <p:spTgt spid="55"/>
                                        </p:tgtEl>
                                      </p:cBhvr>
                                    </p:animEffect>
                                    <p:animScale>
                                      <p:cBhvr>
                                        <p:cTn id="134" dur="770" decel="100000"/>
                                        <p:tgtEl>
                                          <p:spTgt spid="55"/>
                                        </p:tgtEl>
                                      </p:cBhvr>
                                      <p:from x="10000" y="10000"/>
                                      <p:to x="200000" y="450000"/>
                                    </p:animScale>
                                    <p:animScale>
                                      <p:cBhvr>
                                        <p:cTn id="135" dur="1230" accel="100000" fill="hold">
                                          <p:stCondLst>
                                            <p:cond delay="770"/>
                                          </p:stCondLst>
                                        </p:cTn>
                                        <p:tgtEl>
                                          <p:spTgt spid="55"/>
                                        </p:tgtEl>
                                      </p:cBhvr>
                                      <p:from x="200000" y="450000"/>
                                      <p:to x="100000" y="100000"/>
                                    </p:animScale>
                                    <p:set>
                                      <p:cBhvr>
                                        <p:cTn id="136" dur="770" fill="hold"/>
                                        <p:tgtEl>
                                          <p:spTgt spid="55"/>
                                        </p:tgtEl>
                                        <p:attrNameLst>
                                          <p:attrName>ppt_x</p:attrName>
                                        </p:attrNameLst>
                                      </p:cBhvr>
                                      <p:to>
                                        <p:strVal val="(0.5)"/>
                                      </p:to>
                                    </p:set>
                                    <p:anim from="(0.5)" to="(#ppt_x)" calcmode="lin" valueType="num">
                                      <p:cBhvr>
                                        <p:cTn id="137" dur="1230" accel="100000" fill="hold">
                                          <p:stCondLst>
                                            <p:cond delay="770"/>
                                          </p:stCondLst>
                                        </p:cTn>
                                        <p:tgtEl>
                                          <p:spTgt spid="55"/>
                                        </p:tgtEl>
                                        <p:attrNameLst>
                                          <p:attrName>ppt_x</p:attrName>
                                        </p:attrNameLst>
                                      </p:cBhvr>
                                    </p:anim>
                                    <p:set>
                                      <p:cBhvr>
                                        <p:cTn id="138" dur="770" fill="hold"/>
                                        <p:tgtEl>
                                          <p:spTgt spid="55"/>
                                        </p:tgtEl>
                                        <p:attrNameLst>
                                          <p:attrName>ppt_y</p:attrName>
                                        </p:attrNameLst>
                                      </p:cBhvr>
                                      <p:to>
                                        <p:strVal val="(#ppt_y+0.4)"/>
                                      </p:to>
                                    </p:set>
                                    <p:anim from="(#ppt_y+0.4)" to="(#ppt_y)" calcmode="lin" valueType="num">
                                      <p:cBhvr>
                                        <p:cTn id="139" dur="1230" accel="100000" fill="hold">
                                          <p:stCondLst>
                                            <p:cond delay="770"/>
                                          </p:stCondLst>
                                        </p:cTn>
                                        <p:tgtEl>
                                          <p:spTgt spid="55"/>
                                        </p:tgtEl>
                                        <p:attrNameLst>
                                          <p:attrName>ppt_y</p:attrName>
                                        </p:attrNameLst>
                                      </p:cBhvr>
                                    </p:anim>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48"/>
                                        </p:tgtEl>
                                        <p:attrNameLst>
                                          <p:attrName>style.visibility</p:attrName>
                                        </p:attrNameLst>
                                      </p:cBhvr>
                                      <p:to>
                                        <p:strVal val="visible"/>
                                      </p:to>
                                    </p:set>
                                    <p:animEffect transition="in" filter="wipe(down)">
                                      <p:cBhvr>
                                        <p:cTn id="14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7" grpId="0"/>
      <p:bldP spid="40" grpId="0"/>
      <p:bldP spid="41" grpId="0"/>
      <p:bldP spid="42" grpId="0"/>
      <p:bldP spid="43" grpId="0"/>
      <p:bldP spid="44" grpId="0"/>
      <p:bldP spid="45" grpId="0"/>
      <p:bldP spid="46" grpId="0"/>
      <p:bldP spid="47" grpId="0"/>
      <p:bldP spid="48" grpId="0"/>
      <p:bldP spid="34" grpId="0" animBg="1"/>
      <p:bldP spid="35" grpId="0" animBg="1"/>
      <p:bldP spid="56" grpId="0"/>
      <p:bldP spid="57" grpId="0"/>
      <p:bldP spid="58" grpId="0"/>
      <p:bldP spid="61"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a:off x="1066800" y="1600200"/>
            <a:ext cx="1447800" cy="3657600"/>
          </a:xfrm>
          <a:prstGeom prst="arc">
            <a:avLst>
              <a:gd name="adj1" fmla="val 16200002"/>
              <a:gd name="adj2" fmla="val 54313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Arc 2"/>
          <p:cNvSpPr/>
          <p:nvPr/>
        </p:nvSpPr>
        <p:spPr>
          <a:xfrm rot="10800000">
            <a:off x="2971800" y="1600200"/>
            <a:ext cx="1295400" cy="3657600"/>
          </a:xfrm>
          <a:prstGeom prst="arc">
            <a:avLst>
              <a:gd name="adj1" fmla="val 16200002"/>
              <a:gd name="adj2" fmla="val 54033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 name="Straight Connector 4"/>
          <p:cNvCxnSpPr>
            <a:stCxn id="2" idx="0"/>
            <a:endCxn id="3" idx="2"/>
          </p:cNvCxnSpPr>
          <p:nvPr/>
        </p:nvCxnSpPr>
        <p:spPr>
          <a:xfrm rot="10800000" flipH="1" flipV="1">
            <a:off x="1790701" y="1600199"/>
            <a:ext cx="1830569"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flipH="1" flipV="1">
            <a:off x="1905000" y="5257800"/>
            <a:ext cx="1716269"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914400" y="3429000"/>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600" y="3429000"/>
            <a:ext cx="5257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6670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958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82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381000" y="2971800"/>
            <a:ext cx="2362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152400" y="3200400"/>
            <a:ext cx="4572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743200" y="1905000"/>
            <a:ext cx="1981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7526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29" idx="7"/>
          </p:cNvCxnSpPr>
          <p:nvPr/>
        </p:nvCxnSpPr>
        <p:spPr>
          <a:xfrm rot="5400000" flipH="1" flipV="1">
            <a:off x="2111282" y="2743200"/>
            <a:ext cx="403318" cy="8605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81000" y="2971800"/>
            <a:ext cx="4419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V="1">
            <a:off x="1981994" y="3352800"/>
            <a:ext cx="152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5814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676400" y="3581400"/>
            <a:ext cx="381000" cy="381000"/>
          </a:xfrm>
          <a:prstGeom prst="rect">
            <a:avLst/>
          </a:prstGeom>
          <a:noFill/>
        </p:spPr>
        <p:txBody>
          <a:bodyPr wrap="square" rtlCol="0">
            <a:spAutoFit/>
          </a:bodyPr>
          <a:lstStyle/>
          <a:p>
            <a:r>
              <a:rPr lang="en-US" dirty="0"/>
              <a:t>f</a:t>
            </a:r>
          </a:p>
        </p:txBody>
      </p:sp>
      <p:sp>
        <p:nvSpPr>
          <p:cNvPr id="23" name="TextBox 22"/>
          <p:cNvSpPr txBox="1"/>
          <p:nvPr/>
        </p:nvSpPr>
        <p:spPr>
          <a:xfrm>
            <a:off x="762000" y="3505200"/>
            <a:ext cx="381000" cy="381000"/>
          </a:xfrm>
          <a:prstGeom prst="rect">
            <a:avLst/>
          </a:prstGeom>
          <a:noFill/>
        </p:spPr>
        <p:txBody>
          <a:bodyPr wrap="square" rtlCol="0">
            <a:spAutoFit/>
          </a:bodyPr>
          <a:lstStyle/>
          <a:p>
            <a:r>
              <a:rPr lang="en-US" dirty="0"/>
              <a:t>C</a:t>
            </a:r>
          </a:p>
        </p:txBody>
      </p:sp>
      <p:sp>
        <p:nvSpPr>
          <p:cNvPr id="26" name="TextBox 25"/>
          <p:cNvSpPr txBox="1"/>
          <p:nvPr/>
        </p:nvSpPr>
        <p:spPr>
          <a:xfrm>
            <a:off x="3505200" y="3505200"/>
            <a:ext cx="381000" cy="381000"/>
          </a:xfrm>
          <a:prstGeom prst="rect">
            <a:avLst/>
          </a:prstGeom>
          <a:noFill/>
        </p:spPr>
        <p:txBody>
          <a:bodyPr wrap="square" rtlCol="0">
            <a:spAutoFit/>
          </a:bodyPr>
          <a:lstStyle/>
          <a:p>
            <a:r>
              <a:rPr lang="en-US" dirty="0"/>
              <a:t>f</a:t>
            </a:r>
          </a:p>
        </p:txBody>
      </p:sp>
      <p:sp>
        <p:nvSpPr>
          <p:cNvPr id="28" name="TextBox 27"/>
          <p:cNvSpPr txBox="1"/>
          <p:nvPr/>
        </p:nvSpPr>
        <p:spPr>
          <a:xfrm>
            <a:off x="4419600" y="3505200"/>
            <a:ext cx="381000" cy="381000"/>
          </a:xfrm>
          <a:prstGeom prst="rect">
            <a:avLst/>
          </a:prstGeom>
          <a:noFill/>
        </p:spPr>
        <p:txBody>
          <a:bodyPr wrap="square" rtlCol="0">
            <a:spAutoFit/>
          </a:bodyPr>
          <a:lstStyle/>
          <a:p>
            <a:r>
              <a:rPr lang="en-US" dirty="0"/>
              <a:t>C</a:t>
            </a:r>
          </a:p>
        </p:txBody>
      </p:sp>
      <p:sp>
        <p:nvSpPr>
          <p:cNvPr id="30" name="Rectangle 29"/>
          <p:cNvSpPr/>
          <p:nvPr/>
        </p:nvSpPr>
        <p:spPr>
          <a:xfrm>
            <a:off x="6934200" y="3276600"/>
            <a:ext cx="914400" cy="461665"/>
          </a:xfrm>
          <a:prstGeom prst="rect">
            <a:avLst/>
          </a:prstGeom>
        </p:spPr>
        <p:txBody>
          <a:bodyPr wrap="square">
            <a:spAutoFit/>
          </a:bodyPr>
          <a:lstStyle/>
          <a:p>
            <a:r>
              <a:rPr lang="bn-BD" sz="2400" dirty="0">
                <a:latin typeface="NikoshBAN" pitchFamily="2" charset="0"/>
                <a:cs typeface="NikoshBAN" pitchFamily="2" charset="0"/>
              </a:rPr>
              <a:t>লেন্স</a:t>
            </a:r>
            <a:endParaRPr lang="bn-BD" dirty="0">
              <a:latin typeface="NikoshBAN" pitchFamily="2" charset="0"/>
              <a:cs typeface="NikoshBAN" pitchFamily="2" charset="0"/>
            </a:endParaRPr>
          </a:p>
        </p:txBody>
      </p:sp>
      <p:sp>
        <p:nvSpPr>
          <p:cNvPr id="31" name="Rectangle 30"/>
          <p:cNvSpPr/>
          <p:nvPr/>
        </p:nvSpPr>
        <p:spPr>
          <a:xfrm>
            <a:off x="6934200" y="3581400"/>
            <a:ext cx="1151277" cy="461665"/>
          </a:xfrm>
          <a:prstGeom prst="rect">
            <a:avLst/>
          </a:prstGeom>
        </p:spPr>
        <p:txBody>
          <a:bodyPr wrap="none">
            <a:spAutoFit/>
          </a:bodyPr>
          <a:lstStyle/>
          <a:p>
            <a:r>
              <a:rPr lang="bn-BD" sz="2400" dirty="0">
                <a:latin typeface="NikoshBAN" pitchFamily="2" charset="0"/>
                <a:cs typeface="NikoshBAN" pitchFamily="2" charset="0"/>
              </a:rPr>
              <a:t>প্রধান</a:t>
            </a:r>
            <a:r>
              <a:rPr lang="en-US" sz="2400" dirty="0">
                <a:latin typeface="NikoshBAN" pitchFamily="2" charset="0"/>
                <a:cs typeface="NikoshBAN" pitchFamily="2" charset="0"/>
              </a:rPr>
              <a:t> </a:t>
            </a:r>
            <a:r>
              <a:rPr lang="bn-BD" sz="2400" dirty="0">
                <a:latin typeface="NikoshBAN" pitchFamily="2" charset="0"/>
                <a:cs typeface="NikoshBAN" pitchFamily="2" charset="0"/>
              </a:rPr>
              <a:t>অক্ষ</a:t>
            </a:r>
            <a:endParaRPr lang="bn-BD" dirty="0">
              <a:latin typeface="NikoshBAN" pitchFamily="2" charset="0"/>
              <a:cs typeface="NikoshBAN" pitchFamily="2" charset="0"/>
            </a:endParaRPr>
          </a:p>
        </p:txBody>
      </p:sp>
      <p:sp>
        <p:nvSpPr>
          <p:cNvPr id="32" name="Rectangle 31"/>
          <p:cNvSpPr/>
          <p:nvPr/>
        </p:nvSpPr>
        <p:spPr>
          <a:xfrm>
            <a:off x="6934200" y="3962400"/>
            <a:ext cx="1436612" cy="461665"/>
          </a:xfrm>
          <a:prstGeom prst="rect">
            <a:avLst/>
          </a:prstGeom>
        </p:spPr>
        <p:txBody>
          <a:bodyPr wrap="none">
            <a:spAutoFit/>
          </a:bodyPr>
          <a:lstStyle/>
          <a:p>
            <a:r>
              <a:rPr lang="bn-BD" sz="2400" dirty="0">
                <a:solidFill>
                  <a:srgbClr val="7030A0"/>
                </a:solidFill>
                <a:latin typeface="NikoshBAN" pitchFamily="2" charset="0"/>
                <a:cs typeface="NikoshBAN" pitchFamily="2" charset="0"/>
              </a:rPr>
              <a:t>আলোক</a:t>
            </a:r>
            <a:r>
              <a:rPr lang="bn-BD" dirty="0">
                <a:solidFill>
                  <a:srgbClr val="7030A0"/>
                </a:solidFill>
                <a:latin typeface="NikoshBAN" pitchFamily="2" charset="0"/>
                <a:cs typeface="NikoshBAN" pitchFamily="2" charset="0"/>
              </a:rPr>
              <a:t> </a:t>
            </a:r>
            <a:r>
              <a:rPr lang="bn-BD" sz="2400" dirty="0">
                <a:solidFill>
                  <a:srgbClr val="7030A0"/>
                </a:solidFill>
                <a:latin typeface="NikoshBAN" pitchFamily="2" charset="0"/>
                <a:cs typeface="NikoshBAN" pitchFamily="2" charset="0"/>
              </a:rPr>
              <a:t>কেন্দ্র</a:t>
            </a:r>
            <a:endParaRPr lang="bn-BD" dirty="0">
              <a:solidFill>
                <a:srgbClr val="7030A0"/>
              </a:solidFill>
              <a:latin typeface="NikoshBAN" pitchFamily="2" charset="0"/>
              <a:cs typeface="NikoshBAN" pitchFamily="2" charset="0"/>
            </a:endParaRPr>
          </a:p>
        </p:txBody>
      </p:sp>
      <p:sp>
        <p:nvSpPr>
          <p:cNvPr id="33" name="Rectangle 32"/>
          <p:cNvSpPr/>
          <p:nvPr/>
        </p:nvSpPr>
        <p:spPr>
          <a:xfrm>
            <a:off x="6934200" y="4572000"/>
            <a:ext cx="1487908" cy="461665"/>
          </a:xfrm>
          <a:prstGeom prst="rect">
            <a:avLst/>
          </a:prstGeom>
        </p:spPr>
        <p:txBody>
          <a:bodyPr wrap="none">
            <a:spAutoFit/>
          </a:bodyPr>
          <a:lstStyle/>
          <a:p>
            <a:r>
              <a:rPr lang="bn-BD" sz="2400" dirty="0">
                <a:solidFill>
                  <a:srgbClr val="002060"/>
                </a:solidFill>
                <a:latin typeface="NikoshBAN" pitchFamily="2" charset="0"/>
                <a:cs typeface="NikoshBAN" pitchFamily="2" charset="0"/>
              </a:rPr>
              <a:t>প্রধান ফোকাস</a:t>
            </a:r>
          </a:p>
        </p:txBody>
      </p:sp>
      <p:sp>
        <p:nvSpPr>
          <p:cNvPr id="35" name="Rectangle 34"/>
          <p:cNvSpPr/>
          <p:nvPr/>
        </p:nvSpPr>
        <p:spPr>
          <a:xfrm>
            <a:off x="7010400" y="4953000"/>
            <a:ext cx="853119" cy="461665"/>
          </a:xfrm>
          <a:prstGeom prst="rect">
            <a:avLst/>
          </a:prstGeom>
        </p:spPr>
        <p:txBody>
          <a:bodyPr wrap="none">
            <a:spAutoFit/>
          </a:bodyPr>
          <a:lstStyle/>
          <a:p>
            <a:r>
              <a:rPr lang="bn-BD" sz="2400" dirty="0">
                <a:solidFill>
                  <a:srgbClr val="FF0000"/>
                </a:solidFill>
                <a:latin typeface="NikoshBAN" pitchFamily="2" charset="0"/>
                <a:cs typeface="NikoshBAN" pitchFamily="2" charset="0"/>
              </a:rPr>
              <a:t>লক্ষবস্তু</a:t>
            </a:r>
            <a:endParaRPr lang="bn-BD" dirty="0">
              <a:solidFill>
                <a:srgbClr val="FF0000"/>
              </a:solidFill>
              <a:latin typeface="NikoshBAN" pitchFamily="2" charset="0"/>
              <a:cs typeface="NikoshBAN" pitchFamily="2" charset="0"/>
            </a:endParaRPr>
          </a:p>
        </p:txBody>
      </p:sp>
      <p:sp>
        <p:nvSpPr>
          <p:cNvPr id="36" name="TextBox 35"/>
          <p:cNvSpPr txBox="1"/>
          <p:nvPr/>
        </p:nvSpPr>
        <p:spPr>
          <a:xfrm>
            <a:off x="6934200" y="4267200"/>
            <a:ext cx="1524000" cy="461665"/>
          </a:xfrm>
          <a:prstGeom prst="rect">
            <a:avLst/>
          </a:prstGeom>
          <a:noFill/>
        </p:spPr>
        <p:txBody>
          <a:bodyPr wrap="square" rtlCol="0">
            <a:spAutoFit/>
          </a:bodyPr>
          <a:lstStyle/>
          <a:p>
            <a:r>
              <a:rPr lang="en-US" sz="2400" dirty="0">
                <a:latin typeface="NikoshBAN" pitchFamily="2" charset="0"/>
                <a:cs typeface="NikoshBAN" pitchFamily="2" charset="0"/>
              </a:rPr>
              <a:t>বক্রতার কেন্দ্র</a:t>
            </a:r>
          </a:p>
        </p:txBody>
      </p:sp>
      <p:sp>
        <p:nvSpPr>
          <p:cNvPr id="37" name="Rectangle 36"/>
          <p:cNvSpPr/>
          <p:nvPr/>
        </p:nvSpPr>
        <p:spPr>
          <a:xfrm>
            <a:off x="5638800" y="1905000"/>
            <a:ext cx="3048000" cy="461665"/>
          </a:xfrm>
          <a:prstGeom prst="rect">
            <a:avLst/>
          </a:prstGeom>
        </p:spPr>
        <p:txBody>
          <a:bodyPr wrap="square">
            <a:spAutoFit/>
          </a:bodyPr>
          <a:lstStyle/>
          <a:p>
            <a:r>
              <a:rPr lang="en-US" sz="2400" b="1" dirty="0">
                <a:solidFill>
                  <a:srgbClr val="FF0000"/>
                </a:solidFill>
                <a:latin typeface="NikoshBAN" pitchFamily="2" charset="0"/>
                <a:cs typeface="NikoshBAN" pitchFamily="2" charset="0"/>
              </a:rPr>
              <a:t>পিছনের দিকে মিলিত</a:t>
            </a:r>
            <a:r>
              <a:rPr lang="bn-BD" sz="2400" b="1" dirty="0">
                <a:solidFill>
                  <a:srgbClr val="FF0000"/>
                </a:solidFill>
                <a:latin typeface="NikoshBAN" pitchFamily="2" charset="0"/>
                <a:cs typeface="NikoshBAN" pitchFamily="2" charset="0"/>
              </a:rPr>
              <a:t> </a:t>
            </a:r>
            <a:r>
              <a:rPr lang="en-US" sz="2400" b="1" dirty="0">
                <a:solidFill>
                  <a:srgbClr val="FF0000"/>
                </a:solidFill>
                <a:latin typeface="NikoshBAN" pitchFamily="2" charset="0"/>
                <a:cs typeface="NikoshBAN" pitchFamily="2" charset="0"/>
              </a:rPr>
              <a:t>হয়েছে</a:t>
            </a:r>
            <a:endParaRPr lang="bn-BD" sz="2400" b="1" dirty="0">
              <a:solidFill>
                <a:srgbClr val="FF0000"/>
              </a:solidFill>
              <a:latin typeface="NikoshBAN" pitchFamily="2" charset="0"/>
              <a:cs typeface="NikoshBAN" pitchFamily="2" charset="0"/>
            </a:endParaRPr>
          </a:p>
        </p:txBody>
      </p:sp>
      <p:sp>
        <p:nvSpPr>
          <p:cNvPr id="39" name="Rectangle 38"/>
          <p:cNvSpPr/>
          <p:nvPr/>
        </p:nvSpPr>
        <p:spPr>
          <a:xfrm>
            <a:off x="5715000" y="1524000"/>
            <a:ext cx="2895600" cy="461665"/>
          </a:xfrm>
          <a:prstGeom prst="rect">
            <a:avLst/>
          </a:prstGeom>
        </p:spPr>
        <p:txBody>
          <a:bodyPr wrap="square">
            <a:spAutoFit/>
          </a:bodyPr>
          <a:lstStyle/>
          <a:p>
            <a:r>
              <a:rPr lang="bn-BD" sz="2400" b="1" dirty="0">
                <a:latin typeface="NikoshBAN" pitchFamily="2" charset="0"/>
                <a:cs typeface="NikoshBAN" pitchFamily="2" charset="0"/>
              </a:rPr>
              <a:t>প্রতি</a:t>
            </a:r>
            <a:r>
              <a:rPr lang="en-US" sz="2400" b="1" dirty="0">
                <a:latin typeface="NikoshBAN" pitchFamily="2" charset="0"/>
                <a:cs typeface="NikoshBAN" pitchFamily="2" charset="0"/>
              </a:rPr>
              <a:t>সরি</a:t>
            </a:r>
            <a:r>
              <a:rPr lang="bn-BD" sz="2400" b="1" dirty="0">
                <a:latin typeface="NikoshBAN" pitchFamily="2" charset="0"/>
                <a:cs typeface="NikoshBAN" pitchFamily="2" charset="0"/>
              </a:rPr>
              <a:t>ত রশ্মি</a:t>
            </a:r>
            <a:r>
              <a:rPr lang="en-US" sz="2400" b="1" dirty="0">
                <a:latin typeface="NikoshBAN" pitchFamily="2" charset="0"/>
                <a:cs typeface="NikoshBAN" pitchFamily="2" charset="0"/>
              </a:rPr>
              <a:t> মিলিত</a:t>
            </a:r>
            <a:r>
              <a:rPr lang="bn-BD" sz="2400" b="1" dirty="0">
                <a:latin typeface="NikoshBAN" pitchFamily="2" charset="0"/>
                <a:cs typeface="NikoshBAN" pitchFamily="2" charset="0"/>
              </a:rPr>
              <a:t> হয়নি</a:t>
            </a:r>
          </a:p>
        </p:txBody>
      </p:sp>
      <p:sp>
        <p:nvSpPr>
          <p:cNvPr id="40" name="TextBox 39"/>
          <p:cNvSpPr txBox="1"/>
          <p:nvPr/>
        </p:nvSpPr>
        <p:spPr>
          <a:xfrm>
            <a:off x="381000" y="381000"/>
            <a:ext cx="8229600" cy="707886"/>
          </a:xfrm>
          <a:prstGeom prst="rect">
            <a:avLst/>
          </a:prstGeom>
          <a:noFill/>
        </p:spPr>
        <p:txBody>
          <a:bodyPr wrap="square" rtlCol="0">
            <a:spAutoFit/>
          </a:bodyPr>
          <a:lstStyle/>
          <a:p>
            <a:pPr algn="ctr"/>
            <a:r>
              <a:rPr lang="en-US" sz="4000" dirty="0">
                <a:solidFill>
                  <a:srgbClr val="FF0000"/>
                </a:solidFill>
                <a:latin typeface="NikoshBAN" pitchFamily="2" charset="0"/>
                <a:cs typeface="NikoshBAN" pitchFamily="2" charset="0"/>
              </a:rPr>
              <a:t>চল অবতল লেন্সে রশ্মি চিত্র অঙ্কন করি</a:t>
            </a:r>
          </a:p>
        </p:txBody>
      </p:sp>
      <p:sp>
        <p:nvSpPr>
          <p:cNvPr id="41" name="Rectangle 40"/>
          <p:cNvSpPr/>
          <p:nvPr/>
        </p:nvSpPr>
        <p:spPr>
          <a:xfrm>
            <a:off x="533400" y="990600"/>
            <a:ext cx="2723823" cy="584775"/>
          </a:xfrm>
          <a:prstGeom prst="rect">
            <a:avLst/>
          </a:prstGeom>
        </p:spPr>
        <p:txBody>
          <a:bodyPr wrap="none">
            <a:spAutoFit/>
          </a:bodyPr>
          <a:lstStyle/>
          <a:p>
            <a:r>
              <a:rPr lang="en-US" sz="3200" b="1" dirty="0">
                <a:solidFill>
                  <a:srgbClr val="FF0000"/>
                </a:solidFill>
                <a:latin typeface="NikoshBAN" pitchFamily="2" charset="0"/>
                <a:cs typeface="NikoshBAN" pitchFamily="2" charset="0"/>
              </a:rPr>
              <a:t>লক্ষবস্তু যখন </a:t>
            </a:r>
            <a:r>
              <a:rPr lang="en-US" sz="3200" b="1" dirty="0">
                <a:latin typeface="NikoshBAN" pitchFamily="2" charset="0"/>
                <a:cs typeface="NikoshBAN" pitchFamily="2" charset="0"/>
              </a:rPr>
              <a:t>অসীমে</a:t>
            </a:r>
            <a:endParaRPr lang="en-US" sz="3200" dirty="0"/>
          </a:p>
        </p:txBody>
      </p:sp>
      <p:sp>
        <p:nvSpPr>
          <p:cNvPr id="43" name="Rectangle 42"/>
          <p:cNvSpPr/>
          <p:nvPr/>
        </p:nvSpPr>
        <p:spPr>
          <a:xfrm>
            <a:off x="533400" y="5867400"/>
            <a:ext cx="8229600" cy="954107"/>
          </a:xfrm>
          <a:prstGeom prst="rect">
            <a:avLst/>
          </a:prstGeom>
        </p:spPr>
        <p:txBody>
          <a:bodyPr wrap="square">
            <a:spAutoFit/>
          </a:bodyPr>
          <a:lstStyle/>
          <a:p>
            <a:r>
              <a:rPr lang="bn-BD" sz="2800" b="1" dirty="0">
                <a:latin typeface="NikoshBAN" pitchFamily="2" charset="0"/>
                <a:cs typeface="NikoshBAN" pitchFamily="2" charset="0"/>
              </a:rPr>
              <a:t>সুতরাং </a:t>
            </a:r>
            <a:r>
              <a:rPr lang="en-US" sz="2800" b="1" dirty="0">
                <a:latin typeface="NikoshBAN" pitchFamily="2" charset="0"/>
                <a:cs typeface="NikoshBAN" pitchFamily="2" charset="0"/>
              </a:rPr>
              <a:t>অবতল</a:t>
            </a:r>
            <a:r>
              <a:rPr lang="bn-BD" sz="2800" b="1" dirty="0">
                <a:latin typeface="NikoshBAN" pitchFamily="2" charset="0"/>
                <a:cs typeface="NikoshBAN" pitchFamily="2" charset="0"/>
              </a:rPr>
              <a:t> লেন্সে </a:t>
            </a:r>
            <a:r>
              <a:rPr lang="en-US" sz="2800" b="1" dirty="0">
                <a:latin typeface="NikoshBAN" pitchFamily="2" charset="0"/>
                <a:cs typeface="NikoshBAN" pitchFamily="2" charset="0"/>
              </a:rPr>
              <a:t>বক্রতার কেন্দ্রে </a:t>
            </a:r>
            <a:r>
              <a:rPr lang="bn-BD" sz="2800" b="1" dirty="0">
                <a:latin typeface="NikoshBAN" pitchFamily="2" charset="0"/>
                <a:cs typeface="NikoshBAN" pitchFamily="2" charset="0"/>
              </a:rPr>
              <a:t>থাকা বস্তুর </a:t>
            </a:r>
            <a:r>
              <a:rPr lang="en-US" sz="2800" b="1" dirty="0">
                <a:solidFill>
                  <a:srgbClr val="FF0000"/>
                </a:solidFill>
                <a:latin typeface="NikoshBAN" pitchFamily="2" charset="0"/>
                <a:cs typeface="NikoshBAN" pitchFamily="2" charset="0"/>
              </a:rPr>
              <a:t>অবাস্তব, সোজা ও খর্বিত</a:t>
            </a:r>
            <a:r>
              <a:rPr lang="bn-BD" sz="2800" b="1" dirty="0">
                <a:solidFill>
                  <a:srgbClr val="FF0000"/>
                </a:solidFill>
                <a:latin typeface="NikoshBAN" pitchFamily="2" charset="0"/>
                <a:cs typeface="NikoshBAN" pitchFamily="2" charset="0"/>
              </a:rPr>
              <a:t> </a:t>
            </a:r>
            <a:r>
              <a:rPr lang="bn-BD" sz="2800" b="1" dirty="0">
                <a:latin typeface="NikoshBAN" pitchFamily="2" charset="0"/>
                <a:cs typeface="NikoshBAN" pitchFamily="2" charset="0"/>
              </a:rPr>
              <a:t>প্রতিবিম্ব ঘটিত হয়</a:t>
            </a:r>
            <a:r>
              <a:rPr lang="en-US" sz="2800" b="1" dirty="0">
                <a:latin typeface="NikoshBAN" pitchFamily="2" charset="0"/>
                <a:cs typeface="NikoshBAN" pitchFamily="2" charset="0"/>
              </a:rPr>
              <a:t>।</a:t>
            </a:r>
            <a:endParaRPr lang="bn-BD"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par>
                                <p:cTn id="18" presetID="29"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ppt_x</p:attrName>
                                        </p:attrNameLst>
                                      </p:cBhvr>
                                      <p:tavLst>
                                        <p:tav tm="0">
                                          <p:val>
                                            <p:strVal val="#ppt_x-.2"/>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70" decel="100000"/>
                                        <p:tgtEl>
                                          <p:spTgt spid="8"/>
                                        </p:tgtEl>
                                      </p:cBhvr>
                                    </p:animEffect>
                                    <p:animScale>
                                      <p:cBhvr>
                                        <p:cTn id="28" dur="770" decel="100000"/>
                                        <p:tgtEl>
                                          <p:spTgt spid="8"/>
                                        </p:tgtEl>
                                      </p:cBhvr>
                                      <p:from x="10000" y="10000"/>
                                      <p:to x="200000" y="450000"/>
                                    </p:animScale>
                                    <p:animScale>
                                      <p:cBhvr>
                                        <p:cTn id="29" dur="1230" accel="100000" fill="hold">
                                          <p:stCondLst>
                                            <p:cond delay="770"/>
                                          </p:stCondLst>
                                        </p:cTn>
                                        <p:tgtEl>
                                          <p:spTgt spid="8"/>
                                        </p:tgtEl>
                                      </p:cBhvr>
                                      <p:from x="200000" y="450000"/>
                                      <p:to x="100000" y="100000"/>
                                    </p:animScale>
                                    <p:set>
                                      <p:cBhvr>
                                        <p:cTn id="30" dur="770" fill="hold"/>
                                        <p:tgtEl>
                                          <p:spTgt spid="8"/>
                                        </p:tgtEl>
                                        <p:attrNameLst>
                                          <p:attrName>ppt_x</p:attrName>
                                        </p:attrNameLst>
                                      </p:cBhvr>
                                      <p:to>
                                        <p:strVal val="(0.5)"/>
                                      </p:to>
                                    </p:set>
                                    <p:anim from="(0.5)" to="(#ppt_x)" calcmode="lin" valueType="num">
                                      <p:cBhvr>
                                        <p:cTn id="31" dur="1230" accel="100000" fill="hold">
                                          <p:stCondLst>
                                            <p:cond delay="770"/>
                                          </p:stCondLst>
                                        </p:cTn>
                                        <p:tgtEl>
                                          <p:spTgt spid="8"/>
                                        </p:tgtEl>
                                        <p:attrNameLst>
                                          <p:attrName>ppt_x</p:attrName>
                                        </p:attrNameLst>
                                      </p:cBhvr>
                                    </p:anim>
                                    <p:set>
                                      <p:cBhvr>
                                        <p:cTn id="32" dur="770" fill="hold"/>
                                        <p:tgtEl>
                                          <p:spTgt spid="8"/>
                                        </p:tgtEl>
                                        <p:attrNameLst>
                                          <p:attrName>ppt_y</p:attrName>
                                        </p:attrNameLst>
                                      </p:cBhvr>
                                      <p:to>
                                        <p:strVal val="(#ppt_y+0.4)"/>
                                      </p:to>
                                    </p:set>
                                    <p:anim from="(#ppt_y+0.4)" to="(#ppt_y)" calcmode="lin" valueType="num">
                                      <p:cBhvr>
                                        <p:cTn id="33" dur="1230" accel="100000" fill="hold">
                                          <p:stCondLst>
                                            <p:cond delay="770"/>
                                          </p:stCondLst>
                                        </p:cTn>
                                        <p:tgtEl>
                                          <p:spTgt spid="8"/>
                                        </p:tgtEl>
                                        <p:attrNameLst>
                                          <p:attrName>ppt_y</p:attrName>
                                        </p:attrNameLst>
                                      </p:cBhvr>
                                    </p:anim>
                                  </p:childTnLst>
                                </p:cTn>
                              </p:par>
                              <p:par>
                                <p:cTn id="34" presetID="5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770" decel="100000"/>
                                        <p:tgtEl>
                                          <p:spTgt spid="30"/>
                                        </p:tgtEl>
                                      </p:cBhvr>
                                    </p:animEffect>
                                    <p:animScale>
                                      <p:cBhvr>
                                        <p:cTn id="37" dur="770" decel="100000"/>
                                        <p:tgtEl>
                                          <p:spTgt spid="30"/>
                                        </p:tgtEl>
                                      </p:cBhvr>
                                      <p:from x="10000" y="10000"/>
                                      <p:to x="200000" y="450000"/>
                                    </p:animScale>
                                    <p:animScale>
                                      <p:cBhvr>
                                        <p:cTn id="38" dur="1230" accel="100000" fill="hold">
                                          <p:stCondLst>
                                            <p:cond delay="770"/>
                                          </p:stCondLst>
                                        </p:cTn>
                                        <p:tgtEl>
                                          <p:spTgt spid="30"/>
                                        </p:tgtEl>
                                      </p:cBhvr>
                                      <p:from x="200000" y="450000"/>
                                      <p:to x="100000" y="100000"/>
                                    </p:animScale>
                                    <p:set>
                                      <p:cBhvr>
                                        <p:cTn id="39" dur="770" fill="hold"/>
                                        <p:tgtEl>
                                          <p:spTgt spid="30"/>
                                        </p:tgtEl>
                                        <p:attrNameLst>
                                          <p:attrName>ppt_x</p:attrName>
                                        </p:attrNameLst>
                                      </p:cBhvr>
                                      <p:to>
                                        <p:strVal val="(0.5)"/>
                                      </p:to>
                                    </p:set>
                                    <p:anim from="(0.5)" to="(#ppt_x)" calcmode="lin" valueType="num">
                                      <p:cBhvr>
                                        <p:cTn id="40" dur="1230" accel="100000" fill="hold">
                                          <p:stCondLst>
                                            <p:cond delay="770"/>
                                          </p:stCondLst>
                                        </p:cTn>
                                        <p:tgtEl>
                                          <p:spTgt spid="30"/>
                                        </p:tgtEl>
                                        <p:attrNameLst>
                                          <p:attrName>ppt_x</p:attrName>
                                        </p:attrNameLst>
                                      </p:cBhvr>
                                    </p:anim>
                                    <p:set>
                                      <p:cBhvr>
                                        <p:cTn id="41" dur="770" fill="hold"/>
                                        <p:tgtEl>
                                          <p:spTgt spid="30"/>
                                        </p:tgtEl>
                                        <p:attrNameLst>
                                          <p:attrName>ppt_y</p:attrName>
                                        </p:attrNameLst>
                                      </p:cBhvr>
                                      <p:to>
                                        <p:strVal val="(#ppt_y+0.4)"/>
                                      </p:to>
                                    </p:set>
                                    <p:anim from="(#ppt_y+0.4)" to="(#ppt_y)" calcmode="lin" valueType="num">
                                      <p:cBhvr>
                                        <p:cTn id="42" dur="1230" accel="100000" fill="hold">
                                          <p:stCondLst>
                                            <p:cond delay="770"/>
                                          </p:stCondLst>
                                        </p:cTn>
                                        <p:tgtEl>
                                          <p:spTgt spid="30"/>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1000" fill="hold"/>
                                        <p:tgtEl>
                                          <p:spTgt spid="31"/>
                                        </p:tgtEl>
                                        <p:attrNameLst>
                                          <p:attrName>ppt_x</p:attrName>
                                        </p:attrNameLst>
                                      </p:cBhvr>
                                      <p:tavLst>
                                        <p:tav tm="0">
                                          <p:val>
                                            <p:strVal val="#ppt_x-.2"/>
                                          </p:val>
                                        </p:tav>
                                        <p:tav tm="100000">
                                          <p:val>
                                            <p:strVal val="#ppt_x"/>
                                          </p:val>
                                        </p:tav>
                                      </p:tavLst>
                                    </p:anim>
                                    <p:anim calcmode="lin" valueType="num">
                                      <p:cBhvr>
                                        <p:cTn id="48"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1"/>
                                        </p:tgtEl>
                                      </p:cBhvr>
                                    </p:animEffect>
                                  </p:childTnLst>
                                </p:cTn>
                              </p:par>
                              <p:par>
                                <p:cTn id="50" presetID="29"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ppt_x</p:attrName>
                                        </p:attrNameLst>
                                      </p:cBhvr>
                                      <p:tavLst>
                                        <p:tav tm="0">
                                          <p:val>
                                            <p:strVal val="#ppt_x-.2"/>
                                          </p:val>
                                        </p:tav>
                                        <p:tav tm="100000">
                                          <p:val>
                                            <p:strVal val="#ppt_x"/>
                                          </p:val>
                                        </p:tav>
                                      </p:tavLst>
                                    </p:anim>
                                    <p:anim calcmode="lin" valueType="num">
                                      <p:cBhvr>
                                        <p:cTn id="5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down)">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down)">
                                      <p:cBhvr>
                                        <p:cTn id="73" dur="500"/>
                                        <p:tgtEl>
                                          <p:spTgt spid="18"/>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00"/>
                                        <p:tgtEl>
                                          <p:spTgt spid="28"/>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500"/>
                                        <p:tgtEl>
                                          <p:spTgt spid="29"/>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down)">
                                      <p:cBhvr>
                                        <p:cTn id="87" dur="500"/>
                                        <p:tgtEl>
                                          <p:spTgt spid="22"/>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down)">
                                      <p:cBhvr>
                                        <p:cTn id="90" dur="500"/>
                                        <p:tgtEl>
                                          <p:spTgt spid="20"/>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wipe(down)">
                                      <p:cBhvr>
                                        <p:cTn id="93" dur="500"/>
                                        <p:tgtEl>
                                          <p:spTgt spid="26"/>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down)">
                                      <p:cBhvr>
                                        <p:cTn id="96" dur="500"/>
                                        <p:tgtEl>
                                          <p:spTgt spid="3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ipe(down)">
                                      <p:cBhvr>
                                        <p:cTn id="101" dur="500"/>
                                        <p:tgtEl>
                                          <p:spTgt spid="2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down)">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1000" fill="hold"/>
                                        <p:tgtEl>
                                          <p:spTgt spid="21"/>
                                        </p:tgtEl>
                                        <p:attrNameLst>
                                          <p:attrName>ppt_x</p:attrName>
                                        </p:attrNameLst>
                                      </p:cBhvr>
                                      <p:tavLst>
                                        <p:tav tm="0">
                                          <p:val>
                                            <p:strVal val="#ppt_x-.2"/>
                                          </p:val>
                                        </p:tav>
                                        <p:tav tm="100000">
                                          <p:val>
                                            <p:strVal val="#ppt_x"/>
                                          </p:val>
                                        </p:tav>
                                      </p:tavLst>
                                    </p:anim>
                                    <p:anim calcmode="lin" valueType="num">
                                      <p:cBhvr>
                                        <p:cTn id="110"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21"/>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down)">
                                      <p:cBhvr>
                                        <p:cTn id="116" dur="500"/>
                                        <p:tgtEl>
                                          <p:spTgt spid="27"/>
                                        </p:tgtEl>
                                      </p:cBhvr>
                                    </p:animEffect>
                                  </p:childTnLst>
                                </p:cTn>
                              </p:par>
                            </p:childTnLst>
                          </p:cTn>
                        </p:par>
                      </p:childTnLst>
                    </p:cTn>
                  </p:par>
                  <p:par>
                    <p:cTn id="117" fill="hold">
                      <p:stCondLst>
                        <p:cond delay="indefinite"/>
                      </p:stCondLst>
                      <p:childTnLst>
                        <p:par>
                          <p:cTn id="118" fill="hold">
                            <p:stCondLst>
                              <p:cond delay="0"/>
                            </p:stCondLst>
                            <p:childTnLst>
                              <p:par>
                                <p:cTn id="119" presetID="20" presetClass="entr" presetSubtype="0" fill="hold" nodeType="click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edge">
                                      <p:cBhvr>
                                        <p:cTn id="121" dur="20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51" presetClass="entr" presetSubtype="0" fill="hold" grpId="0" nodeType="clickEffect">
                                  <p:stCondLst>
                                    <p:cond delay="0"/>
                                  </p:stCondLst>
                                  <p:childTnLst>
                                    <p:set>
                                      <p:cBhvr>
                                        <p:cTn id="125" dur="1" fill="hold">
                                          <p:stCondLst>
                                            <p:cond delay="0"/>
                                          </p:stCondLst>
                                        </p:cTn>
                                        <p:tgtEl>
                                          <p:spTgt spid="39"/>
                                        </p:tgtEl>
                                        <p:attrNameLst>
                                          <p:attrName>style.visibility</p:attrName>
                                        </p:attrNameLst>
                                      </p:cBhvr>
                                      <p:to>
                                        <p:strVal val="visible"/>
                                      </p:to>
                                    </p:set>
                                    <p:animEffect transition="in" filter="fade">
                                      <p:cBhvr>
                                        <p:cTn id="126" dur="770" decel="100000"/>
                                        <p:tgtEl>
                                          <p:spTgt spid="39"/>
                                        </p:tgtEl>
                                      </p:cBhvr>
                                    </p:animEffect>
                                    <p:animScale>
                                      <p:cBhvr>
                                        <p:cTn id="127" dur="770" decel="100000"/>
                                        <p:tgtEl>
                                          <p:spTgt spid="39"/>
                                        </p:tgtEl>
                                      </p:cBhvr>
                                      <p:from x="10000" y="10000"/>
                                      <p:to x="200000" y="450000"/>
                                    </p:animScale>
                                    <p:animScale>
                                      <p:cBhvr>
                                        <p:cTn id="128" dur="1230" accel="100000" fill="hold">
                                          <p:stCondLst>
                                            <p:cond delay="770"/>
                                          </p:stCondLst>
                                        </p:cTn>
                                        <p:tgtEl>
                                          <p:spTgt spid="39"/>
                                        </p:tgtEl>
                                      </p:cBhvr>
                                      <p:from x="200000" y="450000"/>
                                      <p:to x="100000" y="100000"/>
                                    </p:animScale>
                                    <p:set>
                                      <p:cBhvr>
                                        <p:cTn id="129" dur="770" fill="hold"/>
                                        <p:tgtEl>
                                          <p:spTgt spid="39"/>
                                        </p:tgtEl>
                                        <p:attrNameLst>
                                          <p:attrName>ppt_x</p:attrName>
                                        </p:attrNameLst>
                                      </p:cBhvr>
                                      <p:to>
                                        <p:strVal val="(0.5)"/>
                                      </p:to>
                                    </p:set>
                                    <p:anim from="(0.5)" to="(#ppt_x)" calcmode="lin" valueType="num">
                                      <p:cBhvr>
                                        <p:cTn id="130" dur="1230" accel="100000" fill="hold">
                                          <p:stCondLst>
                                            <p:cond delay="770"/>
                                          </p:stCondLst>
                                        </p:cTn>
                                        <p:tgtEl>
                                          <p:spTgt spid="39"/>
                                        </p:tgtEl>
                                        <p:attrNameLst>
                                          <p:attrName>ppt_x</p:attrName>
                                        </p:attrNameLst>
                                      </p:cBhvr>
                                    </p:anim>
                                    <p:set>
                                      <p:cBhvr>
                                        <p:cTn id="131" dur="770" fill="hold"/>
                                        <p:tgtEl>
                                          <p:spTgt spid="39"/>
                                        </p:tgtEl>
                                        <p:attrNameLst>
                                          <p:attrName>ppt_y</p:attrName>
                                        </p:attrNameLst>
                                      </p:cBhvr>
                                      <p:to>
                                        <p:strVal val="(#ppt_y+0.4)"/>
                                      </p:to>
                                    </p:set>
                                    <p:anim from="(#ppt_y+0.4)" to="(#ppt_y)" calcmode="lin" valueType="num">
                                      <p:cBhvr>
                                        <p:cTn id="132" dur="1230" accel="100000" fill="hold">
                                          <p:stCondLst>
                                            <p:cond delay="770"/>
                                          </p:stCondLst>
                                        </p:cTn>
                                        <p:tgtEl>
                                          <p:spTgt spid="39"/>
                                        </p:tgtEl>
                                        <p:attrNameLst>
                                          <p:attrName>ppt_y</p:attrName>
                                        </p:attrNameLst>
                                      </p:cBhvr>
                                    </p:anim>
                                  </p:childTnLst>
                                </p:cTn>
                              </p:par>
                            </p:childTnLst>
                          </p:cTn>
                        </p:par>
                      </p:childTnLst>
                    </p:cTn>
                  </p:par>
                  <p:par>
                    <p:cTn id="133" fill="hold">
                      <p:stCondLst>
                        <p:cond delay="indefinite"/>
                      </p:stCondLst>
                      <p:childTnLst>
                        <p:par>
                          <p:cTn id="134" fill="hold">
                            <p:stCondLst>
                              <p:cond delay="0"/>
                            </p:stCondLst>
                            <p:childTnLst>
                              <p:par>
                                <p:cTn id="135" presetID="20" presetClass="entr" presetSubtype="0" fill="hold"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wedge">
                                      <p:cBhvr>
                                        <p:cTn id="137" dur="20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51" presetClass="entr" presetSubtype="0" fill="hold" nodeType="clickEffect">
                                  <p:stCondLst>
                                    <p:cond delay="0"/>
                                  </p:stCondLst>
                                  <p:childTnLst>
                                    <p:set>
                                      <p:cBhvr>
                                        <p:cTn id="141" dur="1" fill="hold">
                                          <p:stCondLst>
                                            <p:cond delay="0"/>
                                          </p:stCondLst>
                                        </p:cTn>
                                        <p:tgtEl>
                                          <p:spTgt spid="42"/>
                                        </p:tgtEl>
                                        <p:attrNameLst>
                                          <p:attrName>style.visibility</p:attrName>
                                        </p:attrNameLst>
                                      </p:cBhvr>
                                      <p:to>
                                        <p:strVal val="visible"/>
                                      </p:to>
                                    </p:set>
                                    <p:animEffect transition="in" filter="fade">
                                      <p:cBhvr>
                                        <p:cTn id="142" dur="770" decel="100000"/>
                                        <p:tgtEl>
                                          <p:spTgt spid="42"/>
                                        </p:tgtEl>
                                      </p:cBhvr>
                                    </p:animEffect>
                                    <p:animScale>
                                      <p:cBhvr>
                                        <p:cTn id="143" dur="770" decel="100000"/>
                                        <p:tgtEl>
                                          <p:spTgt spid="42"/>
                                        </p:tgtEl>
                                      </p:cBhvr>
                                      <p:from x="10000" y="10000"/>
                                      <p:to x="200000" y="450000"/>
                                    </p:animScale>
                                    <p:animScale>
                                      <p:cBhvr>
                                        <p:cTn id="144" dur="1230" accel="100000" fill="hold">
                                          <p:stCondLst>
                                            <p:cond delay="770"/>
                                          </p:stCondLst>
                                        </p:cTn>
                                        <p:tgtEl>
                                          <p:spTgt spid="42"/>
                                        </p:tgtEl>
                                      </p:cBhvr>
                                      <p:from x="200000" y="450000"/>
                                      <p:to x="100000" y="100000"/>
                                    </p:animScale>
                                    <p:set>
                                      <p:cBhvr>
                                        <p:cTn id="145" dur="770" fill="hold"/>
                                        <p:tgtEl>
                                          <p:spTgt spid="42"/>
                                        </p:tgtEl>
                                        <p:attrNameLst>
                                          <p:attrName>ppt_x</p:attrName>
                                        </p:attrNameLst>
                                      </p:cBhvr>
                                      <p:to>
                                        <p:strVal val="(0.5)"/>
                                      </p:to>
                                    </p:set>
                                    <p:anim from="(0.5)" to="(#ppt_x)" calcmode="lin" valueType="num">
                                      <p:cBhvr>
                                        <p:cTn id="146" dur="1230" accel="100000" fill="hold">
                                          <p:stCondLst>
                                            <p:cond delay="770"/>
                                          </p:stCondLst>
                                        </p:cTn>
                                        <p:tgtEl>
                                          <p:spTgt spid="42"/>
                                        </p:tgtEl>
                                        <p:attrNameLst>
                                          <p:attrName>ppt_x</p:attrName>
                                        </p:attrNameLst>
                                      </p:cBhvr>
                                    </p:anim>
                                    <p:set>
                                      <p:cBhvr>
                                        <p:cTn id="147" dur="770" fill="hold"/>
                                        <p:tgtEl>
                                          <p:spTgt spid="42"/>
                                        </p:tgtEl>
                                        <p:attrNameLst>
                                          <p:attrName>ppt_y</p:attrName>
                                        </p:attrNameLst>
                                      </p:cBhvr>
                                      <p:to>
                                        <p:strVal val="(#ppt_y+0.4)"/>
                                      </p:to>
                                    </p:set>
                                    <p:anim from="(#ppt_y+0.4)" to="(#ppt_y)" calcmode="lin" valueType="num">
                                      <p:cBhvr>
                                        <p:cTn id="148" dur="1230" accel="100000" fill="hold">
                                          <p:stCondLst>
                                            <p:cond delay="770"/>
                                          </p:stCondLst>
                                        </p:cTn>
                                        <p:tgtEl>
                                          <p:spTgt spid="42"/>
                                        </p:tgtEl>
                                        <p:attrNameLst>
                                          <p:attrName>ppt_y</p:attrName>
                                        </p:attrNameLst>
                                      </p:cBhvr>
                                    </p:anim>
                                  </p:childTnLst>
                                </p:cTn>
                              </p:par>
                              <p:par>
                                <p:cTn id="149" presetID="51" presetClass="entr" presetSubtype="0" fill="hold" grpId="0" nodeType="with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fade">
                                      <p:cBhvr>
                                        <p:cTn id="151" dur="770" decel="100000"/>
                                        <p:tgtEl>
                                          <p:spTgt spid="37"/>
                                        </p:tgtEl>
                                      </p:cBhvr>
                                    </p:animEffect>
                                    <p:animScale>
                                      <p:cBhvr>
                                        <p:cTn id="152" dur="770" decel="100000"/>
                                        <p:tgtEl>
                                          <p:spTgt spid="37"/>
                                        </p:tgtEl>
                                      </p:cBhvr>
                                      <p:from x="10000" y="10000"/>
                                      <p:to x="200000" y="450000"/>
                                    </p:animScale>
                                    <p:animScale>
                                      <p:cBhvr>
                                        <p:cTn id="153" dur="1230" accel="100000" fill="hold">
                                          <p:stCondLst>
                                            <p:cond delay="770"/>
                                          </p:stCondLst>
                                        </p:cTn>
                                        <p:tgtEl>
                                          <p:spTgt spid="37"/>
                                        </p:tgtEl>
                                      </p:cBhvr>
                                      <p:from x="200000" y="450000"/>
                                      <p:to x="100000" y="100000"/>
                                    </p:animScale>
                                    <p:set>
                                      <p:cBhvr>
                                        <p:cTn id="154" dur="770" fill="hold"/>
                                        <p:tgtEl>
                                          <p:spTgt spid="37"/>
                                        </p:tgtEl>
                                        <p:attrNameLst>
                                          <p:attrName>ppt_x</p:attrName>
                                        </p:attrNameLst>
                                      </p:cBhvr>
                                      <p:to>
                                        <p:strVal val="(0.5)"/>
                                      </p:to>
                                    </p:set>
                                    <p:anim from="(0.5)" to="(#ppt_x)" calcmode="lin" valueType="num">
                                      <p:cBhvr>
                                        <p:cTn id="155" dur="1230" accel="100000" fill="hold">
                                          <p:stCondLst>
                                            <p:cond delay="770"/>
                                          </p:stCondLst>
                                        </p:cTn>
                                        <p:tgtEl>
                                          <p:spTgt spid="37"/>
                                        </p:tgtEl>
                                        <p:attrNameLst>
                                          <p:attrName>ppt_x</p:attrName>
                                        </p:attrNameLst>
                                      </p:cBhvr>
                                    </p:anim>
                                    <p:set>
                                      <p:cBhvr>
                                        <p:cTn id="156" dur="770" fill="hold"/>
                                        <p:tgtEl>
                                          <p:spTgt spid="37"/>
                                        </p:tgtEl>
                                        <p:attrNameLst>
                                          <p:attrName>ppt_y</p:attrName>
                                        </p:attrNameLst>
                                      </p:cBhvr>
                                      <p:to>
                                        <p:strVal val="(#ppt_y+0.4)"/>
                                      </p:to>
                                    </p:set>
                                    <p:anim from="(#ppt_y+0.4)" to="(#ppt_y)" calcmode="lin" valueType="num">
                                      <p:cBhvr>
                                        <p:cTn id="157" dur="1230" accel="100000" fill="hold">
                                          <p:stCondLst>
                                            <p:cond delay="770"/>
                                          </p:stCondLst>
                                        </p:cTn>
                                        <p:tgtEl>
                                          <p:spTgt spid="37"/>
                                        </p:tgtEl>
                                        <p:attrNameLst>
                                          <p:attrName>ppt_y</p:attrName>
                                        </p:attrNameLst>
                                      </p:cBhvr>
                                    </p:anim>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43"/>
                                        </p:tgtEl>
                                        <p:attrNameLst>
                                          <p:attrName>style.visibility</p:attrName>
                                        </p:attrNameLst>
                                      </p:cBhvr>
                                      <p:to>
                                        <p:strVal val="visible"/>
                                      </p:to>
                                    </p:set>
                                    <p:animEffect transition="in" filter="wipe(down)">
                                      <p:cBhvr>
                                        <p:cTn id="1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18" grpId="0" animBg="1"/>
      <p:bldP spid="19" grpId="0" animBg="1"/>
      <p:bldP spid="29" grpId="0" animBg="1"/>
      <p:bldP spid="20" grpId="0" animBg="1"/>
      <p:bldP spid="22" grpId="0"/>
      <p:bldP spid="23" grpId="0"/>
      <p:bldP spid="26" grpId="0"/>
      <p:bldP spid="28" grpId="0"/>
      <p:bldP spid="30" grpId="0"/>
      <p:bldP spid="31" grpId="0"/>
      <p:bldP spid="32" grpId="0"/>
      <p:bldP spid="33" grpId="0"/>
      <p:bldP spid="35" grpId="0"/>
      <p:bldP spid="36" grpId="0"/>
      <p:bldP spid="37" grpId="0"/>
      <p:bldP spid="39"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a:off x="1066800" y="1600200"/>
            <a:ext cx="1447800" cy="3657600"/>
          </a:xfrm>
          <a:prstGeom prst="arc">
            <a:avLst>
              <a:gd name="adj1" fmla="val 16200002"/>
              <a:gd name="adj2" fmla="val 54313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Arc 2"/>
          <p:cNvSpPr/>
          <p:nvPr/>
        </p:nvSpPr>
        <p:spPr>
          <a:xfrm rot="10800000">
            <a:off x="2971800" y="1600200"/>
            <a:ext cx="1295400" cy="3657600"/>
          </a:xfrm>
          <a:prstGeom prst="arc">
            <a:avLst>
              <a:gd name="adj1" fmla="val 16200002"/>
              <a:gd name="adj2" fmla="val 54033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 name="Straight Connector 4"/>
          <p:cNvCxnSpPr>
            <a:stCxn id="2" idx="0"/>
            <a:endCxn id="3" idx="2"/>
          </p:cNvCxnSpPr>
          <p:nvPr/>
        </p:nvCxnSpPr>
        <p:spPr>
          <a:xfrm rot="10800000" flipH="1" flipV="1">
            <a:off x="1790701" y="1600199"/>
            <a:ext cx="1830569"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flipH="1" flipV="1">
            <a:off x="1905000" y="5257800"/>
            <a:ext cx="1716269"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914400" y="3429000"/>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600" y="3429000"/>
            <a:ext cx="5257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6670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958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82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914400" y="29718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9" idx="0"/>
          </p:cNvCxnSpPr>
          <p:nvPr/>
        </p:nvCxnSpPr>
        <p:spPr>
          <a:xfrm rot="5400000" flipH="1" flipV="1">
            <a:off x="723900" y="316230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743200" y="1905000"/>
            <a:ext cx="1981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7526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29" idx="7"/>
          </p:cNvCxnSpPr>
          <p:nvPr/>
        </p:nvCxnSpPr>
        <p:spPr>
          <a:xfrm rot="5400000" flipH="1" flipV="1">
            <a:off x="2111282" y="2743200"/>
            <a:ext cx="403318" cy="8605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14400" y="2971800"/>
            <a:ext cx="3886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V="1">
            <a:off x="2057400" y="3352800"/>
            <a:ext cx="152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5814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676400" y="3581400"/>
            <a:ext cx="381000" cy="381000"/>
          </a:xfrm>
          <a:prstGeom prst="rect">
            <a:avLst/>
          </a:prstGeom>
          <a:noFill/>
        </p:spPr>
        <p:txBody>
          <a:bodyPr wrap="square" rtlCol="0">
            <a:spAutoFit/>
          </a:bodyPr>
          <a:lstStyle/>
          <a:p>
            <a:r>
              <a:rPr lang="en-US" dirty="0"/>
              <a:t>f</a:t>
            </a:r>
          </a:p>
        </p:txBody>
      </p:sp>
      <p:sp>
        <p:nvSpPr>
          <p:cNvPr id="23" name="TextBox 22"/>
          <p:cNvSpPr txBox="1"/>
          <p:nvPr/>
        </p:nvSpPr>
        <p:spPr>
          <a:xfrm>
            <a:off x="762000" y="3505200"/>
            <a:ext cx="381000" cy="381000"/>
          </a:xfrm>
          <a:prstGeom prst="rect">
            <a:avLst/>
          </a:prstGeom>
          <a:noFill/>
        </p:spPr>
        <p:txBody>
          <a:bodyPr wrap="square" rtlCol="0">
            <a:spAutoFit/>
          </a:bodyPr>
          <a:lstStyle/>
          <a:p>
            <a:r>
              <a:rPr lang="en-US" dirty="0"/>
              <a:t>C</a:t>
            </a:r>
          </a:p>
        </p:txBody>
      </p:sp>
      <p:sp>
        <p:nvSpPr>
          <p:cNvPr id="26" name="TextBox 25"/>
          <p:cNvSpPr txBox="1"/>
          <p:nvPr/>
        </p:nvSpPr>
        <p:spPr>
          <a:xfrm>
            <a:off x="3505200" y="3505200"/>
            <a:ext cx="381000" cy="381000"/>
          </a:xfrm>
          <a:prstGeom prst="rect">
            <a:avLst/>
          </a:prstGeom>
          <a:noFill/>
        </p:spPr>
        <p:txBody>
          <a:bodyPr wrap="square" rtlCol="0">
            <a:spAutoFit/>
          </a:bodyPr>
          <a:lstStyle/>
          <a:p>
            <a:r>
              <a:rPr lang="en-US" dirty="0"/>
              <a:t>f</a:t>
            </a:r>
          </a:p>
        </p:txBody>
      </p:sp>
      <p:sp>
        <p:nvSpPr>
          <p:cNvPr id="28" name="TextBox 27"/>
          <p:cNvSpPr txBox="1"/>
          <p:nvPr/>
        </p:nvSpPr>
        <p:spPr>
          <a:xfrm>
            <a:off x="4419600" y="3505200"/>
            <a:ext cx="381000" cy="381000"/>
          </a:xfrm>
          <a:prstGeom prst="rect">
            <a:avLst/>
          </a:prstGeom>
          <a:noFill/>
        </p:spPr>
        <p:txBody>
          <a:bodyPr wrap="square" rtlCol="0">
            <a:spAutoFit/>
          </a:bodyPr>
          <a:lstStyle/>
          <a:p>
            <a:r>
              <a:rPr lang="en-US" dirty="0"/>
              <a:t>C</a:t>
            </a:r>
          </a:p>
        </p:txBody>
      </p:sp>
      <p:sp>
        <p:nvSpPr>
          <p:cNvPr id="30" name="Rectangle 29"/>
          <p:cNvSpPr/>
          <p:nvPr/>
        </p:nvSpPr>
        <p:spPr>
          <a:xfrm>
            <a:off x="6934200" y="3276600"/>
            <a:ext cx="914400" cy="461665"/>
          </a:xfrm>
          <a:prstGeom prst="rect">
            <a:avLst/>
          </a:prstGeom>
        </p:spPr>
        <p:txBody>
          <a:bodyPr wrap="square">
            <a:spAutoFit/>
          </a:bodyPr>
          <a:lstStyle/>
          <a:p>
            <a:r>
              <a:rPr lang="bn-BD" sz="2400" dirty="0">
                <a:latin typeface="NikoshBAN" pitchFamily="2" charset="0"/>
                <a:cs typeface="NikoshBAN" pitchFamily="2" charset="0"/>
              </a:rPr>
              <a:t>লেন্স</a:t>
            </a:r>
            <a:endParaRPr lang="bn-BD" dirty="0">
              <a:latin typeface="NikoshBAN" pitchFamily="2" charset="0"/>
              <a:cs typeface="NikoshBAN" pitchFamily="2" charset="0"/>
            </a:endParaRPr>
          </a:p>
        </p:txBody>
      </p:sp>
      <p:sp>
        <p:nvSpPr>
          <p:cNvPr id="31" name="Rectangle 30"/>
          <p:cNvSpPr/>
          <p:nvPr/>
        </p:nvSpPr>
        <p:spPr>
          <a:xfrm>
            <a:off x="6934200" y="3581400"/>
            <a:ext cx="1151277" cy="461665"/>
          </a:xfrm>
          <a:prstGeom prst="rect">
            <a:avLst/>
          </a:prstGeom>
        </p:spPr>
        <p:txBody>
          <a:bodyPr wrap="none">
            <a:spAutoFit/>
          </a:bodyPr>
          <a:lstStyle/>
          <a:p>
            <a:r>
              <a:rPr lang="bn-BD" sz="2400" dirty="0">
                <a:latin typeface="NikoshBAN" pitchFamily="2" charset="0"/>
                <a:cs typeface="NikoshBAN" pitchFamily="2" charset="0"/>
              </a:rPr>
              <a:t>প্রধান</a:t>
            </a:r>
            <a:r>
              <a:rPr lang="en-US" sz="2400" dirty="0">
                <a:latin typeface="NikoshBAN" pitchFamily="2" charset="0"/>
                <a:cs typeface="NikoshBAN" pitchFamily="2" charset="0"/>
              </a:rPr>
              <a:t> </a:t>
            </a:r>
            <a:r>
              <a:rPr lang="bn-BD" sz="2400" dirty="0">
                <a:latin typeface="NikoshBAN" pitchFamily="2" charset="0"/>
                <a:cs typeface="NikoshBAN" pitchFamily="2" charset="0"/>
              </a:rPr>
              <a:t>অক্ষ</a:t>
            </a:r>
            <a:endParaRPr lang="bn-BD" dirty="0">
              <a:latin typeface="NikoshBAN" pitchFamily="2" charset="0"/>
              <a:cs typeface="NikoshBAN" pitchFamily="2" charset="0"/>
            </a:endParaRPr>
          </a:p>
        </p:txBody>
      </p:sp>
      <p:sp>
        <p:nvSpPr>
          <p:cNvPr id="32" name="Rectangle 31"/>
          <p:cNvSpPr/>
          <p:nvPr/>
        </p:nvSpPr>
        <p:spPr>
          <a:xfrm>
            <a:off x="6934200" y="3962400"/>
            <a:ext cx="1436612" cy="461665"/>
          </a:xfrm>
          <a:prstGeom prst="rect">
            <a:avLst/>
          </a:prstGeom>
        </p:spPr>
        <p:txBody>
          <a:bodyPr wrap="none">
            <a:spAutoFit/>
          </a:bodyPr>
          <a:lstStyle/>
          <a:p>
            <a:r>
              <a:rPr lang="bn-BD" sz="2400" dirty="0">
                <a:solidFill>
                  <a:srgbClr val="7030A0"/>
                </a:solidFill>
                <a:latin typeface="NikoshBAN" pitchFamily="2" charset="0"/>
                <a:cs typeface="NikoshBAN" pitchFamily="2" charset="0"/>
              </a:rPr>
              <a:t>আলোক</a:t>
            </a:r>
            <a:r>
              <a:rPr lang="bn-BD" dirty="0">
                <a:solidFill>
                  <a:srgbClr val="7030A0"/>
                </a:solidFill>
                <a:latin typeface="NikoshBAN" pitchFamily="2" charset="0"/>
                <a:cs typeface="NikoshBAN" pitchFamily="2" charset="0"/>
              </a:rPr>
              <a:t> </a:t>
            </a:r>
            <a:r>
              <a:rPr lang="bn-BD" sz="2400" dirty="0">
                <a:solidFill>
                  <a:srgbClr val="7030A0"/>
                </a:solidFill>
                <a:latin typeface="NikoshBAN" pitchFamily="2" charset="0"/>
                <a:cs typeface="NikoshBAN" pitchFamily="2" charset="0"/>
              </a:rPr>
              <a:t>কেন্দ্র</a:t>
            </a:r>
            <a:endParaRPr lang="bn-BD" dirty="0">
              <a:solidFill>
                <a:srgbClr val="7030A0"/>
              </a:solidFill>
              <a:latin typeface="NikoshBAN" pitchFamily="2" charset="0"/>
              <a:cs typeface="NikoshBAN" pitchFamily="2" charset="0"/>
            </a:endParaRPr>
          </a:p>
        </p:txBody>
      </p:sp>
      <p:sp>
        <p:nvSpPr>
          <p:cNvPr id="33" name="Rectangle 32"/>
          <p:cNvSpPr/>
          <p:nvPr/>
        </p:nvSpPr>
        <p:spPr>
          <a:xfrm>
            <a:off x="6934200" y="4572000"/>
            <a:ext cx="1487908" cy="461665"/>
          </a:xfrm>
          <a:prstGeom prst="rect">
            <a:avLst/>
          </a:prstGeom>
        </p:spPr>
        <p:txBody>
          <a:bodyPr wrap="none">
            <a:spAutoFit/>
          </a:bodyPr>
          <a:lstStyle/>
          <a:p>
            <a:r>
              <a:rPr lang="bn-BD" sz="2400" dirty="0">
                <a:solidFill>
                  <a:srgbClr val="002060"/>
                </a:solidFill>
                <a:latin typeface="NikoshBAN" pitchFamily="2" charset="0"/>
                <a:cs typeface="NikoshBAN" pitchFamily="2" charset="0"/>
              </a:rPr>
              <a:t>প্রধান ফোকাস</a:t>
            </a:r>
          </a:p>
        </p:txBody>
      </p:sp>
      <p:sp>
        <p:nvSpPr>
          <p:cNvPr id="35" name="Rectangle 34"/>
          <p:cNvSpPr/>
          <p:nvPr/>
        </p:nvSpPr>
        <p:spPr>
          <a:xfrm>
            <a:off x="6934200" y="4953000"/>
            <a:ext cx="1646605" cy="461665"/>
          </a:xfrm>
          <a:prstGeom prst="rect">
            <a:avLst/>
          </a:prstGeom>
        </p:spPr>
        <p:txBody>
          <a:bodyPr wrap="none">
            <a:spAutoFit/>
          </a:bodyPr>
          <a:lstStyle/>
          <a:p>
            <a:r>
              <a:rPr lang="bn-BD" sz="2400" dirty="0">
                <a:solidFill>
                  <a:srgbClr val="FF0000"/>
                </a:solidFill>
                <a:latin typeface="NikoshBAN" pitchFamily="2" charset="0"/>
                <a:cs typeface="NikoshBAN" pitchFamily="2" charset="0"/>
              </a:rPr>
              <a:t>লক্ষবস্তু</a:t>
            </a:r>
            <a:r>
              <a:rPr lang="en-US" sz="2400" dirty="0">
                <a:solidFill>
                  <a:srgbClr val="FF0000"/>
                </a:solidFill>
                <a:latin typeface="NikoshBAN" pitchFamily="2" charset="0"/>
                <a:cs typeface="NikoshBAN" pitchFamily="2" charset="0"/>
              </a:rPr>
              <a:t> (</a:t>
            </a:r>
            <a:r>
              <a:rPr lang="en-US" sz="2400" dirty="0">
                <a:solidFill>
                  <a:srgbClr val="0070C0"/>
                </a:solidFill>
                <a:latin typeface="NikoshBAN" pitchFamily="2" charset="0"/>
                <a:cs typeface="NikoshBAN" pitchFamily="2" charset="0"/>
              </a:rPr>
              <a:t>কেন্দ্রে</a:t>
            </a:r>
            <a:r>
              <a:rPr lang="en-US" sz="2400" dirty="0">
                <a:solidFill>
                  <a:srgbClr val="FF0000"/>
                </a:solidFill>
                <a:latin typeface="NikoshBAN" pitchFamily="2" charset="0"/>
                <a:cs typeface="NikoshBAN" pitchFamily="2" charset="0"/>
              </a:rPr>
              <a:t>)</a:t>
            </a:r>
            <a:endParaRPr lang="bn-BD" dirty="0">
              <a:solidFill>
                <a:srgbClr val="FF0000"/>
              </a:solidFill>
              <a:latin typeface="NikoshBAN" pitchFamily="2" charset="0"/>
              <a:cs typeface="NikoshBAN" pitchFamily="2" charset="0"/>
            </a:endParaRPr>
          </a:p>
        </p:txBody>
      </p:sp>
      <p:sp>
        <p:nvSpPr>
          <p:cNvPr id="36" name="TextBox 35"/>
          <p:cNvSpPr txBox="1"/>
          <p:nvPr/>
        </p:nvSpPr>
        <p:spPr>
          <a:xfrm>
            <a:off x="6934200" y="4267200"/>
            <a:ext cx="1524000" cy="461665"/>
          </a:xfrm>
          <a:prstGeom prst="rect">
            <a:avLst/>
          </a:prstGeom>
          <a:noFill/>
        </p:spPr>
        <p:txBody>
          <a:bodyPr wrap="square" rtlCol="0">
            <a:spAutoFit/>
          </a:bodyPr>
          <a:lstStyle/>
          <a:p>
            <a:r>
              <a:rPr lang="en-US" sz="2400" dirty="0">
                <a:latin typeface="NikoshBAN" pitchFamily="2" charset="0"/>
                <a:cs typeface="NikoshBAN" pitchFamily="2" charset="0"/>
              </a:rPr>
              <a:t>বক্রতার কেন্দ্র</a:t>
            </a:r>
          </a:p>
        </p:txBody>
      </p:sp>
      <p:sp>
        <p:nvSpPr>
          <p:cNvPr id="37" name="Rectangle 36"/>
          <p:cNvSpPr/>
          <p:nvPr/>
        </p:nvSpPr>
        <p:spPr>
          <a:xfrm>
            <a:off x="5638800" y="1905000"/>
            <a:ext cx="3048000" cy="461665"/>
          </a:xfrm>
          <a:prstGeom prst="rect">
            <a:avLst/>
          </a:prstGeom>
        </p:spPr>
        <p:txBody>
          <a:bodyPr wrap="square">
            <a:spAutoFit/>
          </a:bodyPr>
          <a:lstStyle/>
          <a:p>
            <a:r>
              <a:rPr lang="en-US" sz="2400" b="1" dirty="0">
                <a:solidFill>
                  <a:srgbClr val="FF0000"/>
                </a:solidFill>
                <a:latin typeface="NikoshBAN" pitchFamily="2" charset="0"/>
                <a:cs typeface="NikoshBAN" pitchFamily="2" charset="0"/>
              </a:rPr>
              <a:t>পিছনের দিকে মিলিত</a:t>
            </a:r>
            <a:r>
              <a:rPr lang="bn-BD" sz="2400" b="1" dirty="0">
                <a:solidFill>
                  <a:srgbClr val="FF0000"/>
                </a:solidFill>
                <a:latin typeface="NikoshBAN" pitchFamily="2" charset="0"/>
                <a:cs typeface="NikoshBAN" pitchFamily="2" charset="0"/>
              </a:rPr>
              <a:t> </a:t>
            </a:r>
            <a:r>
              <a:rPr lang="en-US" sz="2400" b="1" dirty="0">
                <a:solidFill>
                  <a:srgbClr val="FF0000"/>
                </a:solidFill>
                <a:latin typeface="NikoshBAN" pitchFamily="2" charset="0"/>
                <a:cs typeface="NikoshBAN" pitchFamily="2" charset="0"/>
              </a:rPr>
              <a:t>হয়েছে</a:t>
            </a:r>
            <a:endParaRPr lang="bn-BD" sz="2400" b="1" dirty="0">
              <a:solidFill>
                <a:srgbClr val="FF0000"/>
              </a:solidFill>
              <a:latin typeface="NikoshBAN" pitchFamily="2" charset="0"/>
              <a:cs typeface="NikoshBAN" pitchFamily="2" charset="0"/>
            </a:endParaRPr>
          </a:p>
        </p:txBody>
      </p:sp>
      <p:sp>
        <p:nvSpPr>
          <p:cNvPr id="39" name="Rectangle 38"/>
          <p:cNvSpPr/>
          <p:nvPr/>
        </p:nvSpPr>
        <p:spPr>
          <a:xfrm>
            <a:off x="5715000" y="1524000"/>
            <a:ext cx="2895600" cy="461665"/>
          </a:xfrm>
          <a:prstGeom prst="rect">
            <a:avLst/>
          </a:prstGeom>
        </p:spPr>
        <p:txBody>
          <a:bodyPr wrap="square">
            <a:spAutoFit/>
          </a:bodyPr>
          <a:lstStyle/>
          <a:p>
            <a:r>
              <a:rPr lang="bn-BD" sz="2400" b="1" dirty="0">
                <a:latin typeface="NikoshBAN" pitchFamily="2" charset="0"/>
                <a:cs typeface="NikoshBAN" pitchFamily="2" charset="0"/>
              </a:rPr>
              <a:t>প্রতি</a:t>
            </a:r>
            <a:r>
              <a:rPr lang="en-US" sz="2400" b="1" dirty="0">
                <a:latin typeface="NikoshBAN" pitchFamily="2" charset="0"/>
                <a:cs typeface="NikoshBAN" pitchFamily="2" charset="0"/>
              </a:rPr>
              <a:t>সরি</a:t>
            </a:r>
            <a:r>
              <a:rPr lang="bn-BD" sz="2400" b="1" dirty="0">
                <a:latin typeface="NikoshBAN" pitchFamily="2" charset="0"/>
                <a:cs typeface="NikoshBAN" pitchFamily="2" charset="0"/>
              </a:rPr>
              <a:t>ত রশ্মি</a:t>
            </a:r>
            <a:r>
              <a:rPr lang="en-US" sz="2400" b="1" dirty="0">
                <a:latin typeface="NikoshBAN" pitchFamily="2" charset="0"/>
                <a:cs typeface="NikoshBAN" pitchFamily="2" charset="0"/>
              </a:rPr>
              <a:t> মিলিত</a:t>
            </a:r>
            <a:r>
              <a:rPr lang="bn-BD" sz="2400" b="1" dirty="0">
                <a:latin typeface="NikoshBAN" pitchFamily="2" charset="0"/>
                <a:cs typeface="NikoshBAN" pitchFamily="2" charset="0"/>
              </a:rPr>
              <a:t> হয়নি</a:t>
            </a:r>
          </a:p>
        </p:txBody>
      </p:sp>
      <p:sp>
        <p:nvSpPr>
          <p:cNvPr id="41" name="Rectangle 40"/>
          <p:cNvSpPr/>
          <p:nvPr/>
        </p:nvSpPr>
        <p:spPr>
          <a:xfrm>
            <a:off x="533400" y="838200"/>
            <a:ext cx="3207929" cy="523220"/>
          </a:xfrm>
          <a:prstGeom prst="rect">
            <a:avLst/>
          </a:prstGeom>
        </p:spPr>
        <p:txBody>
          <a:bodyPr wrap="none">
            <a:spAutoFit/>
          </a:bodyPr>
          <a:lstStyle/>
          <a:p>
            <a:r>
              <a:rPr lang="en-US" sz="2800" b="1" dirty="0">
                <a:latin typeface="NikoshBAN" pitchFamily="2" charset="0"/>
                <a:cs typeface="NikoshBAN" pitchFamily="2" charset="0"/>
              </a:rPr>
              <a:t>লক্ষবস্তু যখন </a:t>
            </a:r>
            <a:r>
              <a:rPr lang="en-US" sz="2800" b="1" dirty="0">
                <a:solidFill>
                  <a:srgbClr val="FF0000"/>
                </a:solidFill>
                <a:latin typeface="NikoshBAN" pitchFamily="2" charset="0"/>
                <a:cs typeface="NikoshBAN" pitchFamily="2" charset="0"/>
              </a:rPr>
              <a:t>বক্রতার কেন্দ্রে</a:t>
            </a:r>
            <a:endParaRPr lang="en-US" sz="2800" dirty="0">
              <a:solidFill>
                <a:srgbClr val="FF0000"/>
              </a:solidFill>
            </a:endParaRPr>
          </a:p>
        </p:txBody>
      </p:sp>
      <p:sp>
        <p:nvSpPr>
          <p:cNvPr id="43" name="Rectangle 42"/>
          <p:cNvSpPr/>
          <p:nvPr/>
        </p:nvSpPr>
        <p:spPr>
          <a:xfrm>
            <a:off x="533400" y="5867400"/>
            <a:ext cx="8229600" cy="954107"/>
          </a:xfrm>
          <a:prstGeom prst="rect">
            <a:avLst/>
          </a:prstGeom>
        </p:spPr>
        <p:txBody>
          <a:bodyPr wrap="square">
            <a:spAutoFit/>
          </a:bodyPr>
          <a:lstStyle/>
          <a:p>
            <a:r>
              <a:rPr lang="bn-BD" sz="2800" b="1" dirty="0">
                <a:latin typeface="NikoshBAN" pitchFamily="2" charset="0"/>
                <a:cs typeface="NikoshBAN" pitchFamily="2" charset="0"/>
              </a:rPr>
              <a:t>সুতরাং </a:t>
            </a:r>
            <a:r>
              <a:rPr lang="en-US" sz="2800" b="1" dirty="0">
                <a:latin typeface="NikoshBAN" pitchFamily="2" charset="0"/>
                <a:cs typeface="NikoshBAN" pitchFamily="2" charset="0"/>
              </a:rPr>
              <a:t>অবতল</a:t>
            </a:r>
            <a:r>
              <a:rPr lang="bn-BD" sz="2800" b="1" dirty="0">
                <a:latin typeface="NikoshBAN" pitchFamily="2" charset="0"/>
                <a:cs typeface="NikoshBAN" pitchFamily="2" charset="0"/>
              </a:rPr>
              <a:t> লেন্সে </a:t>
            </a:r>
            <a:r>
              <a:rPr lang="en-US" sz="2800" b="1" dirty="0">
                <a:latin typeface="NikoshBAN" pitchFamily="2" charset="0"/>
                <a:cs typeface="NikoshBAN" pitchFamily="2" charset="0"/>
              </a:rPr>
              <a:t>বক্রতার কেন্দ্রে </a:t>
            </a:r>
            <a:r>
              <a:rPr lang="bn-BD" sz="2800" b="1" dirty="0">
                <a:latin typeface="NikoshBAN" pitchFamily="2" charset="0"/>
                <a:cs typeface="NikoshBAN" pitchFamily="2" charset="0"/>
              </a:rPr>
              <a:t>থাকা বস্তুর </a:t>
            </a:r>
            <a:r>
              <a:rPr lang="en-US" sz="2800" b="1" dirty="0">
                <a:solidFill>
                  <a:srgbClr val="FF0000"/>
                </a:solidFill>
                <a:latin typeface="NikoshBAN" pitchFamily="2" charset="0"/>
                <a:cs typeface="NikoshBAN" pitchFamily="2" charset="0"/>
              </a:rPr>
              <a:t>অবাস্তব, সোজা ও খর্বিত</a:t>
            </a:r>
            <a:r>
              <a:rPr lang="bn-BD" sz="2800" b="1" dirty="0">
                <a:solidFill>
                  <a:srgbClr val="FF0000"/>
                </a:solidFill>
                <a:latin typeface="NikoshBAN" pitchFamily="2" charset="0"/>
                <a:cs typeface="NikoshBAN" pitchFamily="2" charset="0"/>
              </a:rPr>
              <a:t> </a:t>
            </a:r>
            <a:r>
              <a:rPr lang="bn-BD" sz="2800" b="1" dirty="0">
                <a:latin typeface="NikoshBAN" pitchFamily="2" charset="0"/>
                <a:cs typeface="NikoshBAN" pitchFamily="2" charset="0"/>
              </a:rPr>
              <a:t>প্রতিবিম্ব ঘটিত হয়</a:t>
            </a:r>
            <a:r>
              <a:rPr lang="en-US" sz="2800" b="1" dirty="0">
                <a:latin typeface="NikoshBAN" pitchFamily="2" charset="0"/>
                <a:cs typeface="NikoshBAN" pitchFamily="2" charset="0"/>
              </a:rPr>
              <a:t>।</a:t>
            </a:r>
            <a:endParaRPr lang="bn-BD"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par>
                                <p:cTn id="18" presetID="29"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ppt_x</p:attrName>
                                        </p:attrNameLst>
                                      </p:cBhvr>
                                      <p:tavLst>
                                        <p:tav tm="0">
                                          <p:val>
                                            <p:strVal val="#ppt_x-.2"/>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70" decel="100000"/>
                                        <p:tgtEl>
                                          <p:spTgt spid="8"/>
                                        </p:tgtEl>
                                      </p:cBhvr>
                                    </p:animEffect>
                                    <p:animScale>
                                      <p:cBhvr>
                                        <p:cTn id="28" dur="770" decel="100000"/>
                                        <p:tgtEl>
                                          <p:spTgt spid="8"/>
                                        </p:tgtEl>
                                      </p:cBhvr>
                                      <p:from x="10000" y="10000"/>
                                      <p:to x="200000" y="450000"/>
                                    </p:animScale>
                                    <p:animScale>
                                      <p:cBhvr>
                                        <p:cTn id="29" dur="1230" accel="100000" fill="hold">
                                          <p:stCondLst>
                                            <p:cond delay="770"/>
                                          </p:stCondLst>
                                        </p:cTn>
                                        <p:tgtEl>
                                          <p:spTgt spid="8"/>
                                        </p:tgtEl>
                                      </p:cBhvr>
                                      <p:from x="200000" y="450000"/>
                                      <p:to x="100000" y="100000"/>
                                    </p:animScale>
                                    <p:set>
                                      <p:cBhvr>
                                        <p:cTn id="30" dur="770" fill="hold"/>
                                        <p:tgtEl>
                                          <p:spTgt spid="8"/>
                                        </p:tgtEl>
                                        <p:attrNameLst>
                                          <p:attrName>ppt_x</p:attrName>
                                        </p:attrNameLst>
                                      </p:cBhvr>
                                      <p:to>
                                        <p:strVal val="(0.5)"/>
                                      </p:to>
                                    </p:set>
                                    <p:anim from="(0.5)" to="(#ppt_x)" calcmode="lin" valueType="num">
                                      <p:cBhvr>
                                        <p:cTn id="31" dur="1230" accel="100000" fill="hold">
                                          <p:stCondLst>
                                            <p:cond delay="770"/>
                                          </p:stCondLst>
                                        </p:cTn>
                                        <p:tgtEl>
                                          <p:spTgt spid="8"/>
                                        </p:tgtEl>
                                        <p:attrNameLst>
                                          <p:attrName>ppt_x</p:attrName>
                                        </p:attrNameLst>
                                      </p:cBhvr>
                                    </p:anim>
                                    <p:set>
                                      <p:cBhvr>
                                        <p:cTn id="32" dur="770" fill="hold"/>
                                        <p:tgtEl>
                                          <p:spTgt spid="8"/>
                                        </p:tgtEl>
                                        <p:attrNameLst>
                                          <p:attrName>ppt_y</p:attrName>
                                        </p:attrNameLst>
                                      </p:cBhvr>
                                      <p:to>
                                        <p:strVal val="(#ppt_y+0.4)"/>
                                      </p:to>
                                    </p:set>
                                    <p:anim from="(#ppt_y+0.4)" to="(#ppt_y)" calcmode="lin" valueType="num">
                                      <p:cBhvr>
                                        <p:cTn id="33" dur="1230" accel="100000" fill="hold">
                                          <p:stCondLst>
                                            <p:cond delay="770"/>
                                          </p:stCondLst>
                                        </p:cTn>
                                        <p:tgtEl>
                                          <p:spTgt spid="8"/>
                                        </p:tgtEl>
                                        <p:attrNameLst>
                                          <p:attrName>ppt_y</p:attrName>
                                        </p:attrNameLst>
                                      </p:cBhvr>
                                    </p:anim>
                                  </p:childTnLst>
                                </p:cTn>
                              </p:par>
                              <p:par>
                                <p:cTn id="34" presetID="5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770" decel="100000"/>
                                        <p:tgtEl>
                                          <p:spTgt spid="30"/>
                                        </p:tgtEl>
                                      </p:cBhvr>
                                    </p:animEffect>
                                    <p:animScale>
                                      <p:cBhvr>
                                        <p:cTn id="37" dur="770" decel="100000"/>
                                        <p:tgtEl>
                                          <p:spTgt spid="30"/>
                                        </p:tgtEl>
                                      </p:cBhvr>
                                      <p:from x="10000" y="10000"/>
                                      <p:to x="200000" y="450000"/>
                                    </p:animScale>
                                    <p:animScale>
                                      <p:cBhvr>
                                        <p:cTn id="38" dur="1230" accel="100000" fill="hold">
                                          <p:stCondLst>
                                            <p:cond delay="770"/>
                                          </p:stCondLst>
                                        </p:cTn>
                                        <p:tgtEl>
                                          <p:spTgt spid="30"/>
                                        </p:tgtEl>
                                      </p:cBhvr>
                                      <p:from x="200000" y="450000"/>
                                      <p:to x="100000" y="100000"/>
                                    </p:animScale>
                                    <p:set>
                                      <p:cBhvr>
                                        <p:cTn id="39" dur="770" fill="hold"/>
                                        <p:tgtEl>
                                          <p:spTgt spid="30"/>
                                        </p:tgtEl>
                                        <p:attrNameLst>
                                          <p:attrName>ppt_x</p:attrName>
                                        </p:attrNameLst>
                                      </p:cBhvr>
                                      <p:to>
                                        <p:strVal val="(0.5)"/>
                                      </p:to>
                                    </p:set>
                                    <p:anim from="(0.5)" to="(#ppt_x)" calcmode="lin" valueType="num">
                                      <p:cBhvr>
                                        <p:cTn id="40" dur="1230" accel="100000" fill="hold">
                                          <p:stCondLst>
                                            <p:cond delay="770"/>
                                          </p:stCondLst>
                                        </p:cTn>
                                        <p:tgtEl>
                                          <p:spTgt spid="30"/>
                                        </p:tgtEl>
                                        <p:attrNameLst>
                                          <p:attrName>ppt_x</p:attrName>
                                        </p:attrNameLst>
                                      </p:cBhvr>
                                    </p:anim>
                                    <p:set>
                                      <p:cBhvr>
                                        <p:cTn id="41" dur="770" fill="hold"/>
                                        <p:tgtEl>
                                          <p:spTgt spid="30"/>
                                        </p:tgtEl>
                                        <p:attrNameLst>
                                          <p:attrName>ppt_y</p:attrName>
                                        </p:attrNameLst>
                                      </p:cBhvr>
                                      <p:to>
                                        <p:strVal val="(#ppt_y+0.4)"/>
                                      </p:to>
                                    </p:set>
                                    <p:anim from="(#ppt_y+0.4)" to="(#ppt_y)" calcmode="lin" valueType="num">
                                      <p:cBhvr>
                                        <p:cTn id="42" dur="1230" accel="100000" fill="hold">
                                          <p:stCondLst>
                                            <p:cond delay="770"/>
                                          </p:stCondLst>
                                        </p:cTn>
                                        <p:tgtEl>
                                          <p:spTgt spid="30"/>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1000" fill="hold"/>
                                        <p:tgtEl>
                                          <p:spTgt spid="31"/>
                                        </p:tgtEl>
                                        <p:attrNameLst>
                                          <p:attrName>ppt_x</p:attrName>
                                        </p:attrNameLst>
                                      </p:cBhvr>
                                      <p:tavLst>
                                        <p:tav tm="0">
                                          <p:val>
                                            <p:strVal val="#ppt_x-.2"/>
                                          </p:val>
                                        </p:tav>
                                        <p:tav tm="100000">
                                          <p:val>
                                            <p:strVal val="#ppt_x"/>
                                          </p:val>
                                        </p:tav>
                                      </p:tavLst>
                                    </p:anim>
                                    <p:anim calcmode="lin" valueType="num">
                                      <p:cBhvr>
                                        <p:cTn id="48"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1"/>
                                        </p:tgtEl>
                                      </p:cBhvr>
                                    </p:animEffect>
                                  </p:childTnLst>
                                </p:cTn>
                              </p:par>
                              <p:par>
                                <p:cTn id="50" presetID="29"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ppt_x</p:attrName>
                                        </p:attrNameLst>
                                      </p:cBhvr>
                                      <p:tavLst>
                                        <p:tav tm="0">
                                          <p:val>
                                            <p:strVal val="#ppt_x-.2"/>
                                          </p:val>
                                        </p:tav>
                                        <p:tav tm="100000">
                                          <p:val>
                                            <p:strVal val="#ppt_x"/>
                                          </p:val>
                                        </p:tav>
                                      </p:tavLst>
                                    </p:anim>
                                    <p:anim calcmode="lin" valueType="num">
                                      <p:cBhvr>
                                        <p:cTn id="5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down)">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down)">
                                      <p:cBhvr>
                                        <p:cTn id="73" dur="500"/>
                                        <p:tgtEl>
                                          <p:spTgt spid="18"/>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00"/>
                                        <p:tgtEl>
                                          <p:spTgt spid="28"/>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500"/>
                                        <p:tgtEl>
                                          <p:spTgt spid="29"/>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down)">
                                      <p:cBhvr>
                                        <p:cTn id="87" dur="500"/>
                                        <p:tgtEl>
                                          <p:spTgt spid="22"/>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down)">
                                      <p:cBhvr>
                                        <p:cTn id="90" dur="500"/>
                                        <p:tgtEl>
                                          <p:spTgt spid="20"/>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wipe(down)">
                                      <p:cBhvr>
                                        <p:cTn id="93" dur="500"/>
                                        <p:tgtEl>
                                          <p:spTgt spid="26"/>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down)">
                                      <p:cBhvr>
                                        <p:cTn id="96" dur="500"/>
                                        <p:tgtEl>
                                          <p:spTgt spid="3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ipe(down)">
                                      <p:cBhvr>
                                        <p:cTn id="101" dur="500"/>
                                        <p:tgtEl>
                                          <p:spTgt spid="2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down)">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1000" fill="hold"/>
                                        <p:tgtEl>
                                          <p:spTgt spid="21"/>
                                        </p:tgtEl>
                                        <p:attrNameLst>
                                          <p:attrName>ppt_x</p:attrName>
                                        </p:attrNameLst>
                                      </p:cBhvr>
                                      <p:tavLst>
                                        <p:tav tm="0">
                                          <p:val>
                                            <p:strVal val="#ppt_x-.2"/>
                                          </p:val>
                                        </p:tav>
                                        <p:tav tm="100000">
                                          <p:val>
                                            <p:strVal val="#ppt_x"/>
                                          </p:val>
                                        </p:tav>
                                      </p:tavLst>
                                    </p:anim>
                                    <p:anim calcmode="lin" valueType="num">
                                      <p:cBhvr>
                                        <p:cTn id="110"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21"/>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down)">
                                      <p:cBhvr>
                                        <p:cTn id="116" dur="500"/>
                                        <p:tgtEl>
                                          <p:spTgt spid="27"/>
                                        </p:tgtEl>
                                      </p:cBhvr>
                                    </p:animEffect>
                                  </p:childTnLst>
                                </p:cTn>
                              </p:par>
                            </p:childTnLst>
                          </p:cTn>
                        </p:par>
                      </p:childTnLst>
                    </p:cTn>
                  </p:par>
                  <p:par>
                    <p:cTn id="117" fill="hold">
                      <p:stCondLst>
                        <p:cond delay="indefinite"/>
                      </p:stCondLst>
                      <p:childTnLst>
                        <p:par>
                          <p:cTn id="118" fill="hold">
                            <p:stCondLst>
                              <p:cond delay="0"/>
                            </p:stCondLst>
                            <p:childTnLst>
                              <p:par>
                                <p:cTn id="119" presetID="20" presetClass="entr" presetSubtype="0" fill="hold" nodeType="click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edge">
                                      <p:cBhvr>
                                        <p:cTn id="121" dur="20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51" presetClass="entr" presetSubtype="0" fill="hold" grpId="0" nodeType="clickEffect">
                                  <p:stCondLst>
                                    <p:cond delay="0"/>
                                  </p:stCondLst>
                                  <p:childTnLst>
                                    <p:set>
                                      <p:cBhvr>
                                        <p:cTn id="125" dur="1" fill="hold">
                                          <p:stCondLst>
                                            <p:cond delay="0"/>
                                          </p:stCondLst>
                                        </p:cTn>
                                        <p:tgtEl>
                                          <p:spTgt spid="39"/>
                                        </p:tgtEl>
                                        <p:attrNameLst>
                                          <p:attrName>style.visibility</p:attrName>
                                        </p:attrNameLst>
                                      </p:cBhvr>
                                      <p:to>
                                        <p:strVal val="visible"/>
                                      </p:to>
                                    </p:set>
                                    <p:animEffect transition="in" filter="fade">
                                      <p:cBhvr>
                                        <p:cTn id="126" dur="770" decel="100000"/>
                                        <p:tgtEl>
                                          <p:spTgt spid="39"/>
                                        </p:tgtEl>
                                      </p:cBhvr>
                                    </p:animEffect>
                                    <p:animScale>
                                      <p:cBhvr>
                                        <p:cTn id="127" dur="770" decel="100000"/>
                                        <p:tgtEl>
                                          <p:spTgt spid="39"/>
                                        </p:tgtEl>
                                      </p:cBhvr>
                                      <p:from x="10000" y="10000"/>
                                      <p:to x="200000" y="450000"/>
                                    </p:animScale>
                                    <p:animScale>
                                      <p:cBhvr>
                                        <p:cTn id="128" dur="1230" accel="100000" fill="hold">
                                          <p:stCondLst>
                                            <p:cond delay="770"/>
                                          </p:stCondLst>
                                        </p:cTn>
                                        <p:tgtEl>
                                          <p:spTgt spid="39"/>
                                        </p:tgtEl>
                                      </p:cBhvr>
                                      <p:from x="200000" y="450000"/>
                                      <p:to x="100000" y="100000"/>
                                    </p:animScale>
                                    <p:set>
                                      <p:cBhvr>
                                        <p:cTn id="129" dur="770" fill="hold"/>
                                        <p:tgtEl>
                                          <p:spTgt spid="39"/>
                                        </p:tgtEl>
                                        <p:attrNameLst>
                                          <p:attrName>ppt_x</p:attrName>
                                        </p:attrNameLst>
                                      </p:cBhvr>
                                      <p:to>
                                        <p:strVal val="(0.5)"/>
                                      </p:to>
                                    </p:set>
                                    <p:anim from="(0.5)" to="(#ppt_x)" calcmode="lin" valueType="num">
                                      <p:cBhvr>
                                        <p:cTn id="130" dur="1230" accel="100000" fill="hold">
                                          <p:stCondLst>
                                            <p:cond delay="770"/>
                                          </p:stCondLst>
                                        </p:cTn>
                                        <p:tgtEl>
                                          <p:spTgt spid="39"/>
                                        </p:tgtEl>
                                        <p:attrNameLst>
                                          <p:attrName>ppt_x</p:attrName>
                                        </p:attrNameLst>
                                      </p:cBhvr>
                                    </p:anim>
                                    <p:set>
                                      <p:cBhvr>
                                        <p:cTn id="131" dur="770" fill="hold"/>
                                        <p:tgtEl>
                                          <p:spTgt spid="39"/>
                                        </p:tgtEl>
                                        <p:attrNameLst>
                                          <p:attrName>ppt_y</p:attrName>
                                        </p:attrNameLst>
                                      </p:cBhvr>
                                      <p:to>
                                        <p:strVal val="(#ppt_y+0.4)"/>
                                      </p:to>
                                    </p:set>
                                    <p:anim from="(#ppt_y+0.4)" to="(#ppt_y)" calcmode="lin" valueType="num">
                                      <p:cBhvr>
                                        <p:cTn id="132" dur="1230" accel="100000" fill="hold">
                                          <p:stCondLst>
                                            <p:cond delay="770"/>
                                          </p:stCondLst>
                                        </p:cTn>
                                        <p:tgtEl>
                                          <p:spTgt spid="39"/>
                                        </p:tgtEl>
                                        <p:attrNameLst>
                                          <p:attrName>ppt_y</p:attrName>
                                        </p:attrNameLst>
                                      </p:cBhvr>
                                    </p:anim>
                                  </p:childTnLst>
                                </p:cTn>
                              </p:par>
                            </p:childTnLst>
                          </p:cTn>
                        </p:par>
                      </p:childTnLst>
                    </p:cTn>
                  </p:par>
                  <p:par>
                    <p:cTn id="133" fill="hold">
                      <p:stCondLst>
                        <p:cond delay="indefinite"/>
                      </p:stCondLst>
                      <p:childTnLst>
                        <p:par>
                          <p:cTn id="134" fill="hold">
                            <p:stCondLst>
                              <p:cond delay="0"/>
                            </p:stCondLst>
                            <p:childTnLst>
                              <p:par>
                                <p:cTn id="135" presetID="20" presetClass="entr" presetSubtype="0" fill="hold"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wedge">
                                      <p:cBhvr>
                                        <p:cTn id="137" dur="20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51" presetClass="entr" presetSubtype="0" fill="hold" nodeType="clickEffect">
                                  <p:stCondLst>
                                    <p:cond delay="0"/>
                                  </p:stCondLst>
                                  <p:childTnLst>
                                    <p:set>
                                      <p:cBhvr>
                                        <p:cTn id="141" dur="1" fill="hold">
                                          <p:stCondLst>
                                            <p:cond delay="0"/>
                                          </p:stCondLst>
                                        </p:cTn>
                                        <p:tgtEl>
                                          <p:spTgt spid="42"/>
                                        </p:tgtEl>
                                        <p:attrNameLst>
                                          <p:attrName>style.visibility</p:attrName>
                                        </p:attrNameLst>
                                      </p:cBhvr>
                                      <p:to>
                                        <p:strVal val="visible"/>
                                      </p:to>
                                    </p:set>
                                    <p:animEffect transition="in" filter="fade">
                                      <p:cBhvr>
                                        <p:cTn id="142" dur="770" decel="100000"/>
                                        <p:tgtEl>
                                          <p:spTgt spid="42"/>
                                        </p:tgtEl>
                                      </p:cBhvr>
                                    </p:animEffect>
                                    <p:animScale>
                                      <p:cBhvr>
                                        <p:cTn id="143" dur="770" decel="100000"/>
                                        <p:tgtEl>
                                          <p:spTgt spid="42"/>
                                        </p:tgtEl>
                                      </p:cBhvr>
                                      <p:from x="10000" y="10000"/>
                                      <p:to x="200000" y="450000"/>
                                    </p:animScale>
                                    <p:animScale>
                                      <p:cBhvr>
                                        <p:cTn id="144" dur="1230" accel="100000" fill="hold">
                                          <p:stCondLst>
                                            <p:cond delay="770"/>
                                          </p:stCondLst>
                                        </p:cTn>
                                        <p:tgtEl>
                                          <p:spTgt spid="42"/>
                                        </p:tgtEl>
                                      </p:cBhvr>
                                      <p:from x="200000" y="450000"/>
                                      <p:to x="100000" y="100000"/>
                                    </p:animScale>
                                    <p:set>
                                      <p:cBhvr>
                                        <p:cTn id="145" dur="770" fill="hold"/>
                                        <p:tgtEl>
                                          <p:spTgt spid="42"/>
                                        </p:tgtEl>
                                        <p:attrNameLst>
                                          <p:attrName>ppt_x</p:attrName>
                                        </p:attrNameLst>
                                      </p:cBhvr>
                                      <p:to>
                                        <p:strVal val="(0.5)"/>
                                      </p:to>
                                    </p:set>
                                    <p:anim from="(0.5)" to="(#ppt_x)" calcmode="lin" valueType="num">
                                      <p:cBhvr>
                                        <p:cTn id="146" dur="1230" accel="100000" fill="hold">
                                          <p:stCondLst>
                                            <p:cond delay="770"/>
                                          </p:stCondLst>
                                        </p:cTn>
                                        <p:tgtEl>
                                          <p:spTgt spid="42"/>
                                        </p:tgtEl>
                                        <p:attrNameLst>
                                          <p:attrName>ppt_x</p:attrName>
                                        </p:attrNameLst>
                                      </p:cBhvr>
                                    </p:anim>
                                    <p:set>
                                      <p:cBhvr>
                                        <p:cTn id="147" dur="770" fill="hold"/>
                                        <p:tgtEl>
                                          <p:spTgt spid="42"/>
                                        </p:tgtEl>
                                        <p:attrNameLst>
                                          <p:attrName>ppt_y</p:attrName>
                                        </p:attrNameLst>
                                      </p:cBhvr>
                                      <p:to>
                                        <p:strVal val="(#ppt_y+0.4)"/>
                                      </p:to>
                                    </p:set>
                                    <p:anim from="(#ppt_y+0.4)" to="(#ppt_y)" calcmode="lin" valueType="num">
                                      <p:cBhvr>
                                        <p:cTn id="148" dur="1230" accel="100000" fill="hold">
                                          <p:stCondLst>
                                            <p:cond delay="770"/>
                                          </p:stCondLst>
                                        </p:cTn>
                                        <p:tgtEl>
                                          <p:spTgt spid="42"/>
                                        </p:tgtEl>
                                        <p:attrNameLst>
                                          <p:attrName>ppt_y</p:attrName>
                                        </p:attrNameLst>
                                      </p:cBhvr>
                                    </p:anim>
                                  </p:childTnLst>
                                </p:cTn>
                              </p:par>
                              <p:par>
                                <p:cTn id="149" presetID="51" presetClass="entr" presetSubtype="0" fill="hold" grpId="0" nodeType="with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fade">
                                      <p:cBhvr>
                                        <p:cTn id="151" dur="770" decel="100000"/>
                                        <p:tgtEl>
                                          <p:spTgt spid="37"/>
                                        </p:tgtEl>
                                      </p:cBhvr>
                                    </p:animEffect>
                                    <p:animScale>
                                      <p:cBhvr>
                                        <p:cTn id="152" dur="770" decel="100000"/>
                                        <p:tgtEl>
                                          <p:spTgt spid="37"/>
                                        </p:tgtEl>
                                      </p:cBhvr>
                                      <p:from x="10000" y="10000"/>
                                      <p:to x="200000" y="450000"/>
                                    </p:animScale>
                                    <p:animScale>
                                      <p:cBhvr>
                                        <p:cTn id="153" dur="1230" accel="100000" fill="hold">
                                          <p:stCondLst>
                                            <p:cond delay="770"/>
                                          </p:stCondLst>
                                        </p:cTn>
                                        <p:tgtEl>
                                          <p:spTgt spid="37"/>
                                        </p:tgtEl>
                                      </p:cBhvr>
                                      <p:from x="200000" y="450000"/>
                                      <p:to x="100000" y="100000"/>
                                    </p:animScale>
                                    <p:set>
                                      <p:cBhvr>
                                        <p:cTn id="154" dur="770" fill="hold"/>
                                        <p:tgtEl>
                                          <p:spTgt spid="37"/>
                                        </p:tgtEl>
                                        <p:attrNameLst>
                                          <p:attrName>ppt_x</p:attrName>
                                        </p:attrNameLst>
                                      </p:cBhvr>
                                      <p:to>
                                        <p:strVal val="(0.5)"/>
                                      </p:to>
                                    </p:set>
                                    <p:anim from="(0.5)" to="(#ppt_x)" calcmode="lin" valueType="num">
                                      <p:cBhvr>
                                        <p:cTn id="155" dur="1230" accel="100000" fill="hold">
                                          <p:stCondLst>
                                            <p:cond delay="770"/>
                                          </p:stCondLst>
                                        </p:cTn>
                                        <p:tgtEl>
                                          <p:spTgt spid="37"/>
                                        </p:tgtEl>
                                        <p:attrNameLst>
                                          <p:attrName>ppt_x</p:attrName>
                                        </p:attrNameLst>
                                      </p:cBhvr>
                                    </p:anim>
                                    <p:set>
                                      <p:cBhvr>
                                        <p:cTn id="156" dur="770" fill="hold"/>
                                        <p:tgtEl>
                                          <p:spTgt spid="37"/>
                                        </p:tgtEl>
                                        <p:attrNameLst>
                                          <p:attrName>ppt_y</p:attrName>
                                        </p:attrNameLst>
                                      </p:cBhvr>
                                      <p:to>
                                        <p:strVal val="(#ppt_y+0.4)"/>
                                      </p:to>
                                    </p:set>
                                    <p:anim from="(#ppt_y+0.4)" to="(#ppt_y)" calcmode="lin" valueType="num">
                                      <p:cBhvr>
                                        <p:cTn id="157" dur="1230" accel="100000" fill="hold">
                                          <p:stCondLst>
                                            <p:cond delay="770"/>
                                          </p:stCondLst>
                                        </p:cTn>
                                        <p:tgtEl>
                                          <p:spTgt spid="37"/>
                                        </p:tgtEl>
                                        <p:attrNameLst>
                                          <p:attrName>ppt_y</p:attrName>
                                        </p:attrNameLst>
                                      </p:cBhvr>
                                    </p:anim>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43"/>
                                        </p:tgtEl>
                                        <p:attrNameLst>
                                          <p:attrName>style.visibility</p:attrName>
                                        </p:attrNameLst>
                                      </p:cBhvr>
                                      <p:to>
                                        <p:strVal val="visible"/>
                                      </p:to>
                                    </p:set>
                                    <p:animEffect transition="in" filter="wipe(down)">
                                      <p:cBhvr>
                                        <p:cTn id="1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18" grpId="0" animBg="1"/>
      <p:bldP spid="19" grpId="0" animBg="1"/>
      <p:bldP spid="29" grpId="0" animBg="1"/>
      <p:bldP spid="20" grpId="0" animBg="1"/>
      <p:bldP spid="22" grpId="0"/>
      <p:bldP spid="23" grpId="0"/>
      <p:bldP spid="26" grpId="0"/>
      <p:bldP spid="28" grpId="0"/>
      <p:bldP spid="30" grpId="0"/>
      <p:bldP spid="31" grpId="0"/>
      <p:bldP spid="32" grpId="0"/>
      <p:bldP spid="33" grpId="0"/>
      <p:bldP spid="35" grpId="0"/>
      <p:bldP spid="36" grpId="0"/>
      <p:bldP spid="37" grpId="0"/>
      <p:bldP spid="39"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a:off x="1066800" y="1600200"/>
            <a:ext cx="1447800" cy="3657600"/>
          </a:xfrm>
          <a:prstGeom prst="arc">
            <a:avLst>
              <a:gd name="adj1" fmla="val 16200002"/>
              <a:gd name="adj2" fmla="val 54313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Arc 2"/>
          <p:cNvSpPr/>
          <p:nvPr/>
        </p:nvSpPr>
        <p:spPr>
          <a:xfrm rot="10800000">
            <a:off x="2971800" y="1600200"/>
            <a:ext cx="1295400" cy="3657600"/>
          </a:xfrm>
          <a:prstGeom prst="arc">
            <a:avLst>
              <a:gd name="adj1" fmla="val 16200002"/>
              <a:gd name="adj2" fmla="val 54033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 name="Straight Connector 4"/>
          <p:cNvCxnSpPr>
            <a:stCxn id="2" idx="0"/>
            <a:endCxn id="3" idx="2"/>
          </p:cNvCxnSpPr>
          <p:nvPr/>
        </p:nvCxnSpPr>
        <p:spPr>
          <a:xfrm rot="10800000" flipH="1" flipV="1">
            <a:off x="1790701" y="1600199"/>
            <a:ext cx="1830569"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flipH="1" flipV="1">
            <a:off x="1905000" y="5257800"/>
            <a:ext cx="1716269"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914400" y="3429000"/>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600" y="3429000"/>
            <a:ext cx="5257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6670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958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82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1828800" y="29718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1639094" y="3161506"/>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743200" y="1981200"/>
            <a:ext cx="21336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7526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29" idx="7"/>
          </p:cNvCxnSpPr>
          <p:nvPr/>
        </p:nvCxnSpPr>
        <p:spPr>
          <a:xfrm rot="5400000" flipH="1" flipV="1">
            <a:off x="2111282" y="2743200"/>
            <a:ext cx="403318" cy="8605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828800" y="2971800"/>
            <a:ext cx="36576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2170906" y="3315494"/>
            <a:ext cx="23018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5814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676400" y="3581400"/>
            <a:ext cx="381000" cy="381000"/>
          </a:xfrm>
          <a:prstGeom prst="rect">
            <a:avLst/>
          </a:prstGeom>
          <a:noFill/>
        </p:spPr>
        <p:txBody>
          <a:bodyPr wrap="square" rtlCol="0">
            <a:spAutoFit/>
          </a:bodyPr>
          <a:lstStyle/>
          <a:p>
            <a:r>
              <a:rPr lang="en-US" dirty="0"/>
              <a:t>f</a:t>
            </a:r>
          </a:p>
        </p:txBody>
      </p:sp>
      <p:sp>
        <p:nvSpPr>
          <p:cNvPr id="23" name="TextBox 22"/>
          <p:cNvSpPr txBox="1"/>
          <p:nvPr/>
        </p:nvSpPr>
        <p:spPr>
          <a:xfrm>
            <a:off x="762000" y="3505200"/>
            <a:ext cx="381000" cy="381000"/>
          </a:xfrm>
          <a:prstGeom prst="rect">
            <a:avLst/>
          </a:prstGeom>
          <a:noFill/>
        </p:spPr>
        <p:txBody>
          <a:bodyPr wrap="square" rtlCol="0">
            <a:spAutoFit/>
          </a:bodyPr>
          <a:lstStyle/>
          <a:p>
            <a:r>
              <a:rPr lang="en-US" dirty="0"/>
              <a:t>C</a:t>
            </a:r>
          </a:p>
        </p:txBody>
      </p:sp>
      <p:sp>
        <p:nvSpPr>
          <p:cNvPr id="26" name="TextBox 25"/>
          <p:cNvSpPr txBox="1"/>
          <p:nvPr/>
        </p:nvSpPr>
        <p:spPr>
          <a:xfrm>
            <a:off x="3505200" y="3505200"/>
            <a:ext cx="381000" cy="381000"/>
          </a:xfrm>
          <a:prstGeom prst="rect">
            <a:avLst/>
          </a:prstGeom>
          <a:noFill/>
        </p:spPr>
        <p:txBody>
          <a:bodyPr wrap="square" rtlCol="0">
            <a:spAutoFit/>
          </a:bodyPr>
          <a:lstStyle/>
          <a:p>
            <a:r>
              <a:rPr lang="en-US" dirty="0"/>
              <a:t>f</a:t>
            </a:r>
          </a:p>
        </p:txBody>
      </p:sp>
      <p:sp>
        <p:nvSpPr>
          <p:cNvPr id="28" name="TextBox 27"/>
          <p:cNvSpPr txBox="1"/>
          <p:nvPr/>
        </p:nvSpPr>
        <p:spPr>
          <a:xfrm>
            <a:off x="4419600" y="3505200"/>
            <a:ext cx="381000" cy="381000"/>
          </a:xfrm>
          <a:prstGeom prst="rect">
            <a:avLst/>
          </a:prstGeom>
          <a:noFill/>
        </p:spPr>
        <p:txBody>
          <a:bodyPr wrap="square" rtlCol="0">
            <a:spAutoFit/>
          </a:bodyPr>
          <a:lstStyle/>
          <a:p>
            <a:r>
              <a:rPr lang="en-US" dirty="0"/>
              <a:t>C</a:t>
            </a:r>
          </a:p>
        </p:txBody>
      </p:sp>
      <p:sp>
        <p:nvSpPr>
          <p:cNvPr id="30" name="Rectangle 29"/>
          <p:cNvSpPr/>
          <p:nvPr/>
        </p:nvSpPr>
        <p:spPr>
          <a:xfrm>
            <a:off x="6934200" y="3276600"/>
            <a:ext cx="914400" cy="461665"/>
          </a:xfrm>
          <a:prstGeom prst="rect">
            <a:avLst/>
          </a:prstGeom>
        </p:spPr>
        <p:txBody>
          <a:bodyPr wrap="square">
            <a:spAutoFit/>
          </a:bodyPr>
          <a:lstStyle/>
          <a:p>
            <a:r>
              <a:rPr lang="bn-BD" sz="2400" dirty="0">
                <a:latin typeface="NikoshBAN" pitchFamily="2" charset="0"/>
                <a:cs typeface="NikoshBAN" pitchFamily="2" charset="0"/>
              </a:rPr>
              <a:t>লেন্স</a:t>
            </a:r>
            <a:endParaRPr lang="bn-BD" dirty="0">
              <a:latin typeface="NikoshBAN" pitchFamily="2" charset="0"/>
              <a:cs typeface="NikoshBAN" pitchFamily="2" charset="0"/>
            </a:endParaRPr>
          </a:p>
        </p:txBody>
      </p:sp>
      <p:sp>
        <p:nvSpPr>
          <p:cNvPr id="31" name="Rectangle 30"/>
          <p:cNvSpPr/>
          <p:nvPr/>
        </p:nvSpPr>
        <p:spPr>
          <a:xfrm>
            <a:off x="6934200" y="3581400"/>
            <a:ext cx="1151277" cy="461665"/>
          </a:xfrm>
          <a:prstGeom prst="rect">
            <a:avLst/>
          </a:prstGeom>
        </p:spPr>
        <p:txBody>
          <a:bodyPr wrap="none">
            <a:spAutoFit/>
          </a:bodyPr>
          <a:lstStyle/>
          <a:p>
            <a:r>
              <a:rPr lang="bn-BD" sz="2400" dirty="0">
                <a:latin typeface="NikoshBAN" pitchFamily="2" charset="0"/>
                <a:cs typeface="NikoshBAN" pitchFamily="2" charset="0"/>
              </a:rPr>
              <a:t>প্রধান</a:t>
            </a:r>
            <a:r>
              <a:rPr lang="en-US" sz="2400" dirty="0">
                <a:latin typeface="NikoshBAN" pitchFamily="2" charset="0"/>
                <a:cs typeface="NikoshBAN" pitchFamily="2" charset="0"/>
              </a:rPr>
              <a:t> </a:t>
            </a:r>
            <a:r>
              <a:rPr lang="bn-BD" sz="2400" dirty="0">
                <a:latin typeface="NikoshBAN" pitchFamily="2" charset="0"/>
                <a:cs typeface="NikoshBAN" pitchFamily="2" charset="0"/>
              </a:rPr>
              <a:t>অক্ষ</a:t>
            </a:r>
            <a:endParaRPr lang="bn-BD" dirty="0">
              <a:latin typeface="NikoshBAN" pitchFamily="2" charset="0"/>
              <a:cs typeface="NikoshBAN" pitchFamily="2" charset="0"/>
            </a:endParaRPr>
          </a:p>
        </p:txBody>
      </p:sp>
      <p:sp>
        <p:nvSpPr>
          <p:cNvPr id="32" name="Rectangle 31"/>
          <p:cNvSpPr/>
          <p:nvPr/>
        </p:nvSpPr>
        <p:spPr>
          <a:xfrm>
            <a:off x="6934200" y="3962400"/>
            <a:ext cx="1436612" cy="461665"/>
          </a:xfrm>
          <a:prstGeom prst="rect">
            <a:avLst/>
          </a:prstGeom>
        </p:spPr>
        <p:txBody>
          <a:bodyPr wrap="none">
            <a:spAutoFit/>
          </a:bodyPr>
          <a:lstStyle/>
          <a:p>
            <a:r>
              <a:rPr lang="bn-BD" sz="2400" dirty="0">
                <a:solidFill>
                  <a:srgbClr val="7030A0"/>
                </a:solidFill>
                <a:latin typeface="NikoshBAN" pitchFamily="2" charset="0"/>
                <a:cs typeface="NikoshBAN" pitchFamily="2" charset="0"/>
              </a:rPr>
              <a:t>আলোক</a:t>
            </a:r>
            <a:r>
              <a:rPr lang="bn-BD" dirty="0">
                <a:solidFill>
                  <a:srgbClr val="7030A0"/>
                </a:solidFill>
                <a:latin typeface="NikoshBAN" pitchFamily="2" charset="0"/>
                <a:cs typeface="NikoshBAN" pitchFamily="2" charset="0"/>
              </a:rPr>
              <a:t> </a:t>
            </a:r>
            <a:r>
              <a:rPr lang="bn-BD" sz="2400" dirty="0">
                <a:solidFill>
                  <a:srgbClr val="7030A0"/>
                </a:solidFill>
                <a:latin typeface="NikoshBAN" pitchFamily="2" charset="0"/>
                <a:cs typeface="NikoshBAN" pitchFamily="2" charset="0"/>
              </a:rPr>
              <a:t>কেন্দ্র</a:t>
            </a:r>
            <a:endParaRPr lang="bn-BD" dirty="0">
              <a:solidFill>
                <a:srgbClr val="7030A0"/>
              </a:solidFill>
              <a:latin typeface="NikoshBAN" pitchFamily="2" charset="0"/>
              <a:cs typeface="NikoshBAN" pitchFamily="2" charset="0"/>
            </a:endParaRPr>
          </a:p>
        </p:txBody>
      </p:sp>
      <p:sp>
        <p:nvSpPr>
          <p:cNvPr id="33" name="Rectangle 32"/>
          <p:cNvSpPr/>
          <p:nvPr/>
        </p:nvSpPr>
        <p:spPr>
          <a:xfrm>
            <a:off x="6934200" y="4572000"/>
            <a:ext cx="1487908" cy="461665"/>
          </a:xfrm>
          <a:prstGeom prst="rect">
            <a:avLst/>
          </a:prstGeom>
        </p:spPr>
        <p:txBody>
          <a:bodyPr wrap="none">
            <a:spAutoFit/>
          </a:bodyPr>
          <a:lstStyle/>
          <a:p>
            <a:r>
              <a:rPr lang="bn-BD" sz="2400" dirty="0">
                <a:solidFill>
                  <a:srgbClr val="002060"/>
                </a:solidFill>
                <a:latin typeface="NikoshBAN" pitchFamily="2" charset="0"/>
                <a:cs typeface="NikoshBAN" pitchFamily="2" charset="0"/>
              </a:rPr>
              <a:t>প্রধান ফোকাস</a:t>
            </a:r>
          </a:p>
        </p:txBody>
      </p:sp>
      <p:sp>
        <p:nvSpPr>
          <p:cNvPr id="35" name="Rectangle 34"/>
          <p:cNvSpPr/>
          <p:nvPr/>
        </p:nvSpPr>
        <p:spPr>
          <a:xfrm>
            <a:off x="6934200" y="4953000"/>
            <a:ext cx="1922321" cy="461665"/>
          </a:xfrm>
          <a:prstGeom prst="rect">
            <a:avLst/>
          </a:prstGeom>
        </p:spPr>
        <p:txBody>
          <a:bodyPr wrap="none">
            <a:spAutoFit/>
          </a:bodyPr>
          <a:lstStyle/>
          <a:p>
            <a:r>
              <a:rPr lang="bn-BD" sz="2400" dirty="0">
                <a:solidFill>
                  <a:srgbClr val="FF0000"/>
                </a:solidFill>
                <a:latin typeface="NikoshBAN" pitchFamily="2" charset="0"/>
                <a:cs typeface="NikoshBAN" pitchFamily="2" charset="0"/>
              </a:rPr>
              <a:t>লক্ষবস্তু</a:t>
            </a:r>
            <a:r>
              <a:rPr lang="en-US" sz="2400" dirty="0">
                <a:solidFill>
                  <a:srgbClr val="FF0000"/>
                </a:solidFill>
                <a:latin typeface="NikoshBAN" pitchFamily="2" charset="0"/>
                <a:cs typeface="NikoshBAN" pitchFamily="2" charset="0"/>
              </a:rPr>
              <a:t> (</a:t>
            </a:r>
            <a:r>
              <a:rPr lang="en-US" sz="2400" dirty="0">
                <a:solidFill>
                  <a:srgbClr val="0070C0"/>
                </a:solidFill>
                <a:latin typeface="NikoshBAN" pitchFamily="2" charset="0"/>
                <a:cs typeface="NikoshBAN" pitchFamily="2" charset="0"/>
              </a:rPr>
              <a:t>ফোকাসে</a:t>
            </a:r>
            <a:r>
              <a:rPr lang="en-US" sz="2400" dirty="0">
                <a:solidFill>
                  <a:srgbClr val="FF0000"/>
                </a:solidFill>
                <a:latin typeface="NikoshBAN" pitchFamily="2" charset="0"/>
                <a:cs typeface="NikoshBAN" pitchFamily="2" charset="0"/>
              </a:rPr>
              <a:t>)</a:t>
            </a:r>
            <a:endParaRPr lang="bn-BD" dirty="0">
              <a:solidFill>
                <a:srgbClr val="FF0000"/>
              </a:solidFill>
              <a:latin typeface="NikoshBAN" pitchFamily="2" charset="0"/>
              <a:cs typeface="NikoshBAN" pitchFamily="2" charset="0"/>
            </a:endParaRPr>
          </a:p>
        </p:txBody>
      </p:sp>
      <p:sp>
        <p:nvSpPr>
          <p:cNvPr id="36" name="TextBox 35"/>
          <p:cNvSpPr txBox="1"/>
          <p:nvPr/>
        </p:nvSpPr>
        <p:spPr>
          <a:xfrm>
            <a:off x="6934200" y="4267200"/>
            <a:ext cx="1524000" cy="461665"/>
          </a:xfrm>
          <a:prstGeom prst="rect">
            <a:avLst/>
          </a:prstGeom>
          <a:noFill/>
        </p:spPr>
        <p:txBody>
          <a:bodyPr wrap="square" rtlCol="0">
            <a:spAutoFit/>
          </a:bodyPr>
          <a:lstStyle/>
          <a:p>
            <a:r>
              <a:rPr lang="en-US" sz="2400" dirty="0">
                <a:latin typeface="NikoshBAN" pitchFamily="2" charset="0"/>
                <a:cs typeface="NikoshBAN" pitchFamily="2" charset="0"/>
              </a:rPr>
              <a:t>বক্রতার কেন্দ্র</a:t>
            </a:r>
          </a:p>
        </p:txBody>
      </p:sp>
      <p:sp>
        <p:nvSpPr>
          <p:cNvPr id="37" name="Rectangle 36"/>
          <p:cNvSpPr/>
          <p:nvPr/>
        </p:nvSpPr>
        <p:spPr>
          <a:xfrm>
            <a:off x="5638800" y="1905000"/>
            <a:ext cx="3048000" cy="461665"/>
          </a:xfrm>
          <a:prstGeom prst="rect">
            <a:avLst/>
          </a:prstGeom>
        </p:spPr>
        <p:txBody>
          <a:bodyPr wrap="square">
            <a:spAutoFit/>
          </a:bodyPr>
          <a:lstStyle/>
          <a:p>
            <a:r>
              <a:rPr lang="en-US" sz="2400" b="1" dirty="0">
                <a:solidFill>
                  <a:srgbClr val="FF0000"/>
                </a:solidFill>
                <a:latin typeface="NikoshBAN" pitchFamily="2" charset="0"/>
                <a:cs typeface="NikoshBAN" pitchFamily="2" charset="0"/>
              </a:rPr>
              <a:t>পিছনের দিকে মিলিত</a:t>
            </a:r>
            <a:r>
              <a:rPr lang="bn-BD" sz="2400" b="1" dirty="0">
                <a:solidFill>
                  <a:srgbClr val="FF0000"/>
                </a:solidFill>
                <a:latin typeface="NikoshBAN" pitchFamily="2" charset="0"/>
                <a:cs typeface="NikoshBAN" pitchFamily="2" charset="0"/>
              </a:rPr>
              <a:t> </a:t>
            </a:r>
            <a:r>
              <a:rPr lang="en-US" sz="2400" b="1" dirty="0">
                <a:solidFill>
                  <a:srgbClr val="FF0000"/>
                </a:solidFill>
                <a:latin typeface="NikoshBAN" pitchFamily="2" charset="0"/>
                <a:cs typeface="NikoshBAN" pitchFamily="2" charset="0"/>
              </a:rPr>
              <a:t>হয়েছে</a:t>
            </a:r>
            <a:endParaRPr lang="bn-BD" sz="2400" b="1" dirty="0">
              <a:solidFill>
                <a:srgbClr val="FF0000"/>
              </a:solidFill>
              <a:latin typeface="NikoshBAN" pitchFamily="2" charset="0"/>
              <a:cs typeface="NikoshBAN" pitchFamily="2" charset="0"/>
            </a:endParaRPr>
          </a:p>
        </p:txBody>
      </p:sp>
      <p:sp>
        <p:nvSpPr>
          <p:cNvPr id="39" name="Rectangle 38"/>
          <p:cNvSpPr/>
          <p:nvPr/>
        </p:nvSpPr>
        <p:spPr>
          <a:xfrm>
            <a:off x="5715000" y="1524000"/>
            <a:ext cx="2895600" cy="461665"/>
          </a:xfrm>
          <a:prstGeom prst="rect">
            <a:avLst/>
          </a:prstGeom>
        </p:spPr>
        <p:txBody>
          <a:bodyPr wrap="square">
            <a:spAutoFit/>
          </a:bodyPr>
          <a:lstStyle/>
          <a:p>
            <a:r>
              <a:rPr lang="bn-BD" sz="2400" b="1" dirty="0">
                <a:latin typeface="NikoshBAN" pitchFamily="2" charset="0"/>
                <a:cs typeface="NikoshBAN" pitchFamily="2" charset="0"/>
              </a:rPr>
              <a:t>প্রতি</a:t>
            </a:r>
            <a:r>
              <a:rPr lang="en-US" sz="2400" b="1" dirty="0">
                <a:latin typeface="NikoshBAN" pitchFamily="2" charset="0"/>
                <a:cs typeface="NikoshBAN" pitchFamily="2" charset="0"/>
              </a:rPr>
              <a:t>সরি</a:t>
            </a:r>
            <a:r>
              <a:rPr lang="bn-BD" sz="2400" b="1" dirty="0">
                <a:latin typeface="NikoshBAN" pitchFamily="2" charset="0"/>
                <a:cs typeface="NikoshBAN" pitchFamily="2" charset="0"/>
              </a:rPr>
              <a:t>ত রশ্মি</a:t>
            </a:r>
            <a:r>
              <a:rPr lang="en-US" sz="2400" b="1" dirty="0">
                <a:latin typeface="NikoshBAN" pitchFamily="2" charset="0"/>
                <a:cs typeface="NikoshBAN" pitchFamily="2" charset="0"/>
              </a:rPr>
              <a:t> মিলিত</a:t>
            </a:r>
            <a:r>
              <a:rPr lang="bn-BD" sz="2400" b="1" dirty="0">
                <a:latin typeface="NikoshBAN" pitchFamily="2" charset="0"/>
                <a:cs typeface="NikoshBAN" pitchFamily="2" charset="0"/>
              </a:rPr>
              <a:t> হয়নি</a:t>
            </a:r>
          </a:p>
        </p:txBody>
      </p:sp>
      <p:sp>
        <p:nvSpPr>
          <p:cNvPr id="41" name="Rectangle 40"/>
          <p:cNvSpPr/>
          <p:nvPr/>
        </p:nvSpPr>
        <p:spPr>
          <a:xfrm>
            <a:off x="533400" y="762000"/>
            <a:ext cx="2961067" cy="584775"/>
          </a:xfrm>
          <a:prstGeom prst="rect">
            <a:avLst/>
          </a:prstGeom>
        </p:spPr>
        <p:txBody>
          <a:bodyPr wrap="none">
            <a:spAutoFit/>
          </a:bodyPr>
          <a:lstStyle/>
          <a:p>
            <a:r>
              <a:rPr lang="en-US" sz="3200" b="1" dirty="0">
                <a:latin typeface="NikoshBAN" pitchFamily="2" charset="0"/>
                <a:cs typeface="NikoshBAN" pitchFamily="2" charset="0"/>
              </a:rPr>
              <a:t>লক্ষবস্তু যখন </a:t>
            </a:r>
            <a:r>
              <a:rPr lang="en-US" sz="3200" b="1" dirty="0">
                <a:solidFill>
                  <a:srgbClr val="FF0000"/>
                </a:solidFill>
                <a:latin typeface="NikoshBAN" pitchFamily="2" charset="0"/>
                <a:cs typeface="NikoshBAN" pitchFamily="2" charset="0"/>
              </a:rPr>
              <a:t>ফোকাসে</a:t>
            </a:r>
            <a:endParaRPr lang="en-US" sz="3200" dirty="0">
              <a:solidFill>
                <a:srgbClr val="FF0000"/>
              </a:solidFill>
            </a:endParaRPr>
          </a:p>
        </p:txBody>
      </p:sp>
      <p:sp>
        <p:nvSpPr>
          <p:cNvPr id="43" name="Rectangle 42"/>
          <p:cNvSpPr/>
          <p:nvPr/>
        </p:nvSpPr>
        <p:spPr>
          <a:xfrm>
            <a:off x="533400" y="5867400"/>
            <a:ext cx="8229600" cy="954107"/>
          </a:xfrm>
          <a:prstGeom prst="rect">
            <a:avLst/>
          </a:prstGeom>
        </p:spPr>
        <p:txBody>
          <a:bodyPr wrap="square">
            <a:spAutoFit/>
          </a:bodyPr>
          <a:lstStyle/>
          <a:p>
            <a:r>
              <a:rPr lang="bn-BD" sz="2800" b="1" dirty="0">
                <a:latin typeface="NikoshBAN" pitchFamily="2" charset="0"/>
                <a:cs typeface="NikoshBAN" pitchFamily="2" charset="0"/>
              </a:rPr>
              <a:t>সুতরাং </a:t>
            </a:r>
            <a:r>
              <a:rPr lang="en-US" sz="2800" b="1" dirty="0">
                <a:latin typeface="NikoshBAN" pitchFamily="2" charset="0"/>
                <a:cs typeface="NikoshBAN" pitchFamily="2" charset="0"/>
              </a:rPr>
              <a:t>অবতল</a:t>
            </a:r>
            <a:r>
              <a:rPr lang="bn-BD" sz="2800" b="1" dirty="0">
                <a:latin typeface="NikoshBAN" pitchFamily="2" charset="0"/>
                <a:cs typeface="NikoshBAN" pitchFamily="2" charset="0"/>
              </a:rPr>
              <a:t> লেন্সে </a:t>
            </a:r>
            <a:r>
              <a:rPr lang="en-US" sz="2800" b="1" dirty="0">
                <a:latin typeface="NikoshBAN" pitchFamily="2" charset="0"/>
                <a:cs typeface="NikoshBAN" pitchFamily="2" charset="0"/>
              </a:rPr>
              <a:t>ফোকাসে </a:t>
            </a:r>
            <a:r>
              <a:rPr lang="bn-BD" sz="2800" b="1" dirty="0">
                <a:latin typeface="NikoshBAN" pitchFamily="2" charset="0"/>
                <a:cs typeface="NikoshBAN" pitchFamily="2" charset="0"/>
              </a:rPr>
              <a:t>থাকা বস্তুর </a:t>
            </a:r>
            <a:r>
              <a:rPr lang="en-US" sz="2800" b="1" dirty="0">
                <a:solidFill>
                  <a:srgbClr val="FF0000"/>
                </a:solidFill>
                <a:latin typeface="NikoshBAN" pitchFamily="2" charset="0"/>
                <a:cs typeface="NikoshBAN" pitchFamily="2" charset="0"/>
              </a:rPr>
              <a:t>অবাস্তব, সোজা ও খর্বিত</a:t>
            </a:r>
            <a:r>
              <a:rPr lang="bn-BD" sz="2800" b="1" dirty="0">
                <a:solidFill>
                  <a:srgbClr val="FF0000"/>
                </a:solidFill>
                <a:latin typeface="NikoshBAN" pitchFamily="2" charset="0"/>
                <a:cs typeface="NikoshBAN" pitchFamily="2" charset="0"/>
              </a:rPr>
              <a:t> </a:t>
            </a:r>
            <a:r>
              <a:rPr lang="bn-BD" sz="2800" b="1" dirty="0">
                <a:latin typeface="NikoshBAN" pitchFamily="2" charset="0"/>
                <a:cs typeface="NikoshBAN" pitchFamily="2" charset="0"/>
              </a:rPr>
              <a:t>প্রতিবিম্ব ঘটিত হয়</a:t>
            </a:r>
            <a:r>
              <a:rPr lang="en-US" sz="2800" b="1" dirty="0">
                <a:latin typeface="NikoshBAN" pitchFamily="2" charset="0"/>
                <a:cs typeface="NikoshBAN" pitchFamily="2" charset="0"/>
              </a:rPr>
              <a:t>।</a:t>
            </a:r>
            <a:endParaRPr lang="bn-BD"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par>
                                <p:cTn id="18" presetID="29"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ppt_x</p:attrName>
                                        </p:attrNameLst>
                                      </p:cBhvr>
                                      <p:tavLst>
                                        <p:tav tm="0">
                                          <p:val>
                                            <p:strVal val="#ppt_x-.2"/>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70" decel="100000"/>
                                        <p:tgtEl>
                                          <p:spTgt spid="8"/>
                                        </p:tgtEl>
                                      </p:cBhvr>
                                    </p:animEffect>
                                    <p:animScale>
                                      <p:cBhvr>
                                        <p:cTn id="28" dur="770" decel="100000"/>
                                        <p:tgtEl>
                                          <p:spTgt spid="8"/>
                                        </p:tgtEl>
                                      </p:cBhvr>
                                      <p:from x="10000" y="10000"/>
                                      <p:to x="200000" y="450000"/>
                                    </p:animScale>
                                    <p:animScale>
                                      <p:cBhvr>
                                        <p:cTn id="29" dur="1230" accel="100000" fill="hold">
                                          <p:stCondLst>
                                            <p:cond delay="770"/>
                                          </p:stCondLst>
                                        </p:cTn>
                                        <p:tgtEl>
                                          <p:spTgt spid="8"/>
                                        </p:tgtEl>
                                      </p:cBhvr>
                                      <p:from x="200000" y="450000"/>
                                      <p:to x="100000" y="100000"/>
                                    </p:animScale>
                                    <p:set>
                                      <p:cBhvr>
                                        <p:cTn id="30" dur="770" fill="hold"/>
                                        <p:tgtEl>
                                          <p:spTgt spid="8"/>
                                        </p:tgtEl>
                                        <p:attrNameLst>
                                          <p:attrName>ppt_x</p:attrName>
                                        </p:attrNameLst>
                                      </p:cBhvr>
                                      <p:to>
                                        <p:strVal val="(0.5)"/>
                                      </p:to>
                                    </p:set>
                                    <p:anim from="(0.5)" to="(#ppt_x)" calcmode="lin" valueType="num">
                                      <p:cBhvr>
                                        <p:cTn id="31" dur="1230" accel="100000" fill="hold">
                                          <p:stCondLst>
                                            <p:cond delay="770"/>
                                          </p:stCondLst>
                                        </p:cTn>
                                        <p:tgtEl>
                                          <p:spTgt spid="8"/>
                                        </p:tgtEl>
                                        <p:attrNameLst>
                                          <p:attrName>ppt_x</p:attrName>
                                        </p:attrNameLst>
                                      </p:cBhvr>
                                    </p:anim>
                                    <p:set>
                                      <p:cBhvr>
                                        <p:cTn id="32" dur="770" fill="hold"/>
                                        <p:tgtEl>
                                          <p:spTgt spid="8"/>
                                        </p:tgtEl>
                                        <p:attrNameLst>
                                          <p:attrName>ppt_y</p:attrName>
                                        </p:attrNameLst>
                                      </p:cBhvr>
                                      <p:to>
                                        <p:strVal val="(#ppt_y+0.4)"/>
                                      </p:to>
                                    </p:set>
                                    <p:anim from="(#ppt_y+0.4)" to="(#ppt_y)" calcmode="lin" valueType="num">
                                      <p:cBhvr>
                                        <p:cTn id="33" dur="1230" accel="100000" fill="hold">
                                          <p:stCondLst>
                                            <p:cond delay="770"/>
                                          </p:stCondLst>
                                        </p:cTn>
                                        <p:tgtEl>
                                          <p:spTgt spid="8"/>
                                        </p:tgtEl>
                                        <p:attrNameLst>
                                          <p:attrName>ppt_y</p:attrName>
                                        </p:attrNameLst>
                                      </p:cBhvr>
                                    </p:anim>
                                  </p:childTnLst>
                                </p:cTn>
                              </p:par>
                              <p:par>
                                <p:cTn id="34" presetID="5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770" decel="100000"/>
                                        <p:tgtEl>
                                          <p:spTgt spid="30"/>
                                        </p:tgtEl>
                                      </p:cBhvr>
                                    </p:animEffect>
                                    <p:animScale>
                                      <p:cBhvr>
                                        <p:cTn id="37" dur="770" decel="100000"/>
                                        <p:tgtEl>
                                          <p:spTgt spid="30"/>
                                        </p:tgtEl>
                                      </p:cBhvr>
                                      <p:from x="10000" y="10000"/>
                                      <p:to x="200000" y="450000"/>
                                    </p:animScale>
                                    <p:animScale>
                                      <p:cBhvr>
                                        <p:cTn id="38" dur="1230" accel="100000" fill="hold">
                                          <p:stCondLst>
                                            <p:cond delay="770"/>
                                          </p:stCondLst>
                                        </p:cTn>
                                        <p:tgtEl>
                                          <p:spTgt spid="30"/>
                                        </p:tgtEl>
                                      </p:cBhvr>
                                      <p:from x="200000" y="450000"/>
                                      <p:to x="100000" y="100000"/>
                                    </p:animScale>
                                    <p:set>
                                      <p:cBhvr>
                                        <p:cTn id="39" dur="770" fill="hold"/>
                                        <p:tgtEl>
                                          <p:spTgt spid="30"/>
                                        </p:tgtEl>
                                        <p:attrNameLst>
                                          <p:attrName>ppt_x</p:attrName>
                                        </p:attrNameLst>
                                      </p:cBhvr>
                                      <p:to>
                                        <p:strVal val="(0.5)"/>
                                      </p:to>
                                    </p:set>
                                    <p:anim from="(0.5)" to="(#ppt_x)" calcmode="lin" valueType="num">
                                      <p:cBhvr>
                                        <p:cTn id="40" dur="1230" accel="100000" fill="hold">
                                          <p:stCondLst>
                                            <p:cond delay="770"/>
                                          </p:stCondLst>
                                        </p:cTn>
                                        <p:tgtEl>
                                          <p:spTgt spid="30"/>
                                        </p:tgtEl>
                                        <p:attrNameLst>
                                          <p:attrName>ppt_x</p:attrName>
                                        </p:attrNameLst>
                                      </p:cBhvr>
                                    </p:anim>
                                    <p:set>
                                      <p:cBhvr>
                                        <p:cTn id="41" dur="770" fill="hold"/>
                                        <p:tgtEl>
                                          <p:spTgt spid="30"/>
                                        </p:tgtEl>
                                        <p:attrNameLst>
                                          <p:attrName>ppt_y</p:attrName>
                                        </p:attrNameLst>
                                      </p:cBhvr>
                                      <p:to>
                                        <p:strVal val="(#ppt_y+0.4)"/>
                                      </p:to>
                                    </p:set>
                                    <p:anim from="(#ppt_y+0.4)" to="(#ppt_y)" calcmode="lin" valueType="num">
                                      <p:cBhvr>
                                        <p:cTn id="42" dur="1230" accel="100000" fill="hold">
                                          <p:stCondLst>
                                            <p:cond delay="770"/>
                                          </p:stCondLst>
                                        </p:cTn>
                                        <p:tgtEl>
                                          <p:spTgt spid="30"/>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1000" fill="hold"/>
                                        <p:tgtEl>
                                          <p:spTgt spid="31"/>
                                        </p:tgtEl>
                                        <p:attrNameLst>
                                          <p:attrName>ppt_x</p:attrName>
                                        </p:attrNameLst>
                                      </p:cBhvr>
                                      <p:tavLst>
                                        <p:tav tm="0">
                                          <p:val>
                                            <p:strVal val="#ppt_x-.2"/>
                                          </p:val>
                                        </p:tav>
                                        <p:tav tm="100000">
                                          <p:val>
                                            <p:strVal val="#ppt_x"/>
                                          </p:val>
                                        </p:tav>
                                      </p:tavLst>
                                    </p:anim>
                                    <p:anim calcmode="lin" valueType="num">
                                      <p:cBhvr>
                                        <p:cTn id="48"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1"/>
                                        </p:tgtEl>
                                      </p:cBhvr>
                                    </p:animEffect>
                                  </p:childTnLst>
                                </p:cTn>
                              </p:par>
                              <p:par>
                                <p:cTn id="50" presetID="29"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ppt_x</p:attrName>
                                        </p:attrNameLst>
                                      </p:cBhvr>
                                      <p:tavLst>
                                        <p:tav tm="0">
                                          <p:val>
                                            <p:strVal val="#ppt_x-.2"/>
                                          </p:val>
                                        </p:tav>
                                        <p:tav tm="100000">
                                          <p:val>
                                            <p:strVal val="#ppt_x"/>
                                          </p:val>
                                        </p:tav>
                                      </p:tavLst>
                                    </p:anim>
                                    <p:anim calcmode="lin" valueType="num">
                                      <p:cBhvr>
                                        <p:cTn id="5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down)">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down)">
                                      <p:cBhvr>
                                        <p:cTn id="73" dur="500"/>
                                        <p:tgtEl>
                                          <p:spTgt spid="18"/>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00"/>
                                        <p:tgtEl>
                                          <p:spTgt spid="28"/>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500"/>
                                        <p:tgtEl>
                                          <p:spTgt spid="29"/>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down)">
                                      <p:cBhvr>
                                        <p:cTn id="87" dur="500"/>
                                        <p:tgtEl>
                                          <p:spTgt spid="22"/>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down)">
                                      <p:cBhvr>
                                        <p:cTn id="90" dur="500"/>
                                        <p:tgtEl>
                                          <p:spTgt spid="20"/>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wipe(down)">
                                      <p:cBhvr>
                                        <p:cTn id="93" dur="500"/>
                                        <p:tgtEl>
                                          <p:spTgt spid="26"/>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down)">
                                      <p:cBhvr>
                                        <p:cTn id="96" dur="500"/>
                                        <p:tgtEl>
                                          <p:spTgt spid="3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ipe(down)">
                                      <p:cBhvr>
                                        <p:cTn id="101" dur="500"/>
                                        <p:tgtEl>
                                          <p:spTgt spid="2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down)">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1000" fill="hold"/>
                                        <p:tgtEl>
                                          <p:spTgt spid="21"/>
                                        </p:tgtEl>
                                        <p:attrNameLst>
                                          <p:attrName>ppt_x</p:attrName>
                                        </p:attrNameLst>
                                      </p:cBhvr>
                                      <p:tavLst>
                                        <p:tav tm="0">
                                          <p:val>
                                            <p:strVal val="#ppt_x-.2"/>
                                          </p:val>
                                        </p:tav>
                                        <p:tav tm="100000">
                                          <p:val>
                                            <p:strVal val="#ppt_x"/>
                                          </p:val>
                                        </p:tav>
                                      </p:tavLst>
                                    </p:anim>
                                    <p:anim calcmode="lin" valueType="num">
                                      <p:cBhvr>
                                        <p:cTn id="110"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21"/>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down)">
                                      <p:cBhvr>
                                        <p:cTn id="116" dur="500"/>
                                        <p:tgtEl>
                                          <p:spTgt spid="27"/>
                                        </p:tgtEl>
                                      </p:cBhvr>
                                    </p:animEffect>
                                  </p:childTnLst>
                                </p:cTn>
                              </p:par>
                            </p:childTnLst>
                          </p:cTn>
                        </p:par>
                      </p:childTnLst>
                    </p:cTn>
                  </p:par>
                  <p:par>
                    <p:cTn id="117" fill="hold">
                      <p:stCondLst>
                        <p:cond delay="indefinite"/>
                      </p:stCondLst>
                      <p:childTnLst>
                        <p:par>
                          <p:cTn id="118" fill="hold">
                            <p:stCondLst>
                              <p:cond delay="0"/>
                            </p:stCondLst>
                            <p:childTnLst>
                              <p:par>
                                <p:cTn id="119" presetID="20" presetClass="entr" presetSubtype="0" fill="hold" nodeType="click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edge">
                                      <p:cBhvr>
                                        <p:cTn id="121" dur="20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51" presetClass="entr" presetSubtype="0" fill="hold" grpId="0" nodeType="clickEffect">
                                  <p:stCondLst>
                                    <p:cond delay="0"/>
                                  </p:stCondLst>
                                  <p:childTnLst>
                                    <p:set>
                                      <p:cBhvr>
                                        <p:cTn id="125" dur="1" fill="hold">
                                          <p:stCondLst>
                                            <p:cond delay="0"/>
                                          </p:stCondLst>
                                        </p:cTn>
                                        <p:tgtEl>
                                          <p:spTgt spid="39"/>
                                        </p:tgtEl>
                                        <p:attrNameLst>
                                          <p:attrName>style.visibility</p:attrName>
                                        </p:attrNameLst>
                                      </p:cBhvr>
                                      <p:to>
                                        <p:strVal val="visible"/>
                                      </p:to>
                                    </p:set>
                                    <p:animEffect transition="in" filter="fade">
                                      <p:cBhvr>
                                        <p:cTn id="126" dur="770" decel="100000"/>
                                        <p:tgtEl>
                                          <p:spTgt spid="39"/>
                                        </p:tgtEl>
                                      </p:cBhvr>
                                    </p:animEffect>
                                    <p:animScale>
                                      <p:cBhvr>
                                        <p:cTn id="127" dur="770" decel="100000"/>
                                        <p:tgtEl>
                                          <p:spTgt spid="39"/>
                                        </p:tgtEl>
                                      </p:cBhvr>
                                      <p:from x="10000" y="10000"/>
                                      <p:to x="200000" y="450000"/>
                                    </p:animScale>
                                    <p:animScale>
                                      <p:cBhvr>
                                        <p:cTn id="128" dur="1230" accel="100000" fill="hold">
                                          <p:stCondLst>
                                            <p:cond delay="770"/>
                                          </p:stCondLst>
                                        </p:cTn>
                                        <p:tgtEl>
                                          <p:spTgt spid="39"/>
                                        </p:tgtEl>
                                      </p:cBhvr>
                                      <p:from x="200000" y="450000"/>
                                      <p:to x="100000" y="100000"/>
                                    </p:animScale>
                                    <p:set>
                                      <p:cBhvr>
                                        <p:cTn id="129" dur="770" fill="hold"/>
                                        <p:tgtEl>
                                          <p:spTgt spid="39"/>
                                        </p:tgtEl>
                                        <p:attrNameLst>
                                          <p:attrName>ppt_x</p:attrName>
                                        </p:attrNameLst>
                                      </p:cBhvr>
                                      <p:to>
                                        <p:strVal val="(0.5)"/>
                                      </p:to>
                                    </p:set>
                                    <p:anim from="(0.5)" to="(#ppt_x)" calcmode="lin" valueType="num">
                                      <p:cBhvr>
                                        <p:cTn id="130" dur="1230" accel="100000" fill="hold">
                                          <p:stCondLst>
                                            <p:cond delay="770"/>
                                          </p:stCondLst>
                                        </p:cTn>
                                        <p:tgtEl>
                                          <p:spTgt spid="39"/>
                                        </p:tgtEl>
                                        <p:attrNameLst>
                                          <p:attrName>ppt_x</p:attrName>
                                        </p:attrNameLst>
                                      </p:cBhvr>
                                    </p:anim>
                                    <p:set>
                                      <p:cBhvr>
                                        <p:cTn id="131" dur="770" fill="hold"/>
                                        <p:tgtEl>
                                          <p:spTgt spid="39"/>
                                        </p:tgtEl>
                                        <p:attrNameLst>
                                          <p:attrName>ppt_y</p:attrName>
                                        </p:attrNameLst>
                                      </p:cBhvr>
                                      <p:to>
                                        <p:strVal val="(#ppt_y+0.4)"/>
                                      </p:to>
                                    </p:set>
                                    <p:anim from="(#ppt_y+0.4)" to="(#ppt_y)" calcmode="lin" valueType="num">
                                      <p:cBhvr>
                                        <p:cTn id="132" dur="1230" accel="100000" fill="hold">
                                          <p:stCondLst>
                                            <p:cond delay="770"/>
                                          </p:stCondLst>
                                        </p:cTn>
                                        <p:tgtEl>
                                          <p:spTgt spid="39"/>
                                        </p:tgtEl>
                                        <p:attrNameLst>
                                          <p:attrName>ppt_y</p:attrName>
                                        </p:attrNameLst>
                                      </p:cBhvr>
                                    </p:anim>
                                  </p:childTnLst>
                                </p:cTn>
                              </p:par>
                            </p:childTnLst>
                          </p:cTn>
                        </p:par>
                      </p:childTnLst>
                    </p:cTn>
                  </p:par>
                  <p:par>
                    <p:cTn id="133" fill="hold">
                      <p:stCondLst>
                        <p:cond delay="indefinite"/>
                      </p:stCondLst>
                      <p:childTnLst>
                        <p:par>
                          <p:cTn id="134" fill="hold">
                            <p:stCondLst>
                              <p:cond delay="0"/>
                            </p:stCondLst>
                            <p:childTnLst>
                              <p:par>
                                <p:cTn id="135" presetID="20" presetClass="entr" presetSubtype="0" fill="hold"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wedge">
                                      <p:cBhvr>
                                        <p:cTn id="137" dur="20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51" presetClass="entr" presetSubtype="0" fill="hold" nodeType="clickEffect">
                                  <p:stCondLst>
                                    <p:cond delay="0"/>
                                  </p:stCondLst>
                                  <p:childTnLst>
                                    <p:set>
                                      <p:cBhvr>
                                        <p:cTn id="141" dur="1" fill="hold">
                                          <p:stCondLst>
                                            <p:cond delay="0"/>
                                          </p:stCondLst>
                                        </p:cTn>
                                        <p:tgtEl>
                                          <p:spTgt spid="42"/>
                                        </p:tgtEl>
                                        <p:attrNameLst>
                                          <p:attrName>style.visibility</p:attrName>
                                        </p:attrNameLst>
                                      </p:cBhvr>
                                      <p:to>
                                        <p:strVal val="visible"/>
                                      </p:to>
                                    </p:set>
                                    <p:animEffect transition="in" filter="fade">
                                      <p:cBhvr>
                                        <p:cTn id="142" dur="770" decel="100000"/>
                                        <p:tgtEl>
                                          <p:spTgt spid="42"/>
                                        </p:tgtEl>
                                      </p:cBhvr>
                                    </p:animEffect>
                                    <p:animScale>
                                      <p:cBhvr>
                                        <p:cTn id="143" dur="770" decel="100000"/>
                                        <p:tgtEl>
                                          <p:spTgt spid="42"/>
                                        </p:tgtEl>
                                      </p:cBhvr>
                                      <p:from x="10000" y="10000"/>
                                      <p:to x="200000" y="450000"/>
                                    </p:animScale>
                                    <p:animScale>
                                      <p:cBhvr>
                                        <p:cTn id="144" dur="1230" accel="100000" fill="hold">
                                          <p:stCondLst>
                                            <p:cond delay="770"/>
                                          </p:stCondLst>
                                        </p:cTn>
                                        <p:tgtEl>
                                          <p:spTgt spid="42"/>
                                        </p:tgtEl>
                                      </p:cBhvr>
                                      <p:from x="200000" y="450000"/>
                                      <p:to x="100000" y="100000"/>
                                    </p:animScale>
                                    <p:set>
                                      <p:cBhvr>
                                        <p:cTn id="145" dur="770" fill="hold"/>
                                        <p:tgtEl>
                                          <p:spTgt spid="42"/>
                                        </p:tgtEl>
                                        <p:attrNameLst>
                                          <p:attrName>ppt_x</p:attrName>
                                        </p:attrNameLst>
                                      </p:cBhvr>
                                      <p:to>
                                        <p:strVal val="(0.5)"/>
                                      </p:to>
                                    </p:set>
                                    <p:anim from="(0.5)" to="(#ppt_x)" calcmode="lin" valueType="num">
                                      <p:cBhvr>
                                        <p:cTn id="146" dur="1230" accel="100000" fill="hold">
                                          <p:stCondLst>
                                            <p:cond delay="770"/>
                                          </p:stCondLst>
                                        </p:cTn>
                                        <p:tgtEl>
                                          <p:spTgt spid="42"/>
                                        </p:tgtEl>
                                        <p:attrNameLst>
                                          <p:attrName>ppt_x</p:attrName>
                                        </p:attrNameLst>
                                      </p:cBhvr>
                                    </p:anim>
                                    <p:set>
                                      <p:cBhvr>
                                        <p:cTn id="147" dur="770" fill="hold"/>
                                        <p:tgtEl>
                                          <p:spTgt spid="42"/>
                                        </p:tgtEl>
                                        <p:attrNameLst>
                                          <p:attrName>ppt_y</p:attrName>
                                        </p:attrNameLst>
                                      </p:cBhvr>
                                      <p:to>
                                        <p:strVal val="(#ppt_y+0.4)"/>
                                      </p:to>
                                    </p:set>
                                    <p:anim from="(#ppt_y+0.4)" to="(#ppt_y)" calcmode="lin" valueType="num">
                                      <p:cBhvr>
                                        <p:cTn id="148" dur="1230" accel="100000" fill="hold">
                                          <p:stCondLst>
                                            <p:cond delay="770"/>
                                          </p:stCondLst>
                                        </p:cTn>
                                        <p:tgtEl>
                                          <p:spTgt spid="42"/>
                                        </p:tgtEl>
                                        <p:attrNameLst>
                                          <p:attrName>ppt_y</p:attrName>
                                        </p:attrNameLst>
                                      </p:cBhvr>
                                    </p:anim>
                                  </p:childTnLst>
                                </p:cTn>
                              </p:par>
                              <p:par>
                                <p:cTn id="149" presetID="51" presetClass="entr" presetSubtype="0" fill="hold" grpId="0" nodeType="with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fade">
                                      <p:cBhvr>
                                        <p:cTn id="151" dur="770" decel="100000"/>
                                        <p:tgtEl>
                                          <p:spTgt spid="37"/>
                                        </p:tgtEl>
                                      </p:cBhvr>
                                    </p:animEffect>
                                    <p:animScale>
                                      <p:cBhvr>
                                        <p:cTn id="152" dur="770" decel="100000"/>
                                        <p:tgtEl>
                                          <p:spTgt spid="37"/>
                                        </p:tgtEl>
                                      </p:cBhvr>
                                      <p:from x="10000" y="10000"/>
                                      <p:to x="200000" y="450000"/>
                                    </p:animScale>
                                    <p:animScale>
                                      <p:cBhvr>
                                        <p:cTn id="153" dur="1230" accel="100000" fill="hold">
                                          <p:stCondLst>
                                            <p:cond delay="770"/>
                                          </p:stCondLst>
                                        </p:cTn>
                                        <p:tgtEl>
                                          <p:spTgt spid="37"/>
                                        </p:tgtEl>
                                      </p:cBhvr>
                                      <p:from x="200000" y="450000"/>
                                      <p:to x="100000" y="100000"/>
                                    </p:animScale>
                                    <p:set>
                                      <p:cBhvr>
                                        <p:cTn id="154" dur="770" fill="hold"/>
                                        <p:tgtEl>
                                          <p:spTgt spid="37"/>
                                        </p:tgtEl>
                                        <p:attrNameLst>
                                          <p:attrName>ppt_x</p:attrName>
                                        </p:attrNameLst>
                                      </p:cBhvr>
                                      <p:to>
                                        <p:strVal val="(0.5)"/>
                                      </p:to>
                                    </p:set>
                                    <p:anim from="(0.5)" to="(#ppt_x)" calcmode="lin" valueType="num">
                                      <p:cBhvr>
                                        <p:cTn id="155" dur="1230" accel="100000" fill="hold">
                                          <p:stCondLst>
                                            <p:cond delay="770"/>
                                          </p:stCondLst>
                                        </p:cTn>
                                        <p:tgtEl>
                                          <p:spTgt spid="37"/>
                                        </p:tgtEl>
                                        <p:attrNameLst>
                                          <p:attrName>ppt_x</p:attrName>
                                        </p:attrNameLst>
                                      </p:cBhvr>
                                    </p:anim>
                                    <p:set>
                                      <p:cBhvr>
                                        <p:cTn id="156" dur="770" fill="hold"/>
                                        <p:tgtEl>
                                          <p:spTgt spid="37"/>
                                        </p:tgtEl>
                                        <p:attrNameLst>
                                          <p:attrName>ppt_y</p:attrName>
                                        </p:attrNameLst>
                                      </p:cBhvr>
                                      <p:to>
                                        <p:strVal val="(#ppt_y+0.4)"/>
                                      </p:to>
                                    </p:set>
                                    <p:anim from="(#ppt_y+0.4)" to="(#ppt_y)" calcmode="lin" valueType="num">
                                      <p:cBhvr>
                                        <p:cTn id="157" dur="1230" accel="100000" fill="hold">
                                          <p:stCondLst>
                                            <p:cond delay="770"/>
                                          </p:stCondLst>
                                        </p:cTn>
                                        <p:tgtEl>
                                          <p:spTgt spid="37"/>
                                        </p:tgtEl>
                                        <p:attrNameLst>
                                          <p:attrName>ppt_y</p:attrName>
                                        </p:attrNameLst>
                                      </p:cBhvr>
                                    </p:anim>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43"/>
                                        </p:tgtEl>
                                        <p:attrNameLst>
                                          <p:attrName>style.visibility</p:attrName>
                                        </p:attrNameLst>
                                      </p:cBhvr>
                                      <p:to>
                                        <p:strVal val="visible"/>
                                      </p:to>
                                    </p:set>
                                    <p:animEffect transition="in" filter="wipe(down)">
                                      <p:cBhvr>
                                        <p:cTn id="1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18" grpId="0" animBg="1"/>
      <p:bldP spid="19" grpId="0" animBg="1"/>
      <p:bldP spid="29" grpId="0" animBg="1"/>
      <p:bldP spid="20" grpId="0" animBg="1"/>
      <p:bldP spid="22" grpId="0"/>
      <p:bldP spid="23" grpId="0"/>
      <p:bldP spid="26" grpId="0"/>
      <p:bldP spid="28" grpId="0"/>
      <p:bldP spid="30" grpId="0"/>
      <p:bldP spid="31" grpId="0"/>
      <p:bldP spid="32" grpId="0"/>
      <p:bldP spid="33" grpId="0"/>
      <p:bldP spid="35" grpId="0"/>
      <p:bldP spid="36" grpId="0"/>
      <p:bldP spid="37" grpId="0"/>
      <p:bldP spid="39"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a:off x="1066800" y="1600200"/>
            <a:ext cx="1447800" cy="3657600"/>
          </a:xfrm>
          <a:prstGeom prst="arc">
            <a:avLst>
              <a:gd name="adj1" fmla="val 16200002"/>
              <a:gd name="adj2" fmla="val 54313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Arc 2"/>
          <p:cNvSpPr/>
          <p:nvPr/>
        </p:nvSpPr>
        <p:spPr>
          <a:xfrm rot="10800000">
            <a:off x="2971800" y="1600200"/>
            <a:ext cx="1295400" cy="3657600"/>
          </a:xfrm>
          <a:prstGeom prst="arc">
            <a:avLst>
              <a:gd name="adj1" fmla="val 16200002"/>
              <a:gd name="adj2" fmla="val 54033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 name="Straight Connector 4"/>
          <p:cNvCxnSpPr>
            <a:stCxn id="2" idx="0"/>
            <a:endCxn id="3" idx="2"/>
          </p:cNvCxnSpPr>
          <p:nvPr/>
        </p:nvCxnSpPr>
        <p:spPr>
          <a:xfrm rot="10800000" flipH="1" flipV="1">
            <a:off x="1790701" y="1600199"/>
            <a:ext cx="1830569"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flipH="1" flipV="1">
            <a:off x="1905000" y="5257800"/>
            <a:ext cx="1716269"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914400" y="3429000"/>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600" y="3429000"/>
            <a:ext cx="5257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6670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958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82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2133600" y="29718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1905000" y="3200400"/>
            <a:ext cx="4572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743200" y="1905000"/>
            <a:ext cx="1981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7526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29" idx="2"/>
          </p:cNvCxnSpPr>
          <p:nvPr/>
        </p:nvCxnSpPr>
        <p:spPr>
          <a:xfrm rot="10800000" flipH="1">
            <a:off x="1752600" y="2971800"/>
            <a:ext cx="990600" cy="457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133600" y="2971800"/>
            <a:ext cx="31242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2207815" y="3277791"/>
            <a:ext cx="307976" cy="7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581400" y="3352800"/>
            <a:ext cx="152400" cy="152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676400" y="3581400"/>
            <a:ext cx="381000" cy="381000"/>
          </a:xfrm>
          <a:prstGeom prst="rect">
            <a:avLst/>
          </a:prstGeom>
          <a:noFill/>
        </p:spPr>
        <p:txBody>
          <a:bodyPr wrap="square" rtlCol="0">
            <a:spAutoFit/>
          </a:bodyPr>
          <a:lstStyle/>
          <a:p>
            <a:r>
              <a:rPr lang="en-US" dirty="0"/>
              <a:t>f</a:t>
            </a:r>
          </a:p>
        </p:txBody>
      </p:sp>
      <p:sp>
        <p:nvSpPr>
          <p:cNvPr id="23" name="TextBox 22"/>
          <p:cNvSpPr txBox="1"/>
          <p:nvPr/>
        </p:nvSpPr>
        <p:spPr>
          <a:xfrm>
            <a:off x="762000" y="3505200"/>
            <a:ext cx="381000" cy="381000"/>
          </a:xfrm>
          <a:prstGeom prst="rect">
            <a:avLst/>
          </a:prstGeom>
          <a:noFill/>
        </p:spPr>
        <p:txBody>
          <a:bodyPr wrap="square" rtlCol="0">
            <a:spAutoFit/>
          </a:bodyPr>
          <a:lstStyle/>
          <a:p>
            <a:r>
              <a:rPr lang="en-US" dirty="0"/>
              <a:t>C</a:t>
            </a:r>
          </a:p>
        </p:txBody>
      </p:sp>
      <p:sp>
        <p:nvSpPr>
          <p:cNvPr id="26" name="TextBox 25"/>
          <p:cNvSpPr txBox="1"/>
          <p:nvPr/>
        </p:nvSpPr>
        <p:spPr>
          <a:xfrm>
            <a:off x="3505200" y="3505200"/>
            <a:ext cx="381000" cy="381000"/>
          </a:xfrm>
          <a:prstGeom prst="rect">
            <a:avLst/>
          </a:prstGeom>
          <a:noFill/>
        </p:spPr>
        <p:txBody>
          <a:bodyPr wrap="square" rtlCol="0">
            <a:spAutoFit/>
          </a:bodyPr>
          <a:lstStyle/>
          <a:p>
            <a:r>
              <a:rPr lang="en-US" dirty="0"/>
              <a:t>f</a:t>
            </a:r>
          </a:p>
        </p:txBody>
      </p:sp>
      <p:sp>
        <p:nvSpPr>
          <p:cNvPr id="28" name="TextBox 27"/>
          <p:cNvSpPr txBox="1"/>
          <p:nvPr/>
        </p:nvSpPr>
        <p:spPr>
          <a:xfrm>
            <a:off x="4419600" y="3505200"/>
            <a:ext cx="381000" cy="381000"/>
          </a:xfrm>
          <a:prstGeom prst="rect">
            <a:avLst/>
          </a:prstGeom>
          <a:noFill/>
        </p:spPr>
        <p:txBody>
          <a:bodyPr wrap="square" rtlCol="0">
            <a:spAutoFit/>
          </a:bodyPr>
          <a:lstStyle/>
          <a:p>
            <a:r>
              <a:rPr lang="en-US" dirty="0"/>
              <a:t>C</a:t>
            </a:r>
          </a:p>
        </p:txBody>
      </p:sp>
      <p:sp>
        <p:nvSpPr>
          <p:cNvPr id="30" name="Rectangle 29"/>
          <p:cNvSpPr/>
          <p:nvPr/>
        </p:nvSpPr>
        <p:spPr>
          <a:xfrm>
            <a:off x="6934200" y="3276600"/>
            <a:ext cx="914400" cy="461665"/>
          </a:xfrm>
          <a:prstGeom prst="rect">
            <a:avLst/>
          </a:prstGeom>
        </p:spPr>
        <p:txBody>
          <a:bodyPr wrap="square">
            <a:spAutoFit/>
          </a:bodyPr>
          <a:lstStyle/>
          <a:p>
            <a:r>
              <a:rPr lang="bn-BD" sz="2400" dirty="0">
                <a:latin typeface="NikoshBAN" pitchFamily="2" charset="0"/>
                <a:cs typeface="NikoshBAN" pitchFamily="2" charset="0"/>
              </a:rPr>
              <a:t>লেন্স</a:t>
            </a:r>
            <a:endParaRPr lang="bn-BD" dirty="0">
              <a:latin typeface="NikoshBAN" pitchFamily="2" charset="0"/>
              <a:cs typeface="NikoshBAN" pitchFamily="2" charset="0"/>
            </a:endParaRPr>
          </a:p>
        </p:txBody>
      </p:sp>
      <p:sp>
        <p:nvSpPr>
          <p:cNvPr id="31" name="Rectangle 30"/>
          <p:cNvSpPr/>
          <p:nvPr/>
        </p:nvSpPr>
        <p:spPr>
          <a:xfrm>
            <a:off x="6934200" y="3581400"/>
            <a:ext cx="1151277" cy="461665"/>
          </a:xfrm>
          <a:prstGeom prst="rect">
            <a:avLst/>
          </a:prstGeom>
        </p:spPr>
        <p:txBody>
          <a:bodyPr wrap="none">
            <a:spAutoFit/>
          </a:bodyPr>
          <a:lstStyle/>
          <a:p>
            <a:r>
              <a:rPr lang="bn-BD" sz="2400" dirty="0">
                <a:latin typeface="NikoshBAN" pitchFamily="2" charset="0"/>
                <a:cs typeface="NikoshBAN" pitchFamily="2" charset="0"/>
              </a:rPr>
              <a:t>প্রধান</a:t>
            </a:r>
            <a:r>
              <a:rPr lang="en-US" sz="2400" dirty="0">
                <a:latin typeface="NikoshBAN" pitchFamily="2" charset="0"/>
                <a:cs typeface="NikoshBAN" pitchFamily="2" charset="0"/>
              </a:rPr>
              <a:t> </a:t>
            </a:r>
            <a:r>
              <a:rPr lang="bn-BD" sz="2400" dirty="0">
                <a:latin typeface="NikoshBAN" pitchFamily="2" charset="0"/>
                <a:cs typeface="NikoshBAN" pitchFamily="2" charset="0"/>
              </a:rPr>
              <a:t>অক্ষ</a:t>
            </a:r>
            <a:endParaRPr lang="bn-BD" dirty="0">
              <a:latin typeface="NikoshBAN" pitchFamily="2" charset="0"/>
              <a:cs typeface="NikoshBAN" pitchFamily="2" charset="0"/>
            </a:endParaRPr>
          </a:p>
        </p:txBody>
      </p:sp>
      <p:sp>
        <p:nvSpPr>
          <p:cNvPr id="32" name="Rectangle 31"/>
          <p:cNvSpPr/>
          <p:nvPr/>
        </p:nvSpPr>
        <p:spPr>
          <a:xfrm>
            <a:off x="6934200" y="3962400"/>
            <a:ext cx="1436612" cy="461665"/>
          </a:xfrm>
          <a:prstGeom prst="rect">
            <a:avLst/>
          </a:prstGeom>
        </p:spPr>
        <p:txBody>
          <a:bodyPr wrap="none">
            <a:spAutoFit/>
          </a:bodyPr>
          <a:lstStyle/>
          <a:p>
            <a:r>
              <a:rPr lang="bn-BD" sz="2400" dirty="0">
                <a:solidFill>
                  <a:srgbClr val="7030A0"/>
                </a:solidFill>
                <a:latin typeface="NikoshBAN" pitchFamily="2" charset="0"/>
                <a:cs typeface="NikoshBAN" pitchFamily="2" charset="0"/>
              </a:rPr>
              <a:t>আলোক</a:t>
            </a:r>
            <a:r>
              <a:rPr lang="bn-BD" dirty="0">
                <a:solidFill>
                  <a:srgbClr val="7030A0"/>
                </a:solidFill>
                <a:latin typeface="NikoshBAN" pitchFamily="2" charset="0"/>
                <a:cs typeface="NikoshBAN" pitchFamily="2" charset="0"/>
              </a:rPr>
              <a:t> </a:t>
            </a:r>
            <a:r>
              <a:rPr lang="bn-BD" sz="2400" dirty="0">
                <a:solidFill>
                  <a:srgbClr val="7030A0"/>
                </a:solidFill>
                <a:latin typeface="NikoshBAN" pitchFamily="2" charset="0"/>
                <a:cs typeface="NikoshBAN" pitchFamily="2" charset="0"/>
              </a:rPr>
              <a:t>কেন্দ্র</a:t>
            </a:r>
            <a:endParaRPr lang="bn-BD" dirty="0">
              <a:solidFill>
                <a:srgbClr val="7030A0"/>
              </a:solidFill>
              <a:latin typeface="NikoshBAN" pitchFamily="2" charset="0"/>
              <a:cs typeface="NikoshBAN" pitchFamily="2" charset="0"/>
            </a:endParaRPr>
          </a:p>
        </p:txBody>
      </p:sp>
      <p:sp>
        <p:nvSpPr>
          <p:cNvPr id="33" name="Rectangle 32"/>
          <p:cNvSpPr/>
          <p:nvPr/>
        </p:nvSpPr>
        <p:spPr>
          <a:xfrm>
            <a:off x="6934200" y="4572000"/>
            <a:ext cx="1487908" cy="461665"/>
          </a:xfrm>
          <a:prstGeom prst="rect">
            <a:avLst/>
          </a:prstGeom>
        </p:spPr>
        <p:txBody>
          <a:bodyPr wrap="none">
            <a:spAutoFit/>
          </a:bodyPr>
          <a:lstStyle/>
          <a:p>
            <a:r>
              <a:rPr lang="bn-BD" sz="2400" dirty="0">
                <a:solidFill>
                  <a:srgbClr val="002060"/>
                </a:solidFill>
                <a:latin typeface="NikoshBAN" pitchFamily="2" charset="0"/>
                <a:cs typeface="NikoshBAN" pitchFamily="2" charset="0"/>
              </a:rPr>
              <a:t>প্রধান ফোকাস</a:t>
            </a:r>
          </a:p>
        </p:txBody>
      </p:sp>
      <p:sp>
        <p:nvSpPr>
          <p:cNvPr id="35" name="Rectangle 34"/>
          <p:cNvSpPr/>
          <p:nvPr/>
        </p:nvSpPr>
        <p:spPr>
          <a:xfrm>
            <a:off x="7010400" y="4953000"/>
            <a:ext cx="928459" cy="461665"/>
          </a:xfrm>
          <a:prstGeom prst="rect">
            <a:avLst/>
          </a:prstGeom>
        </p:spPr>
        <p:txBody>
          <a:bodyPr wrap="none">
            <a:spAutoFit/>
          </a:bodyPr>
          <a:lstStyle/>
          <a:p>
            <a:r>
              <a:rPr lang="bn-BD" sz="2400" dirty="0">
                <a:solidFill>
                  <a:srgbClr val="FF0000"/>
                </a:solidFill>
                <a:latin typeface="NikoshBAN" pitchFamily="2" charset="0"/>
                <a:cs typeface="NikoshBAN" pitchFamily="2" charset="0"/>
              </a:rPr>
              <a:t>লক্ষবস্তু</a:t>
            </a:r>
            <a:r>
              <a:rPr lang="en-US" sz="2400" dirty="0">
                <a:solidFill>
                  <a:srgbClr val="FF0000"/>
                </a:solidFill>
                <a:latin typeface="NikoshBAN" pitchFamily="2" charset="0"/>
                <a:cs typeface="NikoshBAN" pitchFamily="2" charset="0"/>
              </a:rPr>
              <a:t> </a:t>
            </a:r>
            <a:endParaRPr lang="bn-BD" dirty="0">
              <a:solidFill>
                <a:srgbClr val="FF0000"/>
              </a:solidFill>
              <a:latin typeface="NikoshBAN" pitchFamily="2" charset="0"/>
              <a:cs typeface="NikoshBAN" pitchFamily="2" charset="0"/>
            </a:endParaRPr>
          </a:p>
        </p:txBody>
      </p:sp>
      <p:sp>
        <p:nvSpPr>
          <p:cNvPr id="36" name="TextBox 35"/>
          <p:cNvSpPr txBox="1"/>
          <p:nvPr/>
        </p:nvSpPr>
        <p:spPr>
          <a:xfrm>
            <a:off x="6934200" y="4267200"/>
            <a:ext cx="1524000" cy="461665"/>
          </a:xfrm>
          <a:prstGeom prst="rect">
            <a:avLst/>
          </a:prstGeom>
          <a:noFill/>
        </p:spPr>
        <p:txBody>
          <a:bodyPr wrap="square" rtlCol="0">
            <a:spAutoFit/>
          </a:bodyPr>
          <a:lstStyle/>
          <a:p>
            <a:r>
              <a:rPr lang="en-US" sz="2400" dirty="0">
                <a:latin typeface="NikoshBAN" pitchFamily="2" charset="0"/>
                <a:cs typeface="NikoshBAN" pitchFamily="2" charset="0"/>
              </a:rPr>
              <a:t>বক্রতার কেন্দ্র</a:t>
            </a:r>
          </a:p>
        </p:txBody>
      </p:sp>
      <p:sp>
        <p:nvSpPr>
          <p:cNvPr id="37" name="Rectangle 36"/>
          <p:cNvSpPr/>
          <p:nvPr/>
        </p:nvSpPr>
        <p:spPr>
          <a:xfrm>
            <a:off x="5638800" y="1905000"/>
            <a:ext cx="3048000" cy="461665"/>
          </a:xfrm>
          <a:prstGeom prst="rect">
            <a:avLst/>
          </a:prstGeom>
        </p:spPr>
        <p:txBody>
          <a:bodyPr wrap="square">
            <a:spAutoFit/>
          </a:bodyPr>
          <a:lstStyle/>
          <a:p>
            <a:r>
              <a:rPr lang="en-US" sz="2400" b="1" dirty="0">
                <a:solidFill>
                  <a:srgbClr val="FF0000"/>
                </a:solidFill>
                <a:latin typeface="NikoshBAN" pitchFamily="2" charset="0"/>
                <a:cs typeface="NikoshBAN" pitchFamily="2" charset="0"/>
              </a:rPr>
              <a:t>পিছনের দিকে মিলিত</a:t>
            </a:r>
            <a:r>
              <a:rPr lang="bn-BD" sz="2400" b="1" dirty="0">
                <a:solidFill>
                  <a:srgbClr val="FF0000"/>
                </a:solidFill>
                <a:latin typeface="NikoshBAN" pitchFamily="2" charset="0"/>
                <a:cs typeface="NikoshBAN" pitchFamily="2" charset="0"/>
              </a:rPr>
              <a:t> </a:t>
            </a:r>
            <a:r>
              <a:rPr lang="en-US" sz="2400" b="1" dirty="0">
                <a:solidFill>
                  <a:srgbClr val="FF0000"/>
                </a:solidFill>
                <a:latin typeface="NikoshBAN" pitchFamily="2" charset="0"/>
                <a:cs typeface="NikoshBAN" pitchFamily="2" charset="0"/>
              </a:rPr>
              <a:t>হয়েছে</a:t>
            </a:r>
            <a:endParaRPr lang="bn-BD" sz="2400" b="1" dirty="0">
              <a:solidFill>
                <a:srgbClr val="FF0000"/>
              </a:solidFill>
              <a:latin typeface="NikoshBAN" pitchFamily="2" charset="0"/>
              <a:cs typeface="NikoshBAN" pitchFamily="2" charset="0"/>
            </a:endParaRPr>
          </a:p>
        </p:txBody>
      </p:sp>
      <p:sp>
        <p:nvSpPr>
          <p:cNvPr id="39" name="Rectangle 38"/>
          <p:cNvSpPr/>
          <p:nvPr/>
        </p:nvSpPr>
        <p:spPr>
          <a:xfrm>
            <a:off x="5715000" y="1524000"/>
            <a:ext cx="2895600" cy="461665"/>
          </a:xfrm>
          <a:prstGeom prst="rect">
            <a:avLst/>
          </a:prstGeom>
        </p:spPr>
        <p:txBody>
          <a:bodyPr wrap="square">
            <a:spAutoFit/>
          </a:bodyPr>
          <a:lstStyle/>
          <a:p>
            <a:r>
              <a:rPr lang="bn-BD" sz="2400" b="1" dirty="0">
                <a:latin typeface="NikoshBAN" pitchFamily="2" charset="0"/>
                <a:cs typeface="NikoshBAN" pitchFamily="2" charset="0"/>
              </a:rPr>
              <a:t>প্রতি</a:t>
            </a:r>
            <a:r>
              <a:rPr lang="en-US" sz="2400" b="1" dirty="0">
                <a:latin typeface="NikoshBAN" pitchFamily="2" charset="0"/>
                <a:cs typeface="NikoshBAN" pitchFamily="2" charset="0"/>
              </a:rPr>
              <a:t>সরি</a:t>
            </a:r>
            <a:r>
              <a:rPr lang="bn-BD" sz="2400" b="1" dirty="0">
                <a:latin typeface="NikoshBAN" pitchFamily="2" charset="0"/>
                <a:cs typeface="NikoshBAN" pitchFamily="2" charset="0"/>
              </a:rPr>
              <a:t>ত রশ্মি</a:t>
            </a:r>
            <a:r>
              <a:rPr lang="en-US" sz="2400" b="1" dirty="0">
                <a:latin typeface="NikoshBAN" pitchFamily="2" charset="0"/>
                <a:cs typeface="NikoshBAN" pitchFamily="2" charset="0"/>
              </a:rPr>
              <a:t> মিলিত</a:t>
            </a:r>
            <a:r>
              <a:rPr lang="bn-BD" sz="2400" b="1" dirty="0">
                <a:latin typeface="NikoshBAN" pitchFamily="2" charset="0"/>
                <a:cs typeface="NikoshBAN" pitchFamily="2" charset="0"/>
              </a:rPr>
              <a:t> হয়নি</a:t>
            </a:r>
          </a:p>
        </p:txBody>
      </p:sp>
      <p:sp>
        <p:nvSpPr>
          <p:cNvPr id="41" name="Rectangle 40"/>
          <p:cNvSpPr/>
          <p:nvPr/>
        </p:nvSpPr>
        <p:spPr>
          <a:xfrm>
            <a:off x="533400" y="685800"/>
            <a:ext cx="4947188" cy="584775"/>
          </a:xfrm>
          <a:prstGeom prst="rect">
            <a:avLst/>
          </a:prstGeom>
        </p:spPr>
        <p:txBody>
          <a:bodyPr wrap="none">
            <a:spAutoFit/>
          </a:bodyPr>
          <a:lstStyle/>
          <a:p>
            <a:r>
              <a:rPr lang="en-US" sz="3200" b="1" dirty="0">
                <a:latin typeface="NikoshBAN" pitchFamily="2" charset="0"/>
                <a:cs typeface="NikoshBAN" pitchFamily="2" charset="0"/>
              </a:rPr>
              <a:t>লক্ষবস্তু যখন </a:t>
            </a:r>
            <a:r>
              <a:rPr lang="en-US" sz="3200" b="1" dirty="0">
                <a:solidFill>
                  <a:srgbClr val="FF0000"/>
                </a:solidFill>
                <a:latin typeface="NikoshBAN" pitchFamily="2" charset="0"/>
                <a:cs typeface="NikoshBAN" pitchFamily="2" charset="0"/>
              </a:rPr>
              <a:t>কেন্দ্র ও </a:t>
            </a:r>
            <a:r>
              <a:rPr lang="en-US" sz="3200" b="1" dirty="0" err="1">
                <a:solidFill>
                  <a:srgbClr val="FF0000"/>
                </a:solidFill>
                <a:latin typeface="NikoshBAN" pitchFamily="2" charset="0"/>
                <a:cs typeface="NikoshBAN" pitchFamily="2" charset="0"/>
              </a:rPr>
              <a:t>ফোকাসের</a:t>
            </a:r>
            <a:r>
              <a:rPr lang="en-US" sz="3200" b="1" dirty="0">
                <a:solidFill>
                  <a:srgbClr val="FF0000"/>
                </a:solidFill>
                <a:latin typeface="NikoshBAN" pitchFamily="2" charset="0"/>
                <a:cs typeface="NikoshBAN" pitchFamily="2" charset="0"/>
              </a:rPr>
              <a:t> মাঝে</a:t>
            </a:r>
            <a:endParaRPr lang="en-US" sz="3200" dirty="0">
              <a:solidFill>
                <a:srgbClr val="FF0000"/>
              </a:solidFill>
            </a:endParaRPr>
          </a:p>
        </p:txBody>
      </p:sp>
      <p:sp>
        <p:nvSpPr>
          <p:cNvPr id="43" name="Rectangle 42"/>
          <p:cNvSpPr/>
          <p:nvPr/>
        </p:nvSpPr>
        <p:spPr>
          <a:xfrm>
            <a:off x="533400" y="5867400"/>
            <a:ext cx="8229600" cy="954107"/>
          </a:xfrm>
          <a:prstGeom prst="rect">
            <a:avLst/>
          </a:prstGeom>
        </p:spPr>
        <p:txBody>
          <a:bodyPr wrap="square">
            <a:spAutoFit/>
          </a:bodyPr>
          <a:lstStyle/>
          <a:p>
            <a:r>
              <a:rPr lang="bn-BD" sz="2800" b="1" dirty="0">
                <a:latin typeface="NikoshBAN" pitchFamily="2" charset="0"/>
                <a:cs typeface="NikoshBAN" pitchFamily="2" charset="0"/>
              </a:rPr>
              <a:t>সুতরাং </a:t>
            </a:r>
            <a:r>
              <a:rPr lang="en-US" sz="2800" b="1" dirty="0">
                <a:latin typeface="NikoshBAN" pitchFamily="2" charset="0"/>
                <a:cs typeface="NikoshBAN" pitchFamily="2" charset="0"/>
              </a:rPr>
              <a:t>অবতল</a:t>
            </a:r>
            <a:r>
              <a:rPr lang="bn-BD" sz="2800" b="1" dirty="0">
                <a:latin typeface="NikoshBAN" pitchFamily="2" charset="0"/>
                <a:cs typeface="NikoshBAN" pitchFamily="2" charset="0"/>
              </a:rPr>
              <a:t> লেন্সে </a:t>
            </a:r>
            <a:r>
              <a:rPr lang="en-US" sz="2800" b="1" dirty="0">
                <a:latin typeface="NikoshBAN" pitchFamily="2" charset="0"/>
                <a:cs typeface="NikoshBAN" pitchFamily="2" charset="0"/>
              </a:rPr>
              <a:t>ফোকাসে </a:t>
            </a:r>
            <a:r>
              <a:rPr lang="bn-BD" sz="2800" b="1" dirty="0">
                <a:latin typeface="NikoshBAN" pitchFamily="2" charset="0"/>
                <a:cs typeface="NikoshBAN" pitchFamily="2" charset="0"/>
              </a:rPr>
              <a:t>থাকা বস্তুর </a:t>
            </a:r>
            <a:r>
              <a:rPr lang="en-US" sz="2800" b="1" dirty="0">
                <a:solidFill>
                  <a:srgbClr val="FF0000"/>
                </a:solidFill>
                <a:latin typeface="NikoshBAN" pitchFamily="2" charset="0"/>
                <a:cs typeface="NikoshBAN" pitchFamily="2" charset="0"/>
              </a:rPr>
              <a:t>অবাস্তব, সোজা ও খর্বিত</a:t>
            </a:r>
            <a:r>
              <a:rPr lang="bn-BD" sz="2800" b="1" dirty="0">
                <a:solidFill>
                  <a:srgbClr val="FF0000"/>
                </a:solidFill>
                <a:latin typeface="NikoshBAN" pitchFamily="2" charset="0"/>
                <a:cs typeface="NikoshBAN" pitchFamily="2" charset="0"/>
              </a:rPr>
              <a:t> </a:t>
            </a:r>
            <a:r>
              <a:rPr lang="bn-BD" sz="2800" b="1" dirty="0">
                <a:latin typeface="NikoshBAN" pitchFamily="2" charset="0"/>
                <a:cs typeface="NikoshBAN" pitchFamily="2" charset="0"/>
              </a:rPr>
              <a:t>প্রতিবিম্ব ঘটিত হয়</a:t>
            </a:r>
            <a:r>
              <a:rPr lang="en-US" sz="2800" b="1" dirty="0">
                <a:latin typeface="NikoshBAN" pitchFamily="2" charset="0"/>
                <a:cs typeface="NikoshBAN" pitchFamily="2" charset="0"/>
              </a:rPr>
              <a:t>।</a:t>
            </a:r>
            <a:endParaRPr lang="bn-BD"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par>
                                <p:cTn id="18" presetID="29"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ppt_x</p:attrName>
                                        </p:attrNameLst>
                                      </p:cBhvr>
                                      <p:tavLst>
                                        <p:tav tm="0">
                                          <p:val>
                                            <p:strVal val="#ppt_x-.2"/>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70" decel="100000"/>
                                        <p:tgtEl>
                                          <p:spTgt spid="8"/>
                                        </p:tgtEl>
                                      </p:cBhvr>
                                    </p:animEffect>
                                    <p:animScale>
                                      <p:cBhvr>
                                        <p:cTn id="28" dur="770" decel="100000"/>
                                        <p:tgtEl>
                                          <p:spTgt spid="8"/>
                                        </p:tgtEl>
                                      </p:cBhvr>
                                      <p:from x="10000" y="10000"/>
                                      <p:to x="200000" y="450000"/>
                                    </p:animScale>
                                    <p:animScale>
                                      <p:cBhvr>
                                        <p:cTn id="29" dur="1230" accel="100000" fill="hold">
                                          <p:stCondLst>
                                            <p:cond delay="770"/>
                                          </p:stCondLst>
                                        </p:cTn>
                                        <p:tgtEl>
                                          <p:spTgt spid="8"/>
                                        </p:tgtEl>
                                      </p:cBhvr>
                                      <p:from x="200000" y="450000"/>
                                      <p:to x="100000" y="100000"/>
                                    </p:animScale>
                                    <p:set>
                                      <p:cBhvr>
                                        <p:cTn id="30" dur="770" fill="hold"/>
                                        <p:tgtEl>
                                          <p:spTgt spid="8"/>
                                        </p:tgtEl>
                                        <p:attrNameLst>
                                          <p:attrName>ppt_x</p:attrName>
                                        </p:attrNameLst>
                                      </p:cBhvr>
                                      <p:to>
                                        <p:strVal val="(0.5)"/>
                                      </p:to>
                                    </p:set>
                                    <p:anim from="(0.5)" to="(#ppt_x)" calcmode="lin" valueType="num">
                                      <p:cBhvr>
                                        <p:cTn id="31" dur="1230" accel="100000" fill="hold">
                                          <p:stCondLst>
                                            <p:cond delay="770"/>
                                          </p:stCondLst>
                                        </p:cTn>
                                        <p:tgtEl>
                                          <p:spTgt spid="8"/>
                                        </p:tgtEl>
                                        <p:attrNameLst>
                                          <p:attrName>ppt_x</p:attrName>
                                        </p:attrNameLst>
                                      </p:cBhvr>
                                    </p:anim>
                                    <p:set>
                                      <p:cBhvr>
                                        <p:cTn id="32" dur="770" fill="hold"/>
                                        <p:tgtEl>
                                          <p:spTgt spid="8"/>
                                        </p:tgtEl>
                                        <p:attrNameLst>
                                          <p:attrName>ppt_y</p:attrName>
                                        </p:attrNameLst>
                                      </p:cBhvr>
                                      <p:to>
                                        <p:strVal val="(#ppt_y+0.4)"/>
                                      </p:to>
                                    </p:set>
                                    <p:anim from="(#ppt_y+0.4)" to="(#ppt_y)" calcmode="lin" valueType="num">
                                      <p:cBhvr>
                                        <p:cTn id="33" dur="1230" accel="100000" fill="hold">
                                          <p:stCondLst>
                                            <p:cond delay="770"/>
                                          </p:stCondLst>
                                        </p:cTn>
                                        <p:tgtEl>
                                          <p:spTgt spid="8"/>
                                        </p:tgtEl>
                                        <p:attrNameLst>
                                          <p:attrName>ppt_y</p:attrName>
                                        </p:attrNameLst>
                                      </p:cBhvr>
                                    </p:anim>
                                  </p:childTnLst>
                                </p:cTn>
                              </p:par>
                              <p:par>
                                <p:cTn id="34" presetID="5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770" decel="100000"/>
                                        <p:tgtEl>
                                          <p:spTgt spid="30"/>
                                        </p:tgtEl>
                                      </p:cBhvr>
                                    </p:animEffect>
                                    <p:animScale>
                                      <p:cBhvr>
                                        <p:cTn id="37" dur="770" decel="100000"/>
                                        <p:tgtEl>
                                          <p:spTgt spid="30"/>
                                        </p:tgtEl>
                                      </p:cBhvr>
                                      <p:from x="10000" y="10000"/>
                                      <p:to x="200000" y="450000"/>
                                    </p:animScale>
                                    <p:animScale>
                                      <p:cBhvr>
                                        <p:cTn id="38" dur="1230" accel="100000" fill="hold">
                                          <p:stCondLst>
                                            <p:cond delay="770"/>
                                          </p:stCondLst>
                                        </p:cTn>
                                        <p:tgtEl>
                                          <p:spTgt spid="30"/>
                                        </p:tgtEl>
                                      </p:cBhvr>
                                      <p:from x="200000" y="450000"/>
                                      <p:to x="100000" y="100000"/>
                                    </p:animScale>
                                    <p:set>
                                      <p:cBhvr>
                                        <p:cTn id="39" dur="770" fill="hold"/>
                                        <p:tgtEl>
                                          <p:spTgt spid="30"/>
                                        </p:tgtEl>
                                        <p:attrNameLst>
                                          <p:attrName>ppt_x</p:attrName>
                                        </p:attrNameLst>
                                      </p:cBhvr>
                                      <p:to>
                                        <p:strVal val="(0.5)"/>
                                      </p:to>
                                    </p:set>
                                    <p:anim from="(0.5)" to="(#ppt_x)" calcmode="lin" valueType="num">
                                      <p:cBhvr>
                                        <p:cTn id="40" dur="1230" accel="100000" fill="hold">
                                          <p:stCondLst>
                                            <p:cond delay="770"/>
                                          </p:stCondLst>
                                        </p:cTn>
                                        <p:tgtEl>
                                          <p:spTgt spid="30"/>
                                        </p:tgtEl>
                                        <p:attrNameLst>
                                          <p:attrName>ppt_x</p:attrName>
                                        </p:attrNameLst>
                                      </p:cBhvr>
                                    </p:anim>
                                    <p:set>
                                      <p:cBhvr>
                                        <p:cTn id="41" dur="770" fill="hold"/>
                                        <p:tgtEl>
                                          <p:spTgt spid="30"/>
                                        </p:tgtEl>
                                        <p:attrNameLst>
                                          <p:attrName>ppt_y</p:attrName>
                                        </p:attrNameLst>
                                      </p:cBhvr>
                                      <p:to>
                                        <p:strVal val="(#ppt_y+0.4)"/>
                                      </p:to>
                                    </p:set>
                                    <p:anim from="(#ppt_y+0.4)" to="(#ppt_y)" calcmode="lin" valueType="num">
                                      <p:cBhvr>
                                        <p:cTn id="42" dur="1230" accel="100000" fill="hold">
                                          <p:stCondLst>
                                            <p:cond delay="770"/>
                                          </p:stCondLst>
                                        </p:cTn>
                                        <p:tgtEl>
                                          <p:spTgt spid="30"/>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1000" fill="hold"/>
                                        <p:tgtEl>
                                          <p:spTgt spid="31"/>
                                        </p:tgtEl>
                                        <p:attrNameLst>
                                          <p:attrName>ppt_x</p:attrName>
                                        </p:attrNameLst>
                                      </p:cBhvr>
                                      <p:tavLst>
                                        <p:tav tm="0">
                                          <p:val>
                                            <p:strVal val="#ppt_x-.2"/>
                                          </p:val>
                                        </p:tav>
                                        <p:tav tm="100000">
                                          <p:val>
                                            <p:strVal val="#ppt_x"/>
                                          </p:val>
                                        </p:tav>
                                      </p:tavLst>
                                    </p:anim>
                                    <p:anim calcmode="lin" valueType="num">
                                      <p:cBhvr>
                                        <p:cTn id="48"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1"/>
                                        </p:tgtEl>
                                      </p:cBhvr>
                                    </p:animEffect>
                                  </p:childTnLst>
                                </p:cTn>
                              </p:par>
                              <p:par>
                                <p:cTn id="50" presetID="29"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ppt_x</p:attrName>
                                        </p:attrNameLst>
                                      </p:cBhvr>
                                      <p:tavLst>
                                        <p:tav tm="0">
                                          <p:val>
                                            <p:strVal val="#ppt_x-.2"/>
                                          </p:val>
                                        </p:tav>
                                        <p:tav tm="100000">
                                          <p:val>
                                            <p:strVal val="#ppt_x"/>
                                          </p:val>
                                        </p:tav>
                                      </p:tavLst>
                                    </p:anim>
                                    <p:anim calcmode="lin" valueType="num">
                                      <p:cBhvr>
                                        <p:cTn id="5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down)">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down)">
                                      <p:cBhvr>
                                        <p:cTn id="73" dur="500"/>
                                        <p:tgtEl>
                                          <p:spTgt spid="18"/>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00"/>
                                        <p:tgtEl>
                                          <p:spTgt spid="28"/>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500"/>
                                        <p:tgtEl>
                                          <p:spTgt spid="29"/>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down)">
                                      <p:cBhvr>
                                        <p:cTn id="87" dur="500"/>
                                        <p:tgtEl>
                                          <p:spTgt spid="22"/>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down)">
                                      <p:cBhvr>
                                        <p:cTn id="90" dur="500"/>
                                        <p:tgtEl>
                                          <p:spTgt spid="20"/>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wipe(down)">
                                      <p:cBhvr>
                                        <p:cTn id="93" dur="500"/>
                                        <p:tgtEl>
                                          <p:spTgt spid="26"/>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down)">
                                      <p:cBhvr>
                                        <p:cTn id="96" dur="500"/>
                                        <p:tgtEl>
                                          <p:spTgt spid="3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ipe(down)">
                                      <p:cBhvr>
                                        <p:cTn id="101" dur="500"/>
                                        <p:tgtEl>
                                          <p:spTgt spid="2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down)">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1000" fill="hold"/>
                                        <p:tgtEl>
                                          <p:spTgt spid="21"/>
                                        </p:tgtEl>
                                        <p:attrNameLst>
                                          <p:attrName>ppt_x</p:attrName>
                                        </p:attrNameLst>
                                      </p:cBhvr>
                                      <p:tavLst>
                                        <p:tav tm="0">
                                          <p:val>
                                            <p:strVal val="#ppt_x-.2"/>
                                          </p:val>
                                        </p:tav>
                                        <p:tav tm="100000">
                                          <p:val>
                                            <p:strVal val="#ppt_x"/>
                                          </p:val>
                                        </p:tav>
                                      </p:tavLst>
                                    </p:anim>
                                    <p:anim calcmode="lin" valueType="num">
                                      <p:cBhvr>
                                        <p:cTn id="110"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21"/>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down)">
                                      <p:cBhvr>
                                        <p:cTn id="116" dur="500"/>
                                        <p:tgtEl>
                                          <p:spTgt spid="27"/>
                                        </p:tgtEl>
                                      </p:cBhvr>
                                    </p:animEffect>
                                  </p:childTnLst>
                                </p:cTn>
                              </p:par>
                            </p:childTnLst>
                          </p:cTn>
                        </p:par>
                      </p:childTnLst>
                    </p:cTn>
                  </p:par>
                  <p:par>
                    <p:cTn id="117" fill="hold">
                      <p:stCondLst>
                        <p:cond delay="indefinite"/>
                      </p:stCondLst>
                      <p:childTnLst>
                        <p:par>
                          <p:cTn id="118" fill="hold">
                            <p:stCondLst>
                              <p:cond delay="0"/>
                            </p:stCondLst>
                            <p:childTnLst>
                              <p:par>
                                <p:cTn id="119" presetID="20" presetClass="entr" presetSubtype="0" fill="hold" nodeType="click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edge">
                                      <p:cBhvr>
                                        <p:cTn id="121" dur="20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51" presetClass="entr" presetSubtype="0" fill="hold" grpId="0" nodeType="clickEffect">
                                  <p:stCondLst>
                                    <p:cond delay="0"/>
                                  </p:stCondLst>
                                  <p:childTnLst>
                                    <p:set>
                                      <p:cBhvr>
                                        <p:cTn id="125" dur="1" fill="hold">
                                          <p:stCondLst>
                                            <p:cond delay="0"/>
                                          </p:stCondLst>
                                        </p:cTn>
                                        <p:tgtEl>
                                          <p:spTgt spid="39"/>
                                        </p:tgtEl>
                                        <p:attrNameLst>
                                          <p:attrName>style.visibility</p:attrName>
                                        </p:attrNameLst>
                                      </p:cBhvr>
                                      <p:to>
                                        <p:strVal val="visible"/>
                                      </p:to>
                                    </p:set>
                                    <p:animEffect transition="in" filter="fade">
                                      <p:cBhvr>
                                        <p:cTn id="126" dur="770" decel="100000"/>
                                        <p:tgtEl>
                                          <p:spTgt spid="39"/>
                                        </p:tgtEl>
                                      </p:cBhvr>
                                    </p:animEffect>
                                    <p:animScale>
                                      <p:cBhvr>
                                        <p:cTn id="127" dur="770" decel="100000"/>
                                        <p:tgtEl>
                                          <p:spTgt spid="39"/>
                                        </p:tgtEl>
                                      </p:cBhvr>
                                      <p:from x="10000" y="10000"/>
                                      <p:to x="200000" y="450000"/>
                                    </p:animScale>
                                    <p:animScale>
                                      <p:cBhvr>
                                        <p:cTn id="128" dur="1230" accel="100000" fill="hold">
                                          <p:stCondLst>
                                            <p:cond delay="770"/>
                                          </p:stCondLst>
                                        </p:cTn>
                                        <p:tgtEl>
                                          <p:spTgt spid="39"/>
                                        </p:tgtEl>
                                      </p:cBhvr>
                                      <p:from x="200000" y="450000"/>
                                      <p:to x="100000" y="100000"/>
                                    </p:animScale>
                                    <p:set>
                                      <p:cBhvr>
                                        <p:cTn id="129" dur="770" fill="hold"/>
                                        <p:tgtEl>
                                          <p:spTgt spid="39"/>
                                        </p:tgtEl>
                                        <p:attrNameLst>
                                          <p:attrName>ppt_x</p:attrName>
                                        </p:attrNameLst>
                                      </p:cBhvr>
                                      <p:to>
                                        <p:strVal val="(0.5)"/>
                                      </p:to>
                                    </p:set>
                                    <p:anim from="(0.5)" to="(#ppt_x)" calcmode="lin" valueType="num">
                                      <p:cBhvr>
                                        <p:cTn id="130" dur="1230" accel="100000" fill="hold">
                                          <p:stCondLst>
                                            <p:cond delay="770"/>
                                          </p:stCondLst>
                                        </p:cTn>
                                        <p:tgtEl>
                                          <p:spTgt spid="39"/>
                                        </p:tgtEl>
                                        <p:attrNameLst>
                                          <p:attrName>ppt_x</p:attrName>
                                        </p:attrNameLst>
                                      </p:cBhvr>
                                    </p:anim>
                                    <p:set>
                                      <p:cBhvr>
                                        <p:cTn id="131" dur="770" fill="hold"/>
                                        <p:tgtEl>
                                          <p:spTgt spid="39"/>
                                        </p:tgtEl>
                                        <p:attrNameLst>
                                          <p:attrName>ppt_y</p:attrName>
                                        </p:attrNameLst>
                                      </p:cBhvr>
                                      <p:to>
                                        <p:strVal val="(#ppt_y+0.4)"/>
                                      </p:to>
                                    </p:set>
                                    <p:anim from="(#ppt_y+0.4)" to="(#ppt_y)" calcmode="lin" valueType="num">
                                      <p:cBhvr>
                                        <p:cTn id="132" dur="1230" accel="100000" fill="hold">
                                          <p:stCondLst>
                                            <p:cond delay="770"/>
                                          </p:stCondLst>
                                        </p:cTn>
                                        <p:tgtEl>
                                          <p:spTgt spid="39"/>
                                        </p:tgtEl>
                                        <p:attrNameLst>
                                          <p:attrName>ppt_y</p:attrName>
                                        </p:attrNameLst>
                                      </p:cBhvr>
                                    </p:anim>
                                  </p:childTnLst>
                                </p:cTn>
                              </p:par>
                            </p:childTnLst>
                          </p:cTn>
                        </p:par>
                      </p:childTnLst>
                    </p:cTn>
                  </p:par>
                  <p:par>
                    <p:cTn id="133" fill="hold">
                      <p:stCondLst>
                        <p:cond delay="indefinite"/>
                      </p:stCondLst>
                      <p:childTnLst>
                        <p:par>
                          <p:cTn id="134" fill="hold">
                            <p:stCondLst>
                              <p:cond delay="0"/>
                            </p:stCondLst>
                            <p:childTnLst>
                              <p:par>
                                <p:cTn id="135" presetID="20" presetClass="entr" presetSubtype="0" fill="hold"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wedge">
                                      <p:cBhvr>
                                        <p:cTn id="137" dur="20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51" presetClass="entr" presetSubtype="0" fill="hold" nodeType="clickEffect">
                                  <p:stCondLst>
                                    <p:cond delay="0"/>
                                  </p:stCondLst>
                                  <p:childTnLst>
                                    <p:set>
                                      <p:cBhvr>
                                        <p:cTn id="141" dur="1" fill="hold">
                                          <p:stCondLst>
                                            <p:cond delay="0"/>
                                          </p:stCondLst>
                                        </p:cTn>
                                        <p:tgtEl>
                                          <p:spTgt spid="42"/>
                                        </p:tgtEl>
                                        <p:attrNameLst>
                                          <p:attrName>style.visibility</p:attrName>
                                        </p:attrNameLst>
                                      </p:cBhvr>
                                      <p:to>
                                        <p:strVal val="visible"/>
                                      </p:to>
                                    </p:set>
                                    <p:animEffect transition="in" filter="fade">
                                      <p:cBhvr>
                                        <p:cTn id="142" dur="770" decel="100000"/>
                                        <p:tgtEl>
                                          <p:spTgt spid="42"/>
                                        </p:tgtEl>
                                      </p:cBhvr>
                                    </p:animEffect>
                                    <p:animScale>
                                      <p:cBhvr>
                                        <p:cTn id="143" dur="770" decel="100000"/>
                                        <p:tgtEl>
                                          <p:spTgt spid="42"/>
                                        </p:tgtEl>
                                      </p:cBhvr>
                                      <p:from x="10000" y="10000"/>
                                      <p:to x="200000" y="450000"/>
                                    </p:animScale>
                                    <p:animScale>
                                      <p:cBhvr>
                                        <p:cTn id="144" dur="1230" accel="100000" fill="hold">
                                          <p:stCondLst>
                                            <p:cond delay="770"/>
                                          </p:stCondLst>
                                        </p:cTn>
                                        <p:tgtEl>
                                          <p:spTgt spid="42"/>
                                        </p:tgtEl>
                                      </p:cBhvr>
                                      <p:from x="200000" y="450000"/>
                                      <p:to x="100000" y="100000"/>
                                    </p:animScale>
                                    <p:set>
                                      <p:cBhvr>
                                        <p:cTn id="145" dur="770" fill="hold"/>
                                        <p:tgtEl>
                                          <p:spTgt spid="42"/>
                                        </p:tgtEl>
                                        <p:attrNameLst>
                                          <p:attrName>ppt_x</p:attrName>
                                        </p:attrNameLst>
                                      </p:cBhvr>
                                      <p:to>
                                        <p:strVal val="(0.5)"/>
                                      </p:to>
                                    </p:set>
                                    <p:anim from="(0.5)" to="(#ppt_x)" calcmode="lin" valueType="num">
                                      <p:cBhvr>
                                        <p:cTn id="146" dur="1230" accel="100000" fill="hold">
                                          <p:stCondLst>
                                            <p:cond delay="770"/>
                                          </p:stCondLst>
                                        </p:cTn>
                                        <p:tgtEl>
                                          <p:spTgt spid="42"/>
                                        </p:tgtEl>
                                        <p:attrNameLst>
                                          <p:attrName>ppt_x</p:attrName>
                                        </p:attrNameLst>
                                      </p:cBhvr>
                                    </p:anim>
                                    <p:set>
                                      <p:cBhvr>
                                        <p:cTn id="147" dur="770" fill="hold"/>
                                        <p:tgtEl>
                                          <p:spTgt spid="42"/>
                                        </p:tgtEl>
                                        <p:attrNameLst>
                                          <p:attrName>ppt_y</p:attrName>
                                        </p:attrNameLst>
                                      </p:cBhvr>
                                      <p:to>
                                        <p:strVal val="(#ppt_y+0.4)"/>
                                      </p:to>
                                    </p:set>
                                    <p:anim from="(#ppt_y+0.4)" to="(#ppt_y)" calcmode="lin" valueType="num">
                                      <p:cBhvr>
                                        <p:cTn id="148" dur="1230" accel="100000" fill="hold">
                                          <p:stCondLst>
                                            <p:cond delay="770"/>
                                          </p:stCondLst>
                                        </p:cTn>
                                        <p:tgtEl>
                                          <p:spTgt spid="42"/>
                                        </p:tgtEl>
                                        <p:attrNameLst>
                                          <p:attrName>ppt_y</p:attrName>
                                        </p:attrNameLst>
                                      </p:cBhvr>
                                    </p:anim>
                                  </p:childTnLst>
                                </p:cTn>
                              </p:par>
                              <p:par>
                                <p:cTn id="149" presetID="51" presetClass="entr" presetSubtype="0" fill="hold" grpId="0" nodeType="with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fade">
                                      <p:cBhvr>
                                        <p:cTn id="151" dur="770" decel="100000"/>
                                        <p:tgtEl>
                                          <p:spTgt spid="37"/>
                                        </p:tgtEl>
                                      </p:cBhvr>
                                    </p:animEffect>
                                    <p:animScale>
                                      <p:cBhvr>
                                        <p:cTn id="152" dur="770" decel="100000"/>
                                        <p:tgtEl>
                                          <p:spTgt spid="37"/>
                                        </p:tgtEl>
                                      </p:cBhvr>
                                      <p:from x="10000" y="10000"/>
                                      <p:to x="200000" y="450000"/>
                                    </p:animScale>
                                    <p:animScale>
                                      <p:cBhvr>
                                        <p:cTn id="153" dur="1230" accel="100000" fill="hold">
                                          <p:stCondLst>
                                            <p:cond delay="770"/>
                                          </p:stCondLst>
                                        </p:cTn>
                                        <p:tgtEl>
                                          <p:spTgt spid="37"/>
                                        </p:tgtEl>
                                      </p:cBhvr>
                                      <p:from x="200000" y="450000"/>
                                      <p:to x="100000" y="100000"/>
                                    </p:animScale>
                                    <p:set>
                                      <p:cBhvr>
                                        <p:cTn id="154" dur="770" fill="hold"/>
                                        <p:tgtEl>
                                          <p:spTgt spid="37"/>
                                        </p:tgtEl>
                                        <p:attrNameLst>
                                          <p:attrName>ppt_x</p:attrName>
                                        </p:attrNameLst>
                                      </p:cBhvr>
                                      <p:to>
                                        <p:strVal val="(0.5)"/>
                                      </p:to>
                                    </p:set>
                                    <p:anim from="(0.5)" to="(#ppt_x)" calcmode="lin" valueType="num">
                                      <p:cBhvr>
                                        <p:cTn id="155" dur="1230" accel="100000" fill="hold">
                                          <p:stCondLst>
                                            <p:cond delay="770"/>
                                          </p:stCondLst>
                                        </p:cTn>
                                        <p:tgtEl>
                                          <p:spTgt spid="37"/>
                                        </p:tgtEl>
                                        <p:attrNameLst>
                                          <p:attrName>ppt_x</p:attrName>
                                        </p:attrNameLst>
                                      </p:cBhvr>
                                    </p:anim>
                                    <p:set>
                                      <p:cBhvr>
                                        <p:cTn id="156" dur="770" fill="hold"/>
                                        <p:tgtEl>
                                          <p:spTgt spid="37"/>
                                        </p:tgtEl>
                                        <p:attrNameLst>
                                          <p:attrName>ppt_y</p:attrName>
                                        </p:attrNameLst>
                                      </p:cBhvr>
                                      <p:to>
                                        <p:strVal val="(#ppt_y+0.4)"/>
                                      </p:to>
                                    </p:set>
                                    <p:anim from="(#ppt_y+0.4)" to="(#ppt_y)" calcmode="lin" valueType="num">
                                      <p:cBhvr>
                                        <p:cTn id="157" dur="1230" accel="100000" fill="hold">
                                          <p:stCondLst>
                                            <p:cond delay="770"/>
                                          </p:stCondLst>
                                        </p:cTn>
                                        <p:tgtEl>
                                          <p:spTgt spid="37"/>
                                        </p:tgtEl>
                                        <p:attrNameLst>
                                          <p:attrName>ppt_y</p:attrName>
                                        </p:attrNameLst>
                                      </p:cBhvr>
                                    </p:anim>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43"/>
                                        </p:tgtEl>
                                        <p:attrNameLst>
                                          <p:attrName>style.visibility</p:attrName>
                                        </p:attrNameLst>
                                      </p:cBhvr>
                                      <p:to>
                                        <p:strVal val="visible"/>
                                      </p:to>
                                    </p:set>
                                    <p:animEffect transition="in" filter="wipe(down)">
                                      <p:cBhvr>
                                        <p:cTn id="1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18" grpId="0" animBg="1"/>
      <p:bldP spid="19" grpId="0" animBg="1"/>
      <p:bldP spid="29" grpId="0" animBg="1"/>
      <p:bldP spid="20" grpId="0" animBg="1"/>
      <p:bldP spid="22" grpId="0"/>
      <p:bldP spid="23" grpId="0"/>
      <p:bldP spid="26" grpId="0"/>
      <p:bldP spid="28" grpId="0"/>
      <p:bldP spid="30" grpId="0"/>
      <p:bldP spid="31" grpId="0"/>
      <p:bldP spid="32" grpId="0"/>
      <p:bldP spid="33" grpId="0"/>
      <p:bldP spid="35" grpId="0"/>
      <p:bldP spid="36" grpId="0"/>
      <p:bldP spid="37" grpId="0"/>
      <p:bldP spid="39"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86000" y="1524000"/>
            <a:ext cx="381000" cy="1905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2" idx="0"/>
            <a:endCxn id="2" idx="4"/>
          </p:cNvCxnSpPr>
          <p:nvPr/>
        </p:nvCxnSpPr>
        <p:spPr>
          <a:xfrm rot="16200000" flipH="1">
            <a:off x="1524000" y="2476500"/>
            <a:ext cx="1905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486400" y="1524000"/>
            <a:ext cx="838200" cy="1905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6" idx="0"/>
            <a:endCxn id="6" idx="4"/>
          </p:cNvCxnSpPr>
          <p:nvPr/>
        </p:nvCxnSpPr>
        <p:spPr>
          <a:xfrm rot="16200000" flipH="1">
            <a:off x="4953000" y="2476500"/>
            <a:ext cx="1905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14400" y="2514600"/>
            <a:ext cx="304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14400" y="2208212"/>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14400" y="1903412"/>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14400" y="2055812"/>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14400" y="23622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14400" y="26670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14400" y="28194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14400" y="29718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14400" y="31242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438400" y="1905000"/>
            <a:ext cx="1447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438400" y="2209800"/>
            <a:ext cx="1524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438400" y="2057400"/>
            <a:ext cx="1524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438400" y="2362200"/>
            <a:ext cx="1600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514600" y="2438400"/>
            <a:ext cx="1600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514600" y="2438400"/>
            <a:ext cx="1524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514600" y="2362200"/>
            <a:ext cx="1524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514600" y="2362200"/>
            <a:ext cx="14478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343400" y="2514600"/>
            <a:ext cx="2895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343400" y="22098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343400" y="19050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343400" y="20574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343400" y="2363788"/>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343400" y="2668588"/>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343400" y="2820988"/>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343400" y="2973388"/>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343400" y="3125788"/>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867400" y="1905000"/>
            <a:ext cx="1371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867400" y="2209800"/>
            <a:ext cx="1371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867400" y="2057400"/>
            <a:ext cx="1371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867400" y="2362200"/>
            <a:ext cx="1371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5943600" y="2438400"/>
            <a:ext cx="1295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5943600" y="2362200"/>
            <a:ext cx="1295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3600" y="2286000"/>
            <a:ext cx="1295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5943600" y="2209800"/>
            <a:ext cx="1295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Arc 84"/>
          <p:cNvSpPr/>
          <p:nvPr/>
        </p:nvSpPr>
        <p:spPr>
          <a:xfrm>
            <a:off x="1447800" y="4343400"/>
            <a:ext cx="762000" cy="1828800"/>
          </a:xfrm>
          <a:prstGeom prst="arc">
            <a:avLst>
              <a:gd name="adj1" fmla="val 16200000"/>
              <a:gd name="adj2" fmla="val 53836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Arc 85"/>
          <p:cNvSpPr/>
          <p:nvPr/>
        </p:nvSpPr>
        <p:spPr>
          <a:xfrm rot="10800000">
            <a:off x="2362200" y="4343400"/>
            <a:ext cx="762000" cy="1828800"/>
          </a:xfrm>
          <a:prstGeom prst="arc">
            <a:avLst>
              <a:gd name="adj1" fmla="val 16200000"/>
              <a:gd name="adj2" fmla="val 53836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8" name="Straight Connector 87"/>
          <p:cNvCxnSpPr/>
          <p:nvPr/>
        </p:nvCxnSpPr>
        <p:spPr>
          <a:xfrm>
            <a:off x="1828800" y="43434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5" idx="2"/>
          </p:cNvCxnSpPr>
          <p:nvPr/>
        </p:nvCxnSpPr>
        <p:spPr>
          <a:xfrm rot="10800000" flipH="1" flipV="1">
            <a:off x="1833154" y="6172140"/>
            <a:ext cx="910046" cy="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1371600" y="5257800"/>
            <a:ext cx="1828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3" name="Arc 92"/>
          <p:cNvSpPr/>
          <p:nvPr/>
        </p:nvSpPr>
        <p:spPr>
          <a:xfrm>
            <a:off x="4953000" y="4343400"/>
            <a:ext cx="762000" cy="1828800"/>
          </a:xfrm>
          <a:prstGeom prst="arc">
            <a:avLst>
              <a:gd name="adj1" fmla="val 16200000"/>
              <a:gd name="adj2" fmla="val 53836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Arc 93"/>
          <p:cNvSpPr/>
          <p:nvPr/>
        </p:nvSpPr>
        <p:spPr>
          <a:xfrm rot="10800000">
            <a:off x="6172200" y="4343400"/>
            <a:ext cx="762000" cy="1828800"/>
          </a:xfrm>
          <a:prstGeom prst="arc">
            <a:avLst>
              <a:gd name="adj1" fmla="val 16200000"/>
              <a:gd name="adj2" fmla="val 53836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5" name="Straight Connector 94"/>
          <p:cNvCxnSpPr/>
          <p:nvPr/>
        </p:nvCxnSpPr>
        <p:spPr>
          <a:xfrm rot="5400000">
            <a:off x="5029200" y="5257800"/>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94" idx="2"/>
          </p:cNvCxnSpPr>
          <p:nvPr/>
        </p:nvCxnSpPr>
        <p:spPr>
          <a:xfrm>
            <a:off x="5334000" y="4343400"/>
            <a:ext cx="1214846" cy="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334000" y="6172200"/>
            <a:ext cx="1214846" cy="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85800" y="5259388"/>
            <a:ext cx="304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685800" y="49530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3962400" y="7240588"/>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685800" y="48006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685800" y="5106988"/>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685800" y="5411788"/>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685800" y="5564188"/>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685800" y="5716588"/>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685800" y="5868988"/>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343400" y="5259388"/>
            <a:ext cx="304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4343400" y="49530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4343400" y="46482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4343400" y="48006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4343400" y="5106988"/>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4343400" y="5411788"/>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4343400" y="5564188"/>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4343400" y="5716588"/>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4343400" y="5868988"/>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2286000" y="4495800"/>
            <a:ext cx="1295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2286000" y="4724400"/>
            <a:ext cx="1295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V="1">
            <a:off x="2286000" y="4953000"/>
            <a:ext cx="1295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2286000" y="5410200"/>
            <a:ext cx="1295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2286000" y="5562600"/>
            <a:ext cx="1295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2286000" y="5715000"/>
            <a:ext cx="1295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2286000" y="5867400"/>
            <a:ext cx="1295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685800" y="4646612"/>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2209800" y="4267200"/>
            <a:ext cx="1371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5867400" y="5410200"/>
            <a:ext cx="1295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5867400" y="5562600"/>
            <a:ext cx="1295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5867400" y="5715000"/>
            <a:ext cx="1219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5867400" y="5867400"/>
            <a:ext cx="1143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V="1">
            <a:off x="5943600" y="4114800"/>
            <a:ext cx="1219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V="1">
            <a:off x="5943600" y="4495800"/>
            <a:ext cx="1295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V="1">
            <a:off x="5943600" y="4800600"/>
            <a:ext cx="1295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5867400" y="3733800"/>
            <a:ext cx="1219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9" name="U-Turn Arrow 178"/>
          <p:cNvSpPr/>
          <p:nvPr/>
        </p:nvSpPr>
        <p:spPr>
          <a:xfrm>
            <a:off x="2438400" y="2133600"/>
            <a:ext cx="1371600" cy="381000"/>
          </a:xfrm>
          <a:prstGeom prst="uturnArrow">
            <a:avLst>
              <a:gd name="adj1" fmla="val 25000"/>
              <a:gd name="adj2" fmla="val 25000"/>
              <a:gd name="adj3" fmla="val 34057"/>
              <a:gd name="adj4" fmla="val 43750"/>
              <a:gd name="adj5" fmla="val 999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U-Turn Arrow 179"/>
          <p:cNvSpPr/>
          <p:nvPr/>
        </p:nvSpPr>
        <p:spPr>
          <a:xfrm>
            <a:off x="5867400" y="2133600"/>
            <a:ext cx="1066800" cy="381000"/>
          </a:xfrm>
          <a:prstGeom prst="uturnArrow">
            <a:avLst>
              <a:gd name="adj1" fmla="val 25000"/>
              <a:gd name="adj2" fmla="val 25000"/>
              <a:gd name="adj3" fmla="val 34057"/>
              <a:gd name="adj4" fmla="val 43750"/>
              <a:gd name="adj5" fmla="val 999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U-Turn Arrow 180"/>
          <p:cNvSpPr/>
          <p:nvPr/>
        </p:nvSpPr>
        <p:spPr>
          <a:xfrm rot="5400000">
            <a:off x="2743200" y="5029200"/>
            <a:ext cx="2057400" cy="381000"/>
          </a:xfrm>
          <a:prstGeom prst="uturnArrow">
            <a:avLst>
              <a:gd name="adj1" fmla="val 25000"/>
              <a:gd name="adj2" fmla="val 25000"/>
              <a:gd name="adj3" fmla="val 34057"/>
              <a:gd name="adj4" fmla="val 43750"/>
              <a:gd name="adj5" fmla="val 999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U-Turn Arrow 181"/>
          <p:cNvSpPr/>
          <p:nvPr/>
        </p:nvSpPr>
        <p:spPr>
          <a:xfrm rot="5400000">
            <a:off x="5867400" y="5029200"/>
            <a:ext cx="2971800" cy="381000"/>
          </a:xfrm>
          <a:prstGeom prst="uturnArrow">
            <a:avLst>
              <a:gd name="adj1" fmla="val 25000"/>
              <a:gd name="adj2" fmla="val 25000"/>
              <a:gd name="adj3" fmla="val 34057"/>
              <a:gd name="adj4" fmla="val 43750"/>
              <a:gd name="adj5" fmla="val 999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TextBox 182"/>
          <p:cNvSpPr txBox="1"/>
          <p:nvPr/>
        </p:nvSpPr>
        <p:spPr>
          <a:xfrm>
            <a:off x="1143000" y="990600"/>
            <a:ext cx="2895600" cy="400110"/>
          </a:xfrm>
          <a:prstGeom prst="rect">
            <a:avLst/>
          </a:prstGeom>
          <a:noFill/>
        </p:spPr>
        <p:txBody>
          <a:bodyPr wrap="square" rtlCol="0">
            <a:spAutoFit/>
          </a:bodyPr>
          <a:lstStyle/>
          <a:p>
            <a:r>
              <a:rPr lang="en-US" sz="2000" dirty="0">
                <a:solidFill>
                  <a:srgbClr val="FF0000"/>
                </a:solidFill>
                <a:latin typeface="NikoshBAN" pitchFamily="2" charset="0"/>
                <a:cs typeface="NikoshBAN" pitchFamily="2" charset="0"/>
              </a:rPr>
              <a:t>ফোকাস দূরত্ব বেশি কিন্তু ক্ষমতা</a:t>
            </a:r>
          </a:p>
        </p:txBody>
      </p:sp>
      <p:sp>
        <p:nvSpPr>
          <p:cNvPr id="184" name="TextBox 183"/>
          <p:cNvSpPr txBox="1"/>
          <p:nvPr/>
        </p:nvSpPr>
        <p:spPr>
          <a:xfrm>
            <a:off x="4114800" y="990600"/>
            <a:ext cx="2971800" cy="400110"/>
          </a:xfrm>
          <a:prstGeom prst="rect">
            <a:avLst/>
          </a:prstGeom>
          <a:noFill/>
        </p:spPr>
        <p:txBody>
          <a:bodyPr wrap="square" rtlCol="0">
            <a:spAutoFit/>
          </a:bodyPr>
          <a:lstStyle/>
          <a:p>
            <a:r>
              <a:rPr lang="en-US" sz="2000" dirty="0">
                <a:solidFill>
                  <a:srgbClr val="FF0000"/>
                </a:solidFill>
                <a:latin typeface="NikoshBAN" pitchFamily="2" charset="0"/>
                <a:cs typeface="NikoshBAN" pitchFamily="2" charset="0"/>
              </a:rPr>
              <a:t>ফোকাস দূরত্ব কম কিন্তু ক্ষমতা বেশি</a:t>
            </a:r>
          </a:p>
        </p:txBody>
      </p:sp>
      <p:sp>
        <p:nvSpPr>
          <p:cNvPr id="186" name="TextBox 185"/>
          <p:cNvSpPr txBox="1"/>
          <p:nvPr/>
        </p:nvSpPr>
        <p:spPr>
          <a:xfrm>
            <a:off x="914400" y="3810000"/>
            <a:ext cx="2971800" cy="400110"/>
          </a:xfrm>
          <a:prstGeom prst="rect">
            <a:avLst/>
          </a:prstGeom>
          <a:noFill/>
        </p:spPr>
        <p:txBody>
          <a:bodyPr wrap="square" rtlCol="0">
            <a:spAutoFit/>
          </a:bodyPr>
          <a:lstStyle/>
          <a:p>
            <a:r>
              <a:rPr lang="en-US" sz="2000" dirty="0">
                <a:solidFill>
                  <a:srgbClr val="FF0000"/>
                </a:solidFill>
                <a:latin typeface="NikoshBAN" pitchFamily="2" charset="0"/>
                <a:cs typeface="NikoshBAN" pitchFamily="2" charset="0"/>
              </a:rPr>
              <a:t>কম অপসারিত কিন্তু ক্ষমতাও কম</a:t>
            </a:r>
          </a:p>
        </p:txBody>
      </p:sp>
      <p:sp>
        <p:nvSpPr>
          <p:cNvPr id="187" name="TextBox 186"/>
          <p:cNvSpPr txBox="1"/>
          <p:nvPr/>
        </p:nvSpPr>
        <p:spPr>
          <a:xfrm>
            <a:off x="4495800" y="3733800"/>
            <a:ext cx="2971800" cy="400110"/>
          </a:xfrm>
          <a:prstGeom prst="rect">
            <a:avLst/>
          </a:prstGeom>
          <a:noFill/>
        </p:spPr>
        <p:txBody>
          <a:bodyPr wrap="square" rtlCol="0">
            <a:spAutoFit/>
          </a:bodyPr>
          <a:lstStyle/>
          <a:p>
            <a:r>
              <a:rPr lang="en-US" sz="2000" dirty="0">
                <a:solidFill>
                  <a:srgbClr val="FF0000"/>
                </a:solidFill>
                <a:latin typeface="NikoshBAN" pitchFamily="2" charset="0"/>
                <a:cs typeface="NikoshBAN" pitchFamily="2" charset="0"/>
              </a:rPr>
              <a:t>বেশি অপসারিত, ক্ষমতাও বেশি</a:t>
            </a:r>
          </a:p>
        </p:txBody>
      </p:sp>
      <p:sp>
        <p:nvSpPr>
          <p:cNvPr id="1027"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95" name="Group 194"/>
          <p:cNvGrpSpPr/>
          <p:nvPr/>
        </p:nvGrpSpPr>
        <p:grpSpPr>
          <a:xfrm>
            <a:off x="3276600" y="2971800"/>
            <a:ext cx="950166" cy="695325"/>
            <a:chOff x="7315200" y="1905000"/>
            <a:chExt cx="950166" cy="695325"/>
          </a:xfrm>
        </p:grpSpPr>
        <p:sp>
          <p:nvSpPr>
            <p:cNvPr id="1026" name="Rectangle 2"/>
            <p:cNvSpPr>
              <a:spLocks noChangeArrowheads="1"/>
            </p:cNvSpPr>
            <p:nvPr/>
          </p:nvSpPr>
          <p:spPr bwMode="auto">
            <a:xfrm>
              <a:off x="7315200" y="2057400"/>
              <a:ext cx="762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Vrinda" pitchFamily="34" charset="0"/>
                  <a:ea typeface="Times New Roman" pitchFamily="18" charset="0"/>
                  <a:cs typeface="Vrinda" pitchFamily="34" charset="0"/>
                </a:rPr>
                <a:t>P =</a:t>
              </a:r>
              <a:endParaRPr kumimoji="0" lang="en-US" sz="2800" b="1" i="0" u="none" strike="noStrike" cap="none" normalizeH="0" baseline="0" dirty="0">
                <a:ln>
                  <a:noFill/>
                </a:ln>
                <a:solidFill>
                  <a:schemeClr val="tx1"/>
                </a:solidFill>
                <a:effectLst/>
                <a:latin typeface="Arial" pitchFamily="34" charset="0"/>
                <a:cs typeface="Arial" pitchFamily="34" charset="0"/>
              </a:endParaRPr>
            </a:p>
          </p:txBody>
        </p:sp>
        <p:pic>
          <p:nvPicPr>
            <p:cNvPr id="1028"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924799" y="1905000"/>
              <a:ext cx="340567" cy="695325"/>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par>
                                <p:cTn id="10" presetID="29"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ppt_x</p:attrName>
                                        </p:attrNameLst>
                                      </p:cBhvr>
                                      <p:tavLst>
                                        <p:tav tm="0">
                                          <p:val>
                                            <p:strVal val="#ppt_x-.2"/>
                                          </p:val>
                                        </p:tav>
                                        <p:tav tm="100000">
                                          <p:val>
                                            <p:strVal val="#ppt_x"/>
                                          </p:val>
                                        </p:tav>
                                      </p:tavLst>
                                    </p:anim>
                                    <p:anim calcmode="lin" valueType="num">
                                      <p:cBhvr>
                                        <p:cTn id="1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
                                        </p:tgtEl>
                                      </p:cBhvr>
                                    </p:animEffect>
                                  </p:childTnLst>
                                </p:cTn>
                              </p:par>
                              <p:par>
                                <p:cTn id="15" presetID="29"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ppt_x</p:attrName>
                                        </p:attrNameLst>
                                      </p:cBhvr>
                                      <p:tavLst>
                                        <p:tav tm="0">
                                          <p:val>
                                            <p:strVal val="#ppt_x-.2"/>
                                          </p:val>
                                        </p:tav>
                                        <p:tav tm="100000">
                                          <p:val>
                                            <p:strVal val="#ppt_x"/>
                                          </p:val>
                                        </p:tav>
                                      </p:tavLst>
                                    </p:anim>
                                    <p:anim calcmode="lin" valueType="num">
                                      <p:cBhvr>
                                        <p:cTn id="1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
                                        </p:tgtEl>
                                      </p:cBhvr>
                                    </p:animEffect>
                                  </p:childTnLst>
                                </p:cTn>
                              </p:par>
                              <p:par>
                                <p:cTn id="20" presetID="29"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ppt_x</p:attrName>
                                        </p:attrNameLst>
                                      </p:cBhvr>
                                      <p:tavLst>
                                        <p:tav tm="0">
                                          <p:val>
                                            <p:strVal val="#ppt_x-.2"/>
                                          </p:val>
                                        </p:tav>
                                        <p:tav tm="100000">
                                          <p:val>
                                            <p:strVal val="#ppt_x"/>
                                          </p:val>
                                        </p:tav>
                                      </p:tavLst>
                                    </p:anim>
                                    <p:anim calcmode="lin" valueType="num">
                                      <p:cBhvr>
                                        <p:cTn id="2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7"/>
                                        </p:tgtEl>
                                      </p:cBhvr>
                                    </p:animEffect>
                                  </p:childTnLst>
                                </p:cTn>
                              </p:par>
                              <p:par>
                                <p:cTn id="25" presetID="29"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ppt_x</p:attrName>
                                        </p:attrNameLst>
                                      </p:cBhvr>
                                      <p:tavLst>
                                        <p:tav tm="0">
                                          <p:val>
                                            <p:strVal val="#ppt_x-.2"/>
                                          </p:val>
                                        </p:tav>
                                        <p:tav tm="100000">
                                          <p:val>
                                            <p:strVal val="#ppt_x"/>
                                          </p:val>
                                        </p:tav>
                                      </p:tavLst>
                                    </p:anim>
                                    <p:anim calcmode="lin" valueType="num">
                                      <p:cBhvr>
                                        <p:cTn id="2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8"/>
                                        </p:tgtEl>
                                      </p:cBhvr>
                                    </p:animEffect>
                                  </p:childTnLst>
                                </p:cTn>
                              </p:par>
                              <p:par>
                                <p:cTn id="30" presetID="29"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ppt_x</p:attrName>
                                        </p:attrNameLst>
                                      </p:cBhvr>
                                      <p:tavLst>
                                        <p:tav tm="0">
                                          <p:val>
                                            <p:strVal val="#ppt_x-.2"/>
                                          </p:val>
                                        </p:tav>
                                        <p:tav tm="100000">
                                          <p:val>
                                            <p:strVal val="#ppt_x"/>
                                          </p:val>
                                        </p:tav>
                                      </p:tavLst>
                                    </p:anim>
                                    <p:anim calcmode="lin" valueType="num">
                                      <p:cBhvr>
                                        <p:cTn id="3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9"/>
                                        </p:tgtEl>
                                      </p:cBhvr>
                                    </p:animEffect>
                                  </p:childTnLst>
                                </p:cTn>
                              </p:par>
                              <p:par>
                                <p:cTn id="35" presetID="29"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ppt_x</p:attrName>
                                        </p:attrNameLst>
                                      </p:cBhvr>
                                      <p:tavLst>
                                        <p:tav tm="0">
                                          <p:val>
                                            <p:strVal val="#ppt_x-.2"/>
                                          </p:val>
                                        </p:tav>
                                        <p:tav tm="100000">
                                          <p:val>
                                            <p:strVal val="#ppt_x"/>
                                          </p:val>
                                        </p:tav>
                                      </p:tavLst>
                                    </p:anim>
                                    <p:anim calcmode="lin" valueType="num">
                                      <p:cBhvr>
                                        <p:cTn id="3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0"/>
                                        </p:tgtEl>
                                      </p:cBhvr>
                                    </p:animEffect>
                                  </p:childTnLst>
                                </p:cTn>
                              </p:par>
                              <p:par>
                                <p:cTn id="40" presetID="29"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1000" fill="hold"/>
                                        <p:tgtEl>
                                          <p:spTgt spid="21"/>
                                        </p:tgtEl>
                                        <p:attrNameLst>
                                          <p:attrName>ppt_x</p:attrName>
                                        </p:attrNameLst>
                                      </p:cBhvr>
                                      <p:tavLst>
                                        <p:tav tm="0">
                                          <p:val>
                                            <p:strVal val="#ppt_x-.2"/>
                                          </p:val>
                                        </p:tav>
                                        <p:tav tm="100000">
                                          <p:val>
                                            <p:strVal val="#ppt_x"/>
                                          </p:val>
                                        </p:tav>
                                      </p:tavLst>
                                    </p:anim>
                                    <p:anim calcmode="lin" valueType="num">
                                      <p:cBhvr>
                                        <p:cTn id="4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Horizontal)">
                                      <p:cBhvr>
                                        <p:cTn id="49" dur="500"/>
                                        <p:tgtEl>
                                          <p:spTgt spid="23"/>
                                        </p:tgtEl>
                                      </p:cBhvr>
                                    </p:animEffect>
                                  </p:childTnLst>
                                </p:cTn>
                              </p:par>
                              <p:par>
                                <p:cTn id="50" presetID="16" presetClass="entr" presetSubtype="26"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Horizontal)">
                                      <p:cBhvr>
                                        <p:cTn id="52" dur="500"/>
                                        <p:tgtEl>
                                          <p:spTgt spid="25"/>
                                        </p:tgtEl>
                                      </p:cBhvr>
                                    </p:animEffect>
                                  </p:childTnLst>
                                </p:cTn>
                              </p:par>
                              <p:par>
                                <p:cTn id="53" presetID="16" presetClass="entr" presetSubtype="26"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Horizontal)">
                                      <p:cBhvr>
                                        <p:cTn id="55" dur="500"/>
                                        <p:tgtEl>
                                          <p:spTgt spid="24"/>
                                        </p:tgtEl>
                                      </p:cBhvr>
                                    </p:animEffect>
                                  </p:childTnLst>
                                </p:cTn>
                              </p:par>
                              <p:par>
                                <p:cTn id="56" presetID="16" presetClass="entr" presetSubtype="26"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Horizontal)">
                                      <p:cBhvr>
                                        <p:cTn id="58" dur="500"/>
                                        <p:tgtEl>
                                          <p:spTgt spid="26"/>
                                        </p:tgtEl>
                                      </p:cBhvr>
                                    </p:animEffect>
                                  </p:childTnLst>
                                </p:cTn>
                              </p:par>
                              <p:par>
                                <p:cTn id="59" presetID="16" presetClass="entr" presetSubtype="26"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arn(inHorizontal)">
                                      <p:cBhvr>
                                        <p:cTn id="61" dur="500"/>
                                        <p:tgtEl>
                                          <p:spTgt spid="30"/>
                                        </p:tgtEl>
                                      </p:cBhvr>
                                    </p:animEffect>
                                  </p:childTnLst>
                                </p:cTn>
                              </p:par>
                              <p:par>
                                <p:cTn id="62" presetID="16" presetClass="entr" presetSubtype="26"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arn(inHorizontal)">
                                      <p:cBhvr>
                                        <p:cTn id="64" dur="500"/>
                                        <p:tgtEl>
                                          <p:spTgt spid="31"/>
                                        </p:tgtEl>
                                      </p:cBhvr>
                                    </p:animEffect>
                                  </p:childTnLst>
                                </p:cTn>
                              </p:par>
                              <p:par>
                                <p:cTn id="65" presetID="16" presetClass="entr" presetSubtype="26"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Horizontal)">
                                      <p:cBhvr>
                                        <p:cTn id="67" dur="500"/>
                                        <p:tgtEl>
                                          <p:spTgt spid="32"/>
                                        </p:tgtEl>
                                      </p:cBhvr>
                                    </p:animEffect>
                                  </p:childTnLst>
                                </p:cTn>
                              </p:par>
                              <p:par>
                                <p:cTn id="68" presetID="16" presetClass="entr" presetSubtype="26"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barn(in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1000" fill="hold"/>
                                        <p:tgtEl>
                                          <p:spTgt spid="41"/>
                                        </p:tgtEl>
                                        <p:attrNameLst>
                                          <p:attrName>ppt_x</p:attrName>
                                        </p:attrNameLst>
                                      </p:cBhvr>
                                      <p:tavLst>
                                        <p:tav tm="0">
                                          <p:val>
                                            <p:strVal val="#ppt_x-.2"/>
                                          </p:val>
                                        </p:tav>
                                        <p:tav tm="100000">
                                          <p:val>
                                            <p:strVal val="#ppt_x"/>
                                          </p:val>
                                        </p:tav>
                                      </p:tavLst>
                                    </p:anim>
                                    <p:anim calcmode="lin" valueType="num">
                                      <p:cBhvr>
                                        <p:cTn id="76"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77" dur="1000"/>
                                        <p:tgtEl>
                                          <p:spTgt spid="41"/>
                                        </p:tgtEl>
                                      </p:cBhvr>
                                    </p:animEffect>
                                  </p:childTnLst>
                                </p:cTn>
                              </p:par>
                              <p:par>
                                <p:cTn id="78" presetID="29" presetClass="entr" presetSubtype="0"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1000" fill="hold"/>
                                        <p:tgtEl>
                                          <p:spTgt spid="42"/>
                                        </p:tgtEl>
                                        <p:attrNameLst>
                                          <p:attrName>ppt_x</p:attrName>
                                        </p:attrNameLst>
                                      </p:cBhvr>
                                      <p:tavLst>
                                        <p:tav tm="0">
                                          <p:val>
                                            <p:strVal val="#ppt_x-.2"/>
                                          </p:val>
                                        </p:tav>
                                        <p:tav tm="100000">
                                          <p:val>
                                            <p:strVal val="#ppt_x"/>
                                          </p:val>
                                        </p:tav>
                                      </p:tavLst>
                                    </p:anim>
                                    <p:anim calcmode="lin" valueType="num">
                                      <p:cBhvr>
                                        <p:cTn id="81"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82" dur="1000"/>
                                        <p:tgtEl>
                                          <p:spTgt spid="42"/>
                                        </p:tgtEl>
                                      </p:cBhvr>
                                    </p:animEffect>
                                  </p:childTnLst>
                                </p:cTn>
                              </p:par>
                              <p:par>
                                <p:cTn id="83" presetID="29" presetClass="entr" presetSubtype="0" fill="hold" nodeType="with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1000" fill="hold"/>
                                        <p:tgtEl>
                                          <p:spTgt spid="40"/>
                                        </p:tgtEl>
                                        <p:attrNameLst>
                                          <p:attrName>ppt_x</p:attrName>
                                        </p:attrNameLst>
                                      </p:cBhvr>
                                      <p:tavLst>
                                        <p:tav tm="0">
                                          <p:val>
                                            <p:strVal val="#ppt_x-.2"/>
                                          </p:val>
                                        </p:tav>
                                        <p:tav tm="100000">
                                          <p:val>
                                            <p:strVal val="#ppt_x"/>
                                          </p:val>
                                        </p:tav>
                                      </p:tavLst>
                                    </p:anim>
                                    <p:anim calcmode="lin" valueType="num">
                                      <p:cBhvr>
                                        <p:cTn id="86"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87" dur="1000"/>
                                        <p:tgtEl>
                                          <p:spTgt spid="40"/>
                                        </p:tgtEl>
                                      </p:cBhvr>
                                    </p:animEffect>
                                  </p:childTnLst>
                                </p:cTn>
                              </p:par>
                              <p:par>
                                <p:cTn id="88" presetID="29" presetClass="entr" presetSubtype="0" fill="hold" nodeType="withEffect">
                                  <p:stCondLst>
                                    <p:cond delay="0"/>
                                  </p:stCondLst>
                                  <p:childTnLst>
                                    <p:set>
                                      <p:cBhvr>
                                        <p:cTn id="89" dur="1" fill="hold">
                                          <p:stCondLst>
                                            <p:cond delay="0"/>
                                          </p:stCondLst>
                                        </p:cTn>
                                        <p:tgtEl>
                                          <p:spTgt spid="43"/>
                                        </p:tgtEl>
                                        <p:attrNameLst>
                                          <p:attrName>style.visibility</p:attrName>
                                        </p:attrNameLst>
                                      </p:cBhvr>
                                      <p:to>
                                        <p:strVal val="visible"/>
                                      </p:to>
                                    </p:set>
                                    <p:anim calcmode="lin" valueType="num">
                                      <p:cBhvr>
                                        <p:cTn id="90" dur="1000" fill="hold"/>
                                        <p:tgtEl>
                                          <p:spTgt spid="43"/>
                                        </p:tgtEl>
                                        <p:attrNameLst>
                                          <p:attrName>ppt_x</p:attrName>
                                        </p:attrNameLst>
                                      </p:cBhvr>
                                      <p:tavLst>
                                        <p:tav tm="0">
                                          <p:val>
                                            <p:strVal val="#ppt_x-.2"/>
                                          </p:val>
                                        </p:tav>
                                        <p:tav tm="100000">
                                          <p:val>
                                            <p:strVal val="#ppt_x"/>
                                          </p:val>
                                        </p:tav>
                                      </p:tavLst>
                                    </p:anim>
                                    <p:anim calcmode="lin" valueType="num">
                                      <p:cBhvr>
                                        <p:cTn id="91"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92" dur="1000"/>
                                        <p:tgtEl>
                                          <p:spTgt spid="43"/>
                                        </p:tgtEl>
                                      </p:cBhvr>
                                    </p:animEffect>
                                  </p:childTnLst>
                                </p:cTn>
                              </p:par>
                              <p:par>
                                <p:cTn id="93" presetID="29" presetClass="entr" presetSubtype="0" fill="hold" nodeType="withEffect">
                                  <p:stCondLst>
                                    <p:cond delay="0"/>
                                  </p:stCondLst>
                                  <p:childTnLst>
                                    <p:set>
                                      <p:cBhvr>
                                        <p:cTn id="94" dur="1" fill="hold">
                                          <p:stCondLst>
                                            <p:cond delay="0"/>
                                          </p:stCondLst>
                                        </p:cTn>
                                        <p:tgtEl>
                                          <p:spTgt spid="44"/>
                                        </p:tgtEl>
                                        <p:attrNameLst>
                                          <p:attrName>style.visibility</p:attrName>
                                        </p:attrNameLst>
                                      </p:cBhvr>
                                      <p:to>
                                        <p:strVal val="visible"/>
                                      </p:to>
                                    </p:set>
                                    <p:anim calcmode="lin" valueType="num">
                                      <p:cBhvr>
                                        <p:cTn id="95" dur="1000" fill="hold"/>
                                        <p:tgtEl>
                                          <p:spTgt spid="44"/>
                                        </p:tgtEl>
                                        <p:attrNameLst>
                                          <p:attrName>ppt_x</p:attrName>
                                        </p:attrNameLst>
                                      </p:cBhvr>
                                      <p:tavLst>
                                        <p:tav tm="0">
                                          <p:val>
                                            <p:strVal val="#ppt_x-.2"/>
                                          </p:val>
                                        </p:tav>
                                        <p:tav tm="100000">
                                          <p:val>
                                            <p:strVal val="#ppt_x"/>
                                          </p:val>
                                        </p:tav>
                                      </p:tavLst>
                                    </p:anim>
                                    <p:anim calcmode="lin" valueType="num">
                                      <p:cBhvr>
                                        <p:cTn id="96"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97" dur="1000"/>
                                        <p:tgtEl>
                                          <p:spTgt spid="44"/>
                                        </p:tgtEl>
                                      </p:cBhvr>
                                    </p:animEffect>
                                  </p:childTnLst>
                                </p:cTn>
                              </p:par>
                              <p:par>
                                <p:cTn id="98" presetID="29" presetClass="entr" presetSubtype="0" fill="hold" nodeType="withEffect">
                                  <p:stCondLst>
                                    <p:cond delay="0"/>
                                  </p:stCondLst>
                                  <p:childTnLst>
                                    <p:set>
                                      <p:cBhvr>
                                        <p:cTn id="99" dur="1" fill="hold">
                                          <p:stCondLst>
                                            <p:cond delay="0"/>
                                          </p:stCondLst>
                                        </p:cTn>
                                        <p:tgtEl>
                                          <p:spTgt spid="45"/>
                                        </p:tgtEl>
                                        <p:attrNameLst>
                                          <p:attrName>style.visibility</p:attrName>
                                        </p:attrNameLst>
                                      </p:cBhvr>
                                      <p:to>
                                        <p:strVal val="visible"/>
                                      </p:to>
                                    </p:set>
                                    <p:anim calcmode="lin" valueType="num">
                                      <p:cBhvr>
                                        <p:cTn id="100" dur="1000" fill="hold"/>
                                        <p:tgtEl>
                                          <p:spTgt spid="45"/>
                                        </p:tgtEl>
                                        <p:attrNameLst>
                                          <p:attrName>ppt_x</p:attrName>
                                        </p:attrNameLst>
                                      </p:cBhvr>
                                      <p:tavLst>
                                        <p:tav tm="0">
                                          <p:val>
                                            <p:strVal val="#ppt_x-.2"/>
                                          </p:val>
                                        </p:tav>
                                        <p:tav tm="100000">
                                          <p:val>
                                            <p:strVal val="#ppt_x"/>
                                          </p:val>
                                        </p:tav>
                                      </p:tavLst>
                                    </p:anim>
                                    <p:anim calcmode="lin" valueType="num">
                                      <p:cBhvr>
                                        <p:cTn id="101"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45"/>
                                        </p:tgtEl>
                                      </p:cBhvr>
                                    </p:animEffect>
                                  </p:childTnLst>
                                </p:cTn>
                              </p:par>
                              <p:par>
                                <p:cTn id="103" presetID="29" presetClass="entr" presetSubtype="0" fill="hold" nodeType="withEffect">
                                  <p:stCondLst>
                                    <p:cond delay="0"/>
                                  </p:stCondLst>
                                  <p:childTnLst>
                                    <p:set>
                                      <p:cBhvr>
                                        <p:cTn id="104" dur="1" fill="hold">
                                          <p:stCondLst>
                                            <p:cond delay="0"/>
                                          </p:stCondLst>
                                        </p:cTn>
                                        <p:tgtEl>
                                          <p:spTgt spid="46"/>
                                        </p:tgtEl>
                                        <p:attrNameLst>
                                          <p:attrName>style.visibility</p:attrName>
                                        </p:attrNameLst>
                                      </p:cBhvr>
                                      <p:to>
                                        <p:strVal val="visible"/>
                                      </p:to>
                                    </p:set>
                                    <p:anim calcmode="lin" valueType="num">
                                      <p:cBhvr>
                                        <p:cTn id="105" dur="1000" fill="hold"/>
                                        <p:tgtEl>
                                          <p:spTgt spid="46"/>
                                        </p:tgtEl>
                                        <p:attrNameLst>
                                          <p:attrName>ppt_x</p:attrName>
                                        </p:attrNameLst>
                                      </p:cBhvr>
                                      <p:tavLst>
                                        <p:tav tm="0">
                                          <p:val>
                                            <p:strVal val="#ppt_x-.2"/>
                                          </p:val>
                                        </p:tav>
                                        <p:tav tm="100000">
                                          <p:val>
                                            <p:strVal val="#ppt_x"/>
                                          </p:val>
                                        </p:tav>
                                      </p:tavLst>
                                    </p:anim>
                                    <p:anim calcmode="lin" valueType="num">
                                      <p:cBhvr>
                                        <p:cTn id="106"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46"/>
                                        </p:tgtEl>
                                      </p:cBhvr>
                                    </p:animEffect>
                                  </p:childTnLst>
                                </p:cTn>
                              </p:par>
                              <p:par>
                                <p:cTn id="108" presetID="29" presetClass="entr" presetSubtype="0"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anim calcmode="lin" valueType="num">
                                      <p:cBhvr>
                                        <p:cTn id="110" dur="1000" fill="hold"/>
                                        <p:tgtEl>
                                          <p:spTgt spid="47"/>
                                        </p:tgtEl>
                                        <p:attrNameLst>
                                          <p:attrName>ppt_x</p:attrName>
                                        </p:attrNameLst>
                                      </p:cBhvr>
                                      <p:tavLst>
                                        <p:tav tm="0">
                                          <p:val>
                                            <p:strVal val="#ppt_x-.2"/>
                                          </p:val>
                                        </p:tav>
                                        <p:tav tm="100000">
                                          <p:val>
                                            <p:strVal val="#ppt_x"/>
                                          </p:val>
                                        </p:tav>
                                      </p:tavLst>
                                    </p:anim>
                                    <p:anim calcmode="lin" valueType="num">
                                      <p:cBhvr>
                                        <p:cTn id="111"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112" dur="1000"/>
                                        <p:tgtEl>
                                          <p:spTgt spid="47"/>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6" fill="hold" nodeType="click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barn(inHorizontal)">
                                      <p:cBhvr>
                                        <p:cTn id="117" dur="500"/>
                                        <p:tgtEl>
                                          <p:spTgt spid="48"/>
                                        </p:tgtEl>
                                      </p:cBhvr>
                                    </p:animEffect>
                                  </p:childTnLst>
                                </p:cTn>
                              </p:par>
                              <p:par>
                                <p:cTn id="118" presetID="16" presetClass="entr" presetSubtype="26" fill="hold" nodeType="with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barn(inHorizontal)">
                                      <p:cBhvr>
                                        <p:cTn id="120" dur="500"/>
                                        <p:tgtEl>
                                          <p:spTgt spid="50"/>
                                        </p:tgtEl>
                                      </p:cBhvr>
                                    </p:animEffect>
                                  </p:childTnLst>
                                </p:cTn>
                              </p:par>
                              <p:par>
                                <p:cTn id="121" presetID="16" presetClass="entr" presetSubtype="26" fill="hold" nodeType="with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barn(inHorizontal)">
                                      <p:cBhvr>
                                        <p:cTn id="123" dur="500"/>
                                        <p:tgtEl>
                                          <p:spTgt spid="49"/>
                                        </p:tgtEl>
                                      </p:cBhvr>
                                    </p:animEffect>
                                  </p:childTnLst>
                                </p:cTn>
                              </p:par>
                              <p:par>
                                <p:cTn id="124" presetID="16" presetClass="entr" presetSubtype="26" fill="hold"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barn(inHorizontal)">
                                      <p:cBhvr>
                                        <p:cTn id="126" dur="500"/>
                                        <p:tgtEl>
                                          <p:spTgt spid="51"/>
                                        </p:tgtEl>
                                      </p:cBhvr>
                                    </p:animEffect>
                                  </p:childTnLst>
                                </p:cTn>
                              </p:par>
                              <p:par>
                                <p:cTn id="127" presetID="16" presetClass="entr" presetSubtype="26" fill="hold" nodeType="with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barn(inHorizontal)">
                                      <p:cBhvr>
                                        <p:cTn id="129" dur="500"/>
                                        <p:tgtEl>
                                          <p:spTgt spid="52"/>
                                        </p:tgtEl>
                                      </p:cBhvr>
                                    </p:animEffect>
                                  </p:childTnLst>
                                </p:cTn>
                              </p:par>
                              <p:par>
                                <p:cTn id="130" presetID="16" presetClass="entr" presetSubtype="26" fill="hold" nodeType="with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barn(inHorizontal)">
                                      <p:cBhvr>
                                        <p:cTn id="132" dur="500"/>
                                        <p:tgtEl>
                                          <p:spTgt spid="53"/>
                                        </p:tgtEl>
                                      </p:cBhvr>
                                    </p:animEffect>
                                  </p:childTnLst>
                                </p:cTn>
                              </p:par>
                              <p:par>
                                <p:cTn id="133" presetID="16" presetClass="entr" presetSubtype="26" fill="hold" nodeType="with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barn(inHorizontal)">
                                      <p:cBhvr>
                                        <p:cTn id="135" dur="500"/>
                                        <p:tgtEl>
                                          <p:spTgt spid="54"/>
                                        </p:tgtEl>
                                      </p:cBhvr>
                                    </p:animEffect>
                                  </p:childTnLst>
                                </p:cTn>
                              </p:par>
                              <p:par>
                                <p:cTn id="136" presetID="16" presetClass="entr" presetSubtype="26" fill="hold" nodeType="with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barn(inHorizontal)">
                                      <p:cBhvr>
                                        <p:cTn id="138" dur="500"/>
                                        <p:tgtEl>
                                          <p:spTgt spid="55"/>
                                        </p:tgtEl>
                                      </p:cBhvr>
                                    </p:animEffect>
                                  </p:childTnLst>
                                </p:cTn>
                              </p:par>
                            </p:childTnLst>
                          </p:cTn>
                        </p:par>
                      </p:childTnLst>
                    </p:cTn>
                  </p:par>
                  <p:par>
                    <p:cTn id="139" fill="hold">
                      <p:stCondLst>
                        <p:cond delay="indefinite"/>
                      </p:stCondLst>
                      <p:childTnLst>
                        <p:par>
                          <p:cTn id="140" fill="hold">
                            <p:stCondLst>
                              <p:cond delay="0"/>
                            </p:stCondLst>
                            <p:childTnLst>
                              <p:par>
                                <p:cTn id="141" presetID="20" presetClass="entr" presetSubtype="0" fill="hold" grpId="0" nodeType="clickEffect">
                                  <p:stCondLst>
                                    <p:cond delay="0"/>
                                  </p:stCondLst>
                                  <p:childTnLst>
                                    <p:set>
                                      <p:cBhvr>
                                        <p:cTn id="142" dur="1" fill="hold">
                                          <p:stCondLst>
                                            <p:cond delay="0"/>
                                          </p:stCondLst>
                                        </p:cTn>
                                        <p:tgtEl>
                                          <p:spTgt spid="179"/>
                                        </p:tgtEl>
                                        <p:attrNameLst>
                                          <p:attrName>style.visibility</p:attrName>
                                        </p:attrNameLst>
                                      </p:cBhvr>
                                      <p:to>
                                        <p:strVal val="visible"/>
                                      </p:to>
                                    </p:set>
                                    <p:animEffect transition="in" filter="wedge">
                                      <p:cBhvr>
                                        <p:cTn id="143" dur="2000"/>
                                        <p:tgtEl>
                                          <p:spTgt spid="179"/>
                                        </p:tgtEl>
                                      </p:cBhvr>
                                    </p:animEffect>
                                  </p:childTnLst>
                                </p:cTn>
                              </p:par>
                              <p:par>
                                <p:cTn id="144" presetID="20" presetClass="entr" presetSubtype="0" fill="hold" grpId="0" nodeType="withEffect">
                                  <p:stCondLst>
                                    <p:cond delay="0"/>
                                  </p:stCondLst>
                                  <p:childTnLst>
                                    <p:set>
                                      <p:cBhvr>
                                        <p:cTn id="145" dur="1" fill="hold">
                                          <p:stCondLst>
                                            <p:cond delay="0"/>
                                          </p:stCondLst>
                                        </p:cTn>
                                        <p:tgtEl>
                                          <p:spTgt spid="180"/>
                                        </p:tgtEl>
                                        <p:attrNameLst>
                                          <p:attrName>style.visibility</p:attrName>
                                        </p:attrNameLst>
                                      </p:cBhvr>
                                      <p:to>
                                        <p:strVal val="visible"/>
                                      </p:to>
                                    </p:set>
                                    <p:animEffect transition="in" filter="wedge">
                                      <p:cBhvr>
                                        <p:cTn id="146" dur="2000"/>
                                        <p:tgtEl>
                                          <p:spTgt spid="180"/>
                                        </p:tgtEl>
                                      </p:cBhvr>
                                    </p:animEffect>
                                  </p:childTnLst>
                                </p:cTn>
                              </p:par>
                              <p:par>
                                <p:cTn id="147" presetID="20" presetClass="entr" presetSubtype="0" fill="hold" grpId="0" nodeType="withEffect">
                                  <p:stCondLst>
                                    <p:cond delay="0"/>
                                  </p:stCondLst>
                                  <p:childTnLst>
                                    <p:set>
                                      <p:cBhvr>
                                        <p:cTn id="148" dur="1" fill="hold">
                                          <p:stCondLst>
                                            <p:cond delay="0"/>
                                          </p:stCondLst>
                                        </p:cTn>
                                        <p:tgtEl>
                                          <p:spTgt spid="183"/>
                                        </p:tgtEl>
                                        <p:attrNameLst>
                                          <p:attrName>style.visibility</p:attrName>
                                        </p:attrNameLst>
                                      </p:cBhvr>
                                      <p:to>
                                        <p:strVal val="visible"/>
                                      </p:to>
                                    </p:set>
                                    <p:animEffect transition="in" filter="wedge">
                                      <p:cBhvr>
                                        <p:cTn id="149" dur="2000"/>
                                        <p:tgtEl>
                                          <p:spTgt spid="183"/>
                                        </p:tgtEl>
                                      </p:cBhvr>
                                    </p:animEffect>
                                  </p:childTnLst>
                                </p:cTn>
                              </p:par>
                              <p:par>
                                <p:cTn id="150" presetID="20" presetClass="entr" presetSubtype="0" fill="hold" grpId="0" nodeType="withEffect">
                                  <p:stCondLst>
                                    <p:cond delay="0"/>
                                  </p:stCondLst>
                                  <p:childTnLst>
                                    <p:set>
                                      <p:cBhvr>
                                        <p:cTn id="151" dur="1" fill="hold">
                                          <p:stCondLst>
                                            <p:cond delay="0"/>
                                          </p:stCondLst>
                                        </p:cTn>
                                        <p:tgtEl>
                                          <p:spTgt spid="184"/>
                                        </p:tgtEl>
                                        <p:attrNameLst>
                                          <p:attrName>style.visibility</p:attrName>
                                        </p:attrNameLst>
                                      </p:cBhvr>
                                      <p:to>
                                        <p:strVal val="visible"/>
                                      </p:to>
                                    </p:set>
                                    <p:animEffect transition="in" filter="wedge">
                                      <p:cBhvr>
                                        <p:cTn id="152" dur="2000"/>
                                        <p:tgtEl>
                                          <p:spTgt spid="184"/>
                                        </p:tgtEl>
                                      </p:cBhvr>
                                    </p:animEffect>
                                  </p:childTnLst>
                                </p:cTn>
                              </p:par>
                            </p:childTnLst>
                          </p:cTn>
                        </p:par>
                      </p:childTnLst>
                    </p:cTn>
                  </p:par>
                  <p:par>
                    <p:cTn id="153" fill="hold">
                      <p:stCondLst>
                        <p:cond delay="indefinite"/>
                      </p:stCondLst>
                      <p:childTnLst>
                        <p:par>
                          <p:cTn id="154" fill="hold">
                            <p:stCondLst>
                              <p:cond delay="0"/>
                            </p:stCondLst>
                            <p:childTnLst>
                              <p:par>
                                <p:cTn id="155" presetID="8" presetClass="entr" presetSubtype="16" fill="hold" nodeType="clickEffect">
                                  <p:stCondLst>
                                    <p:cond delay="0"/>
                                  </p:stCondLst>
                                  <p:childTnLst>
                                    <p:set>
                                      <p:cBhvr>
                                        <p:cTn id="156" dur="1" fill="hold">
                                          <p:stCondLst>
                                            <p:cond delay="0"/>
                                          </p:stCondLst>
                                        </p:cTn>
                                        <p:tgtEl>
                                          <p:spTgt spid="195"/>
                                        </p:tgtEl>
                                        <p:attrNameLst>
                                          <p:attrName>style.visibility</p:attrName>
                                        </p:attrNameLst>
                                      </p:cBhvr>
                                      <p:to>
                                        <p:strVal val="visible"/>
                                      </p:to>
                                    </p:set>
                                    <p:animEffect transition="in" filter="diamond(in)">
                                      <p:cBhvr>
                                        <p:cTn id="157" dur="2000"/>
                                        <p:tgtEl>
                                          <p:spTgt spid="195"/>
                                        </p:tgtEl>
                                      </p:cBhvr>
                                    </p:animEffect>
                                  </p:childTnLst>
                                </p:cTn>
                              </p:par>
                            </p:childTnLst>
                          </p:cTn>
                        </p:par>
                      </p:childTnLst>
                    </p:cTn>
                  </p:par>
                  <p:par>
                    <p:cTn id="158" fill="hold">
                      <p:stCondLst>
                        <p:cond delay="indefinite"/>
                      </p:stCondLst>
                      <p:childTnLst>
                        <p:par>
                          <p:cTn id="159" fill="hold">
                            <p:stCondLst>
                              <p:cond delay="0"/>
                            </p:stCondLst>
                            <p:childTnLst>
                              <p:par>
                                <p:cTn id="160" presetID="29" presetClass="entr" presetSubtype="0" fill="hold" nodeType="clickEffect">
                                  <p:stCondLst>
                                    <p:cond delay="0"/>
                                  </p:stCondLst>
                                  <p:childTnLst>
                                    <p:set>
                                      <p:cBhvr>
                                        <p:cTn id="161" dur="1" fill="hold">
                                          <p:stCondLst>
                                            <p:cond delay="0"/>
                                          </p:stCondLst>
                                        </p:cTn>
                                        <p:tgtEl>
                                          <p:spTgt spid="134"/>
                                        </p:tgtEl>
                                        <p:attrNameLst>
                                          <p:attrName>style.visibility</p:attrName>
                                        </p:attrNameLst>
                                      </p:cBhvr>
                                      <p:to>
                                        <p:strVal val="visible"/>
                                      </p:to>
                                    </p:set>
                                    <p:anim calcmode="lin" valueType="num">
                                      <p:cBhvr>
                                        <p:cTn id="162" dur="1000" fill="hold"/>
                                        <p:tgtEl>
                                          <p:spTgt spid="134"/>
                                        </p:tgtEl>
                                        <p:attrNameLst>
                                          <p:attrName>ppt_x</p:attrName>
                                        </p:attrNameLst>
                                      </p:cBhvr>
                                      <p:tavLst>
                                        <p:tav tm="0">
                                          <p:val>
                                            <p:strVal val="#ppt_x-.2"/>
                                          </p:val>
                                        </p:tav>
                                        <p:tav tm="100000">
                                          <p:val>
                                            <p:strVal val="#ppt_x"/>
                                          </p:val>
                                        </p:tav>
                                      </p:tavLst>
                                    </p:anim>
                                    <p:anim calcmode="lin" valueType="num">
                                      <p:cBhvr>
                                        <p:cTn id="163" dur="1000" fill="hold"/>
                                        <p:tgtEl>
                                          <p:spTgt spid="134"/>
                                        </p:tgtEl>
                                        <p:attrNameLst>
                                          <p:attrName>ppt_y</p:attrName>
                                        </p:attrNameLst>
                                      </p:cBhvr>
                                      <p:tavLst>
                                        <p:tav tm="0">
                                          <p:val>
                                            <p:strVal val="#ppt_y"/>
                                          </p:val>
                                        </p:tav>
                                        <p:tav tm="100000">
                                          <p:val>
                                            <p:strVal val="#ppt_y"/>
                                          </p:val>
                                        </p:tav>
                                      </p:tavLst>
                                    </p:anim>
                                    <p:animEffect transition="in" filter="wipe(right)" prLst="gradientSize: 0.1">
                                      <p:cBhvr>
                                        <p:cTn id="164" dur="1000"/>
                                        <p:tgtEl>
                                          <p:spTgt spid="134"/>
                                        </p:tgtEl>
                                      </p:cBhvr>
                                    </p:animEffect>
                                  </p:childTnLst>
                                </p:cTn>
                              </p:par>
                              <p:par>
                                <p:cTn id="165" presetID="29" presetClass="entr" presetSubtype="0" fill="hold" nodeType="withEffect">
                                  <p:stCondLst>
                                    <p:cond delay="0"/>
                                  </p:stCondLst>
                                  <p:childTnLst>
                                    <p:set>
                                      <p:cBhvr>
                                        <p:cTn id="166" dur="1" fill="hold">
                                          <p:stCondLst>
                                            <p:cond delay="0"/>
                                          </p:stCondLst>
                                        </p:cTn>
                                        <p:tgtEl>
                                          <p:spTgt spid="102"/>
                                        </p:tgtEl>
                                        <p:attrNameLst>
                                          <p:attrName>style.visibility</p:attrName>
                                        </p:attrNameLst>
                                      </p:cBhvr>
                                      <p:to>
                                        <p:strVal val="visible"/>
                                      </p:to>
                                    </p:set>
                                    <p:anim calcmode="lin" valueType="num">
                                      <p:cBhvr>
                                        <p:cTn id="167" dur="1000" fill="hold"/>
                                        <p:tgtEl>
                                          <p:spTgt spid="102"/>
                                        </p:tgtEl>
                                        <p:attrNameLst>
                                          <p:attrName>ppt_x</p:attrName>
                                        </p:attrNameLst>
                                      </p:cBhvr>
                                      <p:tavLst>
                                        <p:tav tm="0">
                                          <p:val>
                                            <p:strVal val="#ppt_x-.2"/>
                                          </p:val>
                                        </p:tav>
                                        <p:tav tm="100000">
                                          <p:val>
                                            <p:strVal val="#ppt_x"/>
                                          </p:val>
                                        </p:tav>
                                      </p:tavLst>
                                    </p:anim>
                                    <p:anim calcmode="lin" valueType="num">
                                      <p:cBhvr>
                                        <p:cTn id="168" dur="1000" fill="hold"/>
                                        <p:tgtEl>
                                          <p:spTgt spid="102"/>
                                        </p:tgtEl>
                                        <p:attrNameLst>
                                          <p:attrName>ppt_y</p:attrName>
                                        </p:attrNameLst>
                                      </p:cBhvr>
                                      <p:tavLst>
                                        <p:tav tm="0">
                                          <p:val>
                                            <p:strVal val="#ppt_y"/>
                                          </p:val>
                                        </p:tav>
                                        <p:tav tm="100000">
                                          <p:val>
                                            <p:strVal val="#ppt_y"/>
                                          </p:val>
                                        </p:tav>
                                      </p:tavLst>
                                    </p:anim>
                                    <p:animEffect transition="in" filter="wipe(right)" prLst="gradientSize: 0.1">
                                      <p:cBhvr>
                                        <p:cTn id="169" dur="1000"/>
                                        <p:tgtEl>
                                          <p:spTgt spid="102"/>
                                        </p:tgtEl>
                                      </p:cBhvr>
                                    </p:animEffect>
                                  </p:childTnLst>
                                </p:cTn>
                              </p:par>
                              <p:par>
                                <p:cTn id="170" presetID="29" presetClass="entr" presetSubtype="0" fill="hold" nodeType="withEffect">
                                  <p:stCondLst>
                                    <p:cond delay="0"/>
                                  </p:stCondLst>
                                  <p:childTnLst>
                                    <p:set>
                                      <p:cBhvr>
                                        <p:cTn id="171" dur="1" fill="hold">
                                          <p:stCondLst>
                                            <p:cond delay="0"/>
                                          </p:stCondLst>
                                        </p:cTn>
                                        <p:tgtEl>
                                          <p:spTgt spid="100"/>
                                        </p:tgtEl>
                                        <p:attrNameLst>
                                          <p:attrName>style.visibility</p:attrName>
                                        </p:attrNameLst>
                                      </p:cBhvr>
                                      <p:to>
                                        <p:strVal val="visible"/>
                                      </p:to>
                                    </p:set>
                                    <p:anim calcmode="lin" valueType="num">
                                      <p:cBhvr>
                                        <p:cTn id="172" dur="1000" fill="hold"/>
                                        <p:tgtEl>
                                          <p:spTgt spid="100"/>
                                        </p:tgtEl>
                                        <p:attrNameLst>
                                          <p:attrName>ppt_x</p:attrName>
                                        </p:attrNameLst>
                                      </p:cBhvr>
                                      <p:tavLst>
                                        <p:tav tm="0">
                                          <p:val>
                                            <p:strVal val="#ppt_x-.2"/>
                                          </p:val>
                                        </p:tav>
                                        <p:tav tm="100000">
                                          <p:val>
                                            <p:strVal val="#ppt_x"/>
                                          </p:val>
                                        </p:tav>
                                      </p:tavLst>
                                    </p:anim>
                                    <p:anim calcmode="lin" valueType="num">
                                      <p:cBhvr>
                                        <p:cTn id="173" dur="1000" fill="hold"/>
                                        <p:tgtEl>
                                          <p:spTgt spid="100"/>
                                        </p:tgtEl>
                                        <p:attrNameLst>
                                          <p:attrName>ppt_y</p:attrName>
                                        </p:attrNameLst>
                                      </p:cBhvr>
                                      <p:tavLst>
                                        <p:tav tm="0">
                                          <p:val>
                                            <p:strVal val="#ppt_y"/>
                                          </p:val>
                                        </p:tav>
                                        <p:tav tm="100000">
                                          <p:val>
                                            <p:strVal val="#ppt_y"/>
                                          </p:val>
                                        </p:tav>
                                      </p:tavLst>
                                    </p:anim>
                                    <p:animEffect transition="in" filter="wipe(right)" prLst="gradientSize: 0.1">
                                      <p:cBhvr>
                                        <p:cTn id="174" dur="1000"/>
                                        <p:tgtEl>
                                          <p:spTgt spid="100"/>
                                        </p:tgtEl>
                                      </p:cBhvr>
                                    </p:animEffect>
                                  </p:childTnLst>
                                </p:cTn>
                              </p:par>
                              <p:par>
                                <p:cTn id="175" presetID="29" presetClass="entr" presetSubtype="0" fill="hold" nodeType="withEffect">
                                  <p:stCondLst>
                                    <p:cond delay="0"/>
                                  </p:stCondLst>
                                  <p:childTnLst>
                                    <p:set>
                                      <p:cBhvr>
                                        <p:cTn id="176" dur="1" fill="hold">
                                          <p:stCondLst>
                                            <p:cond delay="0"/>
                                          </p:stCondLst>
                                        </p:cTn>
                                        <p:tgtEl>
                                          <p:spTgt spid="103"/>
                                        </p:tgtEl>
                                        <p:attrNameLst>
                                          <p:attrName>style.visibility</p:attrName>
                                        </p:attrNameLst>
                                      </p:cBhvr>
                                      <p:to>
                                        <p:strVal val="visible"/>
                                      </p:to>
                                    </p:set>
                                    <p:anim calcmode="lin" valueType="num">
                                      <p:cBhvr>
                                        <p:cTn id="177" dur="1000" fill="hold"/>
                                        <p:tgtEl>
                                          <p:spTgt spid="103"/>
                                        </p:tgtEl>
                                        <p:attrNameLst>
                                          <p:attrName>ppt_x</p:attrName>
                                        </p:attrNameLst>
                                      </p:cBhvr>
                                      <p:tavLst>
                                        <p:tav tm="0">
                                          <p:val>
                                            <p:strVal val="#ppt_x-.2"/>
                                          </p:val>
                                        </p:tav>
                                        <p:tav tm="100000">
                                          <p:val>
                                            <p:strVal val="#ppt_x"/>
                                          </p:val>
                                        </p:tav>
                                      </p:tavLst>
                                    </p:anim>
                                    <p:anim calcmode="lin" valueType="num">
                                      <p:cBhvr>
                                        <p:cTn id="178" dur="1000" fill="hold"/>
                                        <p:tgtEl>
                                          <p:spTgt spid="103"/>
                                        </p:tgtEl>
                                        <p:attrNameLst>
                                          <p:attrName>ppt_y</p:attrName>
                                        </p:attrNameLst>
                                      </p:cBhvr>
                                      <p:tavLst>
                                        <p:tav tm="0">
                                          <p:val>
                                            <p:strVal val="#ppt_y"/>
                                          </p:val>
                                        </p:tav>
                                        <p:tav tm="100000">
                                          <p:val>
                                            <p:strVal val="#ppt_y"/>
                                          </p:val>
                                        </p:tav>
                                      </p:tavLst>
                                    </p:anim>
                                    <p:animEffect transition="in" filter="wipe(right)" prLst="gradientSize: 0.1">
                                      <p:cBhvr>
                                        <p:cTn id="179" dur="1000"/>
                                        <p:tgtEl>
                                          <p:spTgt spid="103"/>
                                        </p:tgtEl>
                                      </p:cBhvr>
                                    </p:animEffect>
                                  </p:childTnLst>
                                </p:cTn>
                              </p:par>
                              <p:par>
                                <p:cTn id="180" presetID="29" presetClass="entr" presetSubtype="0" fill="hold" nodeType="withEffect">
                                  <p:stCondLst>
                                    <p:cond delay="0"/>
                                  </p:stCondLst>
                                  <p:childTnLst>
                                    <p:set>
                                      <p:cBhvr>
                                        <p:cTn id="181" dur="1" fill="hold">
                                          <p:stCondLst>
                                            <p:cond delay="0"/>
                                          </p:stCondLst>
                                        </p:cTn>
                                        <p:tgtEl>
                                          <p:spTgt spid="104"/>
                                        </p:tgtEl>
                                        <p:attrNameLst>
                                          <p:attrName>style.visibility</p:attrName>
                                        </p:attrNameLst>
                                      </p:cBhvr>
                                      <p:to>
                                        <p:strVal val="visible"/>
                                      </p:to>
                                    </p:set>
                                    <p:anim calcmode="lin" valueType="num">
                                      <p:cBhvr>
                                        <p:cTn id="182" dur="1000" fill="hold"/>
                                        <p:tgtEl>
                                          <p:spTgt spid="104"/>
                                        </p:tgtEl>
                                        <p:attrNameLst>
                                          <p:attrName>ppt_x</p:attrName>
                                        </p:attrNameLst>
                                      </p:cBhvr>
                                      <p:tavLst>
                                        <p:tav tm="0">
                                          <p:val>
                                            <p:strVal val="#ppt_x-.2"/>
                                          </p:val>
                                        </p:tav>
                                        <p:tav tm="100000">
                                          <p:val>
                                            <p:strVal val="#ppt_x"/>
                                          </p:val>
                                        </p:tav>
                                      </p:tavLst>
                                    </p:anim>
                                    <p:anim calcmode="lin" valueType="num">
                                      <p:cBhvr>
                                        <p:cTn id="183" dur="1000" fill="hold"/>
                                        <p:tgtEl>
                                          <p:spTgt spid="104"/>
                                        </p:tgtEl>
                                        <p:attrNameLst>
                                          <p:attrName>ppt_y</p:attrName>
                                        </p:attrNameLst>
                                      </p:cBhvr>
                                      <p:tavLst>
                                        <p:tav tm="0">
                                          <p:val>
                                            <p:strVal val="#ppt_y"/>
                                          </p:val>
                                        </p:tav>
                                        <p:tav tm="100000">
                                          <p:val>
                                            <p:strVal val="#ppt_y"/>
                                          </p:val>
                                        </p:tav>
                                      </p:tavLst>
                                    </p:anim>
                                    <p:animEffect transition="in" filter="wipe(right)" prLst="gradientSize: 0.1">
                                      <p:cBhvr>
                                        <p:cTn id="184" dur="1000"/>
                                        <p:tgtEl>
                                          <p:spTgt spid="104"/>
                                        </p:tgtEl>
                                      </p:cBhvr>
                                    </p:animEffect>
                                  </p:childTnLst>
                                </p:cTn>
                              </p:par>
                              <p:par>
                                <p:cTn id="185" presetID="29" presetClass="entr" presetSubtype="0" fill="hold" nodeType="withEffect">
                                  <p:stCondLst>
                                    <p:cond delay="0"/>
                                  </p:stCondLst>
                                  <p:childTnLst>
                                    <p:set>
                                      <p:cBhvr>
                                        <p:cTn id="186" dur="1" fill="hold">
                                          <p:stCondLst>
                                            <p:cond delay="0"/>
                                          </p:stCondLst>
                                        </p:cTn>
                                        <p:tgtEl>
                                          <p:spTgt spid="105"/>
                                        </p:tgtEl>
                                        <p:attrNameLst>
                                          <p:attrName>style.visibility</p:attrName>
                                        </p:attrNameLst>
                                      </p:cBhvr>
                                      <p:to>
                                        <p:strVal val="visible"/>
                                      </p:to>
                                    </p:set>
                                    <p:anim calcmode="lin" valueType="num">
                                      <p:cBhvr>
                                        <p:cTn id="187" dur="1000" fill="hold"/>
                                        <p:tgtEl>
                                          <p:spTgt spid="105"/>
                                        </p:tgtEl>
                                        <p:attrNameLst>
                                          <p:attrName>ppt_x</p:attrName>
                                        </p:attrNameLst>
                                      </p:cBhvr>
                                      <p:tavLst>
                                        <p:tav tm="0">
                                          <p:val>
                                            <p:strVal val="#ppt_x-.2"/>
                                          </p:val>
                                        </p:tav>
                                        <p:tav tm="100000">
                                          <p:val>
                                            <p:strVal val="#ppt_x"/>
                                          </p:val>
                                        </p:tav>
                                      </p:tavLst>
                                    </p:anim>
                                    <p:anim calcmode="lin" valueType="num">
                                      <p:cBhvr>
                                        <p:cTn id="188" dur="1000" fill="hold"/>
                                        <p:tgtEl>
                                          <p:spTgt spid="105"/>
                                        </p:tgtEl>
                                        <p:attrNameLst>
                                          <p:attrName>ppt_y</p:attrName>
                                        </p:attrNameLst>
                                      </p:cBhvr>
                                      <p:tavLst>
                                        <p:tav tm="0">
                                          <p:val>
                                            <p:strVal val="#ppt_y"/>
                                          </p:val>
                                        </p:tav>
                                        <p:tav tm="100000">
                                          <p:val>
                                            <p:strVal val="#ppt_y"/>
                                          </p:val>
                                        </p:tav>
                                      </p:tavLst>
                                    </p:anim>
                                    <p:animEffect transition="in" filter="wipe(right)" prLst="gradientSize: 0.1">
                                      <p:cBhvr>
                                        <p:cTn id="189" dur="1000"/>
                                        <p:tgtEl>
                                          <p:spTgt spid="105"/>
                                        </p:tgtEl>
                                      </p:cBhvr>
                                    </p:animEffect>
                                  </p:childTnLst>
                                </p:cTn>
                              </p:par>
                              <p:par>
                                <p:cTn id="190" presetID="29" presetClass="entr" presetSubtype="0" fill="hold" nodeType="withEffect">
                                  <p:stCondLst>
                                    <p:cond delay="0"/>
                                  </p:stCondLst>
                                  <p:childTnLst>
                                    <p:set>
                                      <p:cBhvr>
                                        <p:cTn id="191" dur="1" fill="hold">
                                          <p:stCondLst>
                                            <p:cond delay="0"/>
                                          </p:stCondLst>
                                        </p:cTn>
                                        <p:tgtEl>
                                          <p:spTgt spid="106"/>
                                        </p:tgtEl>
                                        <p:attrNameLst>
                                          <p:attrName>style.visibility</p:attrName>
                                        </p:attrNameLst>
                                      </p:cBhvr>
                                      <p:to>
                                        <p:strVal val="visible"/>
                                      </p:to>
                                    </p:set>
                                    <p:anim calcmode="lin" valueType="num">
                                      <p:cBhvr>
                                        <p:cTn id="192" dur="1000" fill="hold"/>
                                        <p:tgtEl>
                                          <p:spTgt spid="106"/>
                                        </p:tgtEl>
                                        <p:attrNameLst>
                                          <p:attrName>ppt_x</p:attrName>
                                        </p:attrNameLst>
                                      </p:cBhvr>
                                      <p:tavLst>
                                        <p:tav tm="0">
                                          <p:val>
                                            <p:strVal val="#ppt_x-.2"/>
                                          </p:val>
                                        </p:tav>
                                        <p:tav tm="100000">
                                          <p:val>
                                            <p:strVal val="#ppt_x"/>
                                          </p:val>
                                        </p:tav>
                                      </p:tavLst>
                                    </p:anim>
                                    <p:anim calcmode="lin" valueType="num">
                                      <p:cBhvr>
                                        <p:cTn id="193" dur="1000" fill="hold"/>
                                        <p:tgtEl>
                                          <p:spTgt spid="106"/>
                                        </p:tgtEl>
                                        <p:attrNameLst>
                                          <p:attrName>ppt_y</p:attrName>
                                        </p:attrNameLst>
                                      </p:cBhvr>
                                      <p:tavLst>
                                        <p:tav tm="0">
                                          <p:val>
                                            <p:strVal val="#ppt_y"/>
                                          </p:val>
                                        </p:tav>
                                        <p:tav tm="100000">
                                          <p:val>
                                            <p:strVal val="#ppt_y"/>
                                          </p:val>
                                        </p:tav>
                                      </p:tavLst>
                                    </p:anim>
                                    <p:animEffect transition="in" filter="wipe(right)" prLst="gradientSize: 0.1">
                                      <p:cBhvr>
                                        <p:cTn id="194" dur="1000"/>
                                        <p:tgtEl>
                                          <p:spTgt spid="106"/>
                                        </p:tgtEl>
                                      </p:cBhvr>
                                    </p:animEffect>
                                  </p:childTnLst>
                                </p:cTn>
                              </p:par>
                              <p:par>
                                <p:cTn id="195" presetID="29" presetClass="entr" presetSubtype="0" fill="hold" nodeType="withEffect">
                                  <p:stCondLst>
                                    <p:cond delay="0"/>
                                  </p:stCondLst>
                                  <p:childTnLst>
                                    <p:set>
                                      <p:cBhvr>
                                        <p:cTn id="196" dur="1" fill="hold">
                                          <p:stCondLst>
                                            <p:cond delay="0"/>
                                          </p:stCondLst>
                                        </p:cTn>
                                        <p:tgtEl>
                                          <p:spTgt spid="107"/>
                                        </p:tgtEl>
                                        <p:attrNameLst>
                                          <p:attrName>style.visibility</p:attrName>
                                        </p:attrNameLst>
                                      </p:cBhvr>
                                      <p:to>
                                        <p:strVal val="visible"/>
                                      </p:to>
                                    </p:set>
                                    <p:anim calcmode="lin" valueType="num">
                                      <p:cBhvr>
                                        <p:cTn id="197" dur="1000" fill="hold"/>
                                        <p:tgtEl>
                                          <p:spTgt spid="107"/>
                                        </p:tgtEl>
                                        <p:attrNameLst>
                                          <p:attrName>ppt_x</p:attrName>
                                        </p:attrNameLst>
                                      </p:cBhvr>
                                      <p:tavLst>
                                        <p:tav tm="0">
                                          <p:val>
                                            <p:strVal val="#ppt_x-.2"/>
                                          </p:val>
                                        </p:tav>
                                        <p:tav tm="100000">
                                          <p:val>
                                            <p:strVal val="#ppt_x"/>
                                          </p:val>
                                        </p:tav>
                                      </p:tavLst>
                                    </p:anim>
                                    <p:anim calcmode="lin" valueType="num">
                                      <p:cBhvr>
                                        <p:cTn id="198" dur="1000" fill="hold"/>
                                        <p:tgtEl>
                                          <p:spTgt spid="107"/>
                                        </p:tgtEl>
                                        <p:attrNameLst>
                                          <p:attrName>ppt_y</p:attrName>
                                        </p:attrNameLst>
                                      </p:cBhvr>
                                      <p:tavLst>
                                        <p:tav tm="0">
                                          <p:val>
                                            <p:strVal val="#ppt_y"/>
                                          </p:val>
                                        </p:tav>
                                        <p:tav tm="100000">
                                          <p:val>
                                            <p:strVal val="#ppt_y"/>
                                          </p:val>
                                        </p:tav>
                                      </p:tavLst>
                                    </p:anim>
                                    <p:animEffect transition="in" filter="wipe(right)" prLst="gradientSize: 0.1">
                                      <p:cBhvr>
                                        <p:cTn id="199" dur="1000"/>
                                        <p:tgtEl>
                                          <p:spTgt spid="107"/>
                                        </p:tgtEl>
                                      </p:cBhvr>
                                    </p:animEffect>
                                  </p:childTnLst>
                                </p:cTn>
                              </p:par>
                            </p:childTnLst>
                          </p:cTn>
                        </p:par>
                      </p:childTnLst>
                    </p:cTn>
                  </p:par>
                  <p:par>
                    <p:cTn id="200" fill="hold">
                      <p:stCondLst>
                        <p:cond delay="indefinite"/>
                      </p:stCondLst>
                      <p:childTnLst>
                        <p:par>
                          <p:cTn id="201" fill="hold">
                            <p:stCondLst>
                              <p:cond delay="0"/>
                            </p:stCondLst>
                            <p:childTnLst>
                              <p:par>
                                <p:cTn id="202" presetID="13" presetClass="entr" presetSubtype="16" fill="hold" nodeType="clickEffect">
                                  <p:stCondLst>
                                    <p:cond delay="0"/>
                                  </p:stCondLst>
                                  <p:childTnLst>
                                    <p:set>
                                      <p:cBhvr>
                                        <p:cTn id="203" dur="1" fill="hold">
                                          <p:stCondLst>
                                            <p:cond delay="0"/>
                                          </p:stCondLst>
                                        </p:cTn>
                                        <p:tgtEl>
                                          <p:spTgt spid="135"/>
                                        </p:tgtEl>
                                        <p:attrNameLst>
                                          <p:attrName>style.visibility</p:attrName>
                                        </p:attrNameLst>
                                      </p:cBhvr>
                                      <p:to>
                                        <p:strVal val="visible"/>
                                      </p:to>
                                    </p:set>
                                    <p:animEffect transition="in" filter="plus(in)">
                                      <p:cBhvr>
                                        <p:cTn id="204" dur="2000"/>
                                        <p:tgtEl>
                                          <p:spTgt spid="135"/>
                                        </p:tgtEl>
                                      </p:cBhvr>
                                    </p:animEffect>
                                  </p:childTnLst>
                                </p:cTn>
                              </p:par>
                              <p:par>
                                <p:cTn id="205" presetID="13" presetClass="entr" presetSubtype="16" fill="hold" nodeType="withEffect">
                                  <p:stCondLst>
                                    <p:cond delay="0"/>
                                  </p:stCondLst>
                                  <p:childTnLst>
                                    <p:set>
                                      <p:cBhvr>
                                        <p:cTn id="206" dur="1" fill="hold">
                                          <p:stCondLst>
                                            <p:cond delay="0"/>
                                          </p:stCondLst>
                                        </p:cTn>
                                        <p:tgtEl>
                                          <p:spTgt spid="118"/>
                                        </p:tgtEl>
                                        <p:attrNameLst>
                                          <p:attrName>style.visibility</p:attrName>
                                        </p:attrNameLst>
                                      </p:cBhvr>
                                      <p:to>
                                        <p:strVal val="visible"/>
                                      </p:to>
                                    </p:set>
                                    <p:animEffect transition="in" filter="plus(in)">
                                      <p:cBhvr>
                                        <p:cTn id="207" dur="2000"/>
                                        <p:tgtEl>
                                          <p:spTgt spid="118"/>
                                        </p:tgtEl>
                                      </p:cBhvr>
                                    </p:animEffect>
                                  </p:childTnLst>
                                </p:cTn>
                              </p:par>
                              <p:par>
                                <p:cTn id="208" presetID="13" presetClass="entr" presetSubtype="16" fill="hold" nodeType="withEffect">
                                  <p:stCondLst>
                                    <p:cond delay="0"/>
                                  </p:stCondLst>
                                  <p:childTnLst>
                                    <p:set>
                                      <p:cBhvr>
                                        <p:cTn id="209" dur="1" fill="hold">
                                          <p:stCondLst>
                                            <p:cond delay="0"/>
                                          </p:stCondLst>
                                        </p:cTn>
                                        <p:tgtEl>
                                          <p:spTgt spid="119"/>
                                        </p:tgtEl>
                                        <p:attrNameLst>
                                          <p:attrName>style.visibility</p:attrName>
                                        </p:attrNameLst>
                                      </p:cBhvr>
                                      <p:to>
                                        <p:strVal val="visible"/>
                                      </p:to>
                                    </p:set>
                                    <p:animEffect transition="in" filter="plus(in)">
                                      <p:cBhvr>
                                        <p:cTn id="210" dur="2000"/>
                                        <p:tgtEl>
                                          <p:spTgt spid="119"/>
                                        </p:tgtEl>
                                      </p:cBhvr>
                                    </p:animEffect>
                                  </p:childTnLst>
                                </p:cTn>
                              </p:par>
                              <p:par>
                                <p:cTn id="211" presetID="13" presetClass="entr" presetSubtype="16" fill="hold" nodeType="withEffect">
                                  <p:stCondLst>
                                    <p:cond delay="0"/>
                                  </p:stCondLst>
                                  <p:childTnLst>
                                    <p:set>
                                      <p:cBhvr>
                                        <p:cTn id="212" dur="1" fill="hold">
                                          <p:stCondLst>
                                            <p:cond delay="0"/>
                                          </p:stCondLst>
                                        </p:cTn>
                                        <p:tgtEl>
                                          <p:spTgt spid="120"/>
                                        </p:tgtEl>
                                        <p:attrNameLst>
                                          <p:attrName>style.visibility</p:attrName>
                                        </p:attrNameLst>
                                      </p:cBhvr>
                                      <p:to>
                                        <p:strVal val="visible"/>
                                      </p:to>
                                    </p:set>
                                    <p:animEffect transition="in" filter="plus(in)">
                                      <p:cBhvr>
                                        <p:cTn id="213" dur="2000"/>
                                        <p:tgtEl>
                                          <p:spTgt spid="120"/>
                                        </p:tgtEl>
                                      </p:cBhvr>
                                    </p:animEffect>
                                  </p:childTnLst>
                                </p:cTn>
                              </p:par>
                              <p:par>
                                <p:cTn id="214" presetID="13" presetClass="entr" presetSubtype="16" fill="hold" nodeType="withEffect">
                                  <p:stCondLst>
                                    <p:cond delay="0"/>
                                  </p:stCondLst>
                                  <p:childTnLst>
                                    <p:set>
                                      <p:cBhvr>
                                        <p:cTn id="215" dur="1" fill="hold">
                                          <p:stCondLst>
                                            <p:cond delay="0"/>
                                          </p:stCondLst>
                                        </p:cTn>
                                        <p:tgtEl>
                                          <p:spTgt spid="122"/>
                                        </p:tgtEl>
                                        <p:attrNameLst>
                                          <p:attrName>style.visibility</p:attrName>
                                        </p:attrNameLst>
                                      </p:cBhvr>
                                      <p:to>
                                        <p:strVal val="visible"/>
                                      </p:to>
                                    </p:set>
                                    <p:animEffect transition="in" filter="plus(in)">
                                      <p:cBhvr>
                                        <p:cTn id="216" dur="2000"/>
                                        <p:tgtEl>
                                          <p:spTgt spid="122"/>
                                        </p:tgtEl>
                                      </p:cBhvr>
                                    </p:animEffect>
                                  </p:childTnLst>
                                </p:cTn>
                              </p:par>
                              <p:par>
                                <p:cTn id="217" presetID="13" presetClass="entr" presetSubtype="16" fill="hold" nodeType="withEffect">
                                  <p:stCondLst>
                                    <p:cond delay="0"/>
                                  </p:stCondLst>
                                  <p:childTnLst>
                                    <p:set>
                                      <p:cBhvr>
                                        <p:cTn id="218" dur="1" fill="hold">
                                          <p:stCondLst>
                                            <p:cond delay="0"/>
                                          </p:stCondLst>
                                        </p:cTn>
                                        <p:tgtEl>
                                          <p:spTgt spid="123"/>
                                        </p:tgtEl>
                                        <p:attrNameLst>
                                          <p:attrName>style.visibility</p:attrName>
                                        </p:attrNameLst>
                                      </p:cBhvr>
                                      <p:to>
                                        <p:strVal val="visible"/>
                                      </p:to>
                                    </p:set>
                                    <p:animEffect transition="in" filter="plus(in)">
                                      <p:cBhvr>
                                        <p:cTn id="219" dur="2000"/>
                                        <p:tgtEl>
                                          <p:spTgt spid="123"/>
                                        </p:tgtEl>
                                      </p:cBhvr>
                                    </p:animEffect>
                                  </p:childTnLst>
                                </p:cTn>
                              </p:par>
                              <p:par>
                                <p:cTn id="220" presetID="13" presetClass="entr" presetSubtype="16" fill="hold" nodeType="withEffect">
                                  <p:stCondLst>
                                    <p:cond delay="0"/>
                                  </p:stCondLst>
                                  <p:childTnLst>
                                    <p:set>
                                      <p:cBhvr>
                                        <p:cTn id="221" dur="1" fill="hold">
                                          <p:stCondLst>
                                            <p:cond delay="0"/>
                                          </p:stCondLst>
                                        </p:cTn>
                                        <p:tgtEl>
                                          <p:spTgt spid="124"/>
                                        </p:tgtEl>
                                        <p:attrNameLst>
                                          <p:attrName>style.visibility</p:attrName>
                                        </p:attrNameLst>
                                      </p:cBhvr>
                                      <p:to>
                                        <p:strVal val="visible"/>
                                      </p:to>
                                    </p:set>
                                    <p:animEffect transition="in" filter="plus(in)">
                                      <p:cBhvr>
                                        <p:cTn id="222" dur="2000"/>
                                        <p:tgtEl>
                                          <p:spTgt spid="124"/>
                                        </p:tgtEl>
                                      </p:cBhvr>
                                    </p:animEffect>
                                  </p:childTnLst>
                                </p:cTn>
                              </p:par>
                              <p:par>
                                <p:cTn id="223" presetID="13" presetClass="entr" presetSubtype="16" fill="hold" nodeType="withEffect">
                                  <p:stCondLst>
                                    <p:cond delay="0"/>
                                  </p:stCondLst>
                                  <p:childTnLst>
                                    <p:set>
                                      <p:cBhvr>
                                        <p:cTn id="224" dur="1" fill="hold">
                                          <p:stCondLst>
                                            <p:cond delay="0"/>
                                          </p:stCondLst>
                                        </p:cTn>
                                        <p:tgtEl>
                                          <p:spTgt spid="125"/>
                                        </p:tgtEl>
                                        <p:attrNameLst>
                                          <p:attrName>style.visibility</p:attrName>
                                        </p:attrNameLst>
                                      </p:cBhvr>
                                      <p:to>
                                        <p:strVal val="visible"/>
                                      </p:to>
                                    </p:set>
                                    <p:animEffect transition="in" filter="plus(in)">
                                      <p:cBhvr>
                                        <p:cTn id="225" dur="2000"/>
                                        <p:tgtEl>
                                          <p:spTgt spid="125"/>
                                        </p:tgtEl>
                                      </p:cBhvr>
                                    </p:animEffect>
                                  </p:childTnLst>
                                </p:cTn>
                              </p:par>
                            </p:childTnLst>
                          </p:cTn>
                        </p:par>
                      </p:childTnLst>
                    </p:cTn>
                  </p:par>
                  <p:par>
                    <p:cTn id="226" fill="hold">
                      <p:stCondLst>
                        <p:cond delay="indefinite"/>
                      </p:stCondLst>
                      <p:childTnLst>
                        <p:par>
                          <p:cTn id="227" fill="hold">
                            <p:stCondLst>
                              <p:cond delay="0"/>
                            </p:stCondLst>
                            <p:childTnLst>
                              <p:par>
                                <p:cTn id="228" presetID="29" presetClass="entr" presetSubtype="0" fill="hold" nodeType="clickEffect">
                                  <p:stCondLst>
                                    <p:cond delay="0"/>
                                  </p:stCondLst>
                                  <p:childTnLst>
                                    <p:set>
                                      <p:cBhvr>
                                        <p:cTn id="229" dur="1" fill="hold">
                                          <p:stCondLst>
                                            <p:cond delay="0"/>
                                          </p:stCondLst>
                                        </p:cTn>
                                        <p:tgtEl>
                                          <p:spTgt spid="110"/>
                                        </p:tgtEl>
                                        <p:attrNameLst>
                                          <p:attrName>style.visibility</p:attrName>
                                        </p:attrNameLst>
                                      </p:cBhvr>
                                      <p:to>
                                        <p:strVal val="visible"/>
                                      </p:to>
                                    </p:set>
                                    <p:anim calcmode="lin" valueType="num">
                                      <p:cBhvr>
                                        <p:cTn id="230" dur="1000" fill="hold"/>
                                        <p:tgtEl>
                                          <p:spTgt spid="110"/>
                                        </p:tgtEl>
                                        <p:attrNameLst>
                                          <p:attrName>ppt_x</p:attrName>
                                        </p:attrNameLst>
                                      </p:cBhvr>
                                      <p:tavLst>
                                        <p:tav tm="0">
                                          <p:val>
                                            <p:strVal val="#ppt_x-.2"/>
                                          </p:val>
                                        </p:tav>
                                        <p:tav tm="100000">
                                          <p:val>
                                            <p:strVal val="#ppt_x"/>
                                          </p:val>
                                        </p:tav>
                                      </p:tavLst>
                                    </p:anim>
                                    <p:anim calcmode="lin" valueType="num">
                                      <p:cBhvr>
                                        <p:cTn id="231" dur="1000" fill="hold"/>
                                        <p:tgtEl>
                                          <p:spTgt spid="110"/>
                                        </p:tgtEl>
                                        <p:attrNameLst>
                                          <p:attrName>ppt_y</p:attrName>
                                        </p:attrNameLst>
                                      </p:cBhvr>
                                      <p:tavLst>
                                        <p:tav tm="0">
                                          <p:val>
                                            <p:strVal val="#ppt_y"/>
                                          </p:val>
                                        </p:tav>
                                        <p:tav tm="100000">
                                          <p:val>
                                            <p:strVal val="#ppt_y"/>
                                          </p:val>
                                        </p:tav>
                                      </p:tavLst>
                                    </p:anim>
                                    <p:animEffect transition="in" filter="wipe(right)" prLst="gradientSize: 0.1">
                                      <p:cBhvr>
                                        <p:cTn id="232" dur="1000"/>
                                        <p:tgtEl>
                                          <p:spTgt spid="110"/>
                                        </p:tgtEl>
                                      </p:cBhvr>
                                    </p:animEffect>
                                  </p:childTnLst>
                                </p:cTn>
                              </p:par>
                              <p:par>
                                <p:cTn id="233" presetID="29" presetClass="entr" presetSubtype="0" fill="hold" nodeType="withEffect">
                                  <p:stCondLst>
                                    <p:cond delay="0"/>
                                  </p:stCondLst>
                                  <p:childTnLst>
                                    <p:set>
                                      <p:cBhvr>
                                        <p:cTn id="234" dur="1" fill="hold">
                                          <p:stCondLst>
                                            <p:cond delay="0"/>
                                          </p:stCondLst>
                                        </p:cTn>
                                        <p:tgtEl>
                                          <p:spTgt spid="111"/>
                                        </p:tgtEl>
                                        <p:attrNameLst>
                                          <p:attrName>style.visibility</p:attrName>
                                        </p:attrNameLst>
                                      </p:cBhvr>
                                      <p:to>
                                        <p:strVal val="visible"/>
                                      </p:to>
                                    </p:set>
                                    <p:anim calcmode="lin" valueType="num">
                                      <p:cBhvr>
                                        <p:cTn id="235" dur="1000" fill="hold"/>
                                        <p:tgtEl>
                                          <p:spTgt spid="111"/>
                                        </p:tgtEl>
                                        <p:attrNameLst>
                                          <p:attrName>ppt_x</p:attrName>
                                        </p:attrNameLst>
                                      </p:cBhvr>
                                      <p:tavLst>
                                        <p:tav tm="0">
                                          <p:val>
                                            <p:strVal val="#ppt_x-.2"/>
                                          </p:val>
                                        </p:tav>
                                        <p:tav tm="100000">
                                          <p:val>
                                            <p:strVal val="#ppt_x"/>
                                          </p:val>
                                        </p:tav>
                                      </p:tavLst>
                                    </p:anim>
                                    <p:anim calcmode="lin" valueType="num">
                                      <p:cBhvr>
                                        <p:cTn id="236" dur="1000" fill="hold"/>
                                        <p:tgtEl>
                                          <p:spTgt spid="111"/>
                                        </p:tgtEl>
                                        <p:attrNameLst>
                                          <p:attrName>ppt_y</p:attrName>
                                        </p:attrNameLst>
                                      </p:cBhvr>
                                      <p:tavLst>
                                        <p:tav tm="0">
                                          <p:val>
                                            <p:strVal val="#ppt_y"/>
                                          </p:val>
                                        </p:tav>
                                        <p:tav tm="100000">
                                          <p:val>
                                            <p:strVal val="#ppt_y"/>
                                          </p:val>
                                        </p:tav>
                                      </p:tavLst>
                                    </p:anim>
                                    <p:animEffect transition="in" filter="wipe(right)" prLst="gradientSize: 0.1">
                                      <p:cBhvr>
                                        <p:cTn id="237" dur="1000"/>
                                        <p:tgtEl>
                                          <p:spTgt spid="111"/>
                                        </p:tgtEl>
                                      </p:cBhvr>
                                    </p:animEffect>
                                  </p:childTnLst>
                                </p:cTn>
                              </p:par>
                              <p:par>
                                <p:cTn id="238" presetID="29" presetClass="entr" presetSubtype="0" fill="hold" nodeType="withEffect">
                                  <p:stCondLst>
                                    <p:cond delay="0"/>
                                  </p:stCondLst>
                                  <p:childTnLst>
                                    <p:set>
                                      <p:cBhvr>
                                        <p:cTn id="239" dur="1" fill="hold">
                                          <p:stCondLst>
                                            <p:cond delay="0"/>
                                          </p:stCondLst>
                                        </p:cTn>
                                        <p:tgtEl>
                                          <p:spTgt spid="109"/>
                                        </p:tgtEl>
                                        <p:attrNameLst>
                                          <p:attrName>style.visibility</p:attrName>
                                        </p:attrNameLst>
                                      </p:cBhvr>
                                      <p:to>
                                        <p:strVal val="visible"/>
                                      </p:to>
                                    </p:set>
                                    <p:anim calcmode="lin" valueType="num">
                                      <p:cBhvr>
                                        <p:cTn id="240" dur="1000" fill="hold"/>
                                        <p:tgtEl>
                                          <p:spTgt spid="109"/>
                                        </p:tgtEl>
                                        <p:attrNameLst>
                                          <p:attrName>ppt_x</p:attrName>
                                        </p:attrNameLst>
                                      </p:cBhvr>
                                      <p:tavLst>
                                        <p:tav tm="0">
                                          <p:val>
                                            <p:strVal val="#ppt_x-.2"/>
                                          </p:val>
                                        </p:tav>
                                        <p:tav tm="100000">
                                          <p:val>
                                            <p:strVal val="#ppt_x"/>
                                          </p:val>
                                        </p:tav>
                                      </p:tavLst>
                                    </p:anim>
                                    <p:anim calcmode="lin" valueType="num">
                                      <p:cBhvr>
                                        <p:cTn id="241" dur="1000" fill="hold"/>
                                        <p:tgtEl>
                                          <p:spTgt spid="109"/>
                                        </p:tgtEl>
                                        <p:attrNameLst>
                                          <p:attrName>ppt_y</p:attrName>
                                        </p:attrNameLst>
                                      </p:cBhvr>
                                      <p:tavLst>
                                        <p:tav tm="0">
                                          <p:val>
                                            <p:strVal val="#ppt_y"/>
                                          </p:val>
                                        </p:tav>
                                        <p:tav tm="100000">
                                          <p:val>
                                            <p:strVal val="#ppt_y"/>
                                          </p:val>
                                        </p:tav>
                                      </p:tavLst>
                                    </p:anim>
                                    <p:animEffect transition="in" filter="wipe(right)" prLst="gradientSize: 0.1">
                                      <p:cBhvr>
                                        <p:cTn id="242" dur="1000"/>
                                        <p:tgtEl>
                                          <p:spTgt spid="109"/>
                                        </p:tgtEl>
                                      </p:cBhvr>
                                    </p:animEffect>
                                  </p:childTnLst>
                                </p:cTn>
                              </p:par>
                              <p:par>
                                <p:cTn id="243" presetID="29" presetClass="entr" presetSubtype="0" fill="hold" nodeType="withEffect">
                                  <p:stCondLst>
                                    <p:cond delay="0"/>
                                  </p:stCondLst>
                                  <p:childTnLst>
                                    <p:set>
                                      <p:cBhvr>
                                        <p:cTn id="244" dur="1" fill="hold">
                                          <p:stCondLst>
                                            <p:cond delay="0"/>
                                          </p:stCondLst>
                                        </p:cTn>
                                        <p:tgtEl>
                                          <p:spTgt spid="112"/>
                                        </p:tgtEl>
                                        <p:attrNameLst>
                                          <p:attrName>style.visibility</p:attrName>
                                        </p:attrNameLst>
                                      </p:cBhvr>
                                      <p:to>
                                        <p:strVal val="visible"/>
                                      </p:to>
                                    </p:set>
                                    <p:anim calcmode="lin" valueType="num">
                                      <p:cBhvr>
                                        <p:cTn id="245" dur="1000" fill="hold"/>
                                        <p:tgtEl>
                                          <p:spTgt spid="112"/>
                                        </p:tgtEl>
                                        <p:attrNameLst>
                                          <p:attrName>ppt_x</p:attrName>
                                        </p:attrNameLst>
                                      </p:cBhvr>
                                      <p:tavLst>
                                        <p:tav tm="0">
                                          <p:val>
                                            <p:strVal val="#ppt_x-.2"/>
                                          </p:val>
                                        </p:tav>
                                        <p:tav tm="100000">
                                          <p:val>
                                            <p:strVal val="#ppt_x"/>
                                          </p:val>
                                        </p:tav>
                                      </p:tavLst>
                                    </p:anim>
                                    <p:anim calcmode="lin" valueType="num">
                                      <p:cBhvr>
                                        <p:cTn id="246" dur="1000" fill="hold"/>
                                        <p:tgtEl>
                                          <p:spTgt spid="112"/>
                                        </p:tgtEl>
                                        <p:attrNameLst>
                                          <p:attrName>ppt_y</p:attrName>
                                        </p:attrNameLst>
                                      </p:cBhvr>
                                      <p:tavLst>
                                        <p:tav tm="0">
                                          <p:val>
                                            <p:strVal val="#ppt_y"/>
                                          </p:val>
                                        </p:tav>
                                        <p:tav tm="100000">
                                          <p:val>
                                            <p:strVal val="#ppt_y"/>
                                          </p:val>
                                        </p:tav>
                                      </p:tavLst>
                                    </p:anim>
                                    <p:animEffect transition="in" filter="wipe(right)" prLst="gradientSize: 0.1">
                                      <p:cBhvr>
                                        <p:cTn id="247" dur="1000"/>
                                        <p:tgtEl>
                                          <p:spTgt spid="112"/>
                                        </p:tgtEl>
                                      </p:cBhvr>
                                    </p:animEffect>
                                  </p:childTnLst>
                                </p:cTn>
                              </p:par>
                              <p:par>
                                <p:cTn id="248" presetID="29" presetClass="entr" presetSubtype="0" fill="hold" nodeType="withEffect">
                                  <p:stCondLst>
                                    <p:cond delay="0"/>
                                  </p:stCondLst>
                                  <p:childTnLst>
                                    <p:set>
                                      <p:cBhvr>
                                        <p:cTn id="249" dur="1" fill="hold">
                                          <p:stCondLst>
                                            <p:cond delay="0"/>
                                          </p:stCondLst>
                                        </p:cTn>
                                        <p:tgtEl>
                                          <p:spTgt spid="113"/>
                                        </p:tgtEl>
                                        <p:attrNameLst>
                                          <p:attrName>style.visibility</p:attrName>
                                        </p:attrNameLst>
                                      </p:cBhvr>
                                      <p:to>
                                        <p:strVal val="visible"/>
                                      </p:to>
                                    </p:set>
                                    <p:anim calcmode="lin" valueType="num">
                                      <p:cBhvr>
                                        <p:cTn id="250" dur="1000" fill="hold"/>
                                        <p:tgtEl>
                                          <p:spTgt spid="113"/>
                                        </p:tgtEl>
                                        <p:attrNameLst>
                                          <p:attrName>ppt_x</p:attrName>
                                        </p:attrNameLst>
                                      </p:cBhvr>
                                      <p:tavLst>
                                        <p:tav tm="0">
                                          <p:val>
                                            <p:strVal val="#ppt_x-.2"/>
                                          </p:val>
                                        </p:tav>
                                        <p:tav tm="100000">
                                          <p:val>
                                            <p:strVal val="#ppt_x"/>
                                          </p:val>
                                        </p:tav>
                                      </p:tavLst>
                                    </p:anim>
                                    <p:anim calcmode="lin" valueType="num">
                                      <p:cBhvr>
                                        <p:cTn id="251" dur="1000" fill="hold"/>
                                        <p:tgtEl>
                                          <p:spTgt spid="113"/>
                                        </p:tgtEl>
                                        <p:attrNameLst>
                                          <p:attrName>ppt_y</p:attrName>
                                        </p:attrNameLst>
                                      </p:cBhvr>
                                      <p:tavLst>
                                        <p:tav tm="0">
                                          <p:val>
                                            <p:strVal val="#ppt_y"/>
                                          </p:val>
                                        </p:tav>
                                        <p:tav tm="100000">
                                          <p:val>
                                            <p:strVal val="#ppt_y"/>
                                          </p:val>
                                        </p:tav>
                                      </p:tavLst>
                                    </p:anim>
                                    <p:animEffect transition="in" filter="wipe(right)" prLst="gradientSize: 0.1">
                                      <p:cBhvr>
                                        <p:cTn id="252" dur="1000"/>
                                        <p:tgtEl>
                                          <p:spTgt spid="113"/>
                                        </p:tgtEl>
                                      </p:cBhvr>
                                    </p:animEffect>
                                  </p:childTnLst>
                                </p:cTn>
                              </p:par>
                              <p:par>
                                <p:cTn id="253" presetID="29" presetClass="entr" presetSubtype="0" fill="hold" nodeType="with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ppt_x</p:attrName>
                                        </p:attrNameLst>
                                      </p:cBhvr>
                                      <p:tavLst>
                                        <p:tav tm="0">
                                          <p:val>
                                            <p:strVal val="#ppt_x-.2"/>
                                          </p:val>
                                        </p:tav>
                                        <p:tav tm="100000">
                                          <p:val>
                                            <p:strVal val="#ppt_x"/>
                                          </p:val>
                                        </p:tav>
                                      </p:tavLst>
                                    </p:anim>
                                    <p:anim calcmode="lin" valueType="num">
                                      <p:cBhvr>
                                        <p:cTn id="256" dur="1000" fill="hold"/>
                                        <p:tgtEl>
                                          <p:spTgt spid="114"/>
                                        </p:tgtEl>
                                        <p:attrNameLst>
                                          <p:attrName>ppt_y</p:attrName>
                                        </p:attrNameLst>
                                      </p:cBhvr>
                                      <p:tavLst>
                                        <p:tav tm="0">
                                          <p:val>
                                            <p:strVal val="#ppt_y"/>
                                          </p:val>
                                        </p:tav>
                                        <p:tav tm="100000">
                                          <p:val>
                                            <p:strVal val="#ppt_y"/>
                                          </p:val>
                                        </p:tav>
                                      </p:tavLst>
                                    </p:anim>
                                    <p:animEffect transition="in" filter="wipe(right)" prLst="gradientSize: 0.1">
                                      <p:cBhvr>
                                        <p:cTn id="257" dur="1000"/>
                                        <p:tgtEl>
                                          <p:spTgt spid="114"/>
                                        </p:tgtEl>
                                      </p:cBhvr>
                                    </p:animEffect>
                                  </p:childTnLst>
                                </p:cTn>
                              </p:par>
                              <p:par>
                                <p:cTn id="258" presetID="29" presetClass="entr" presetSubtype="0" fill="hold" nodeType="withEffect">
                                  <p:stCondLst>
                                    <p:cond delay="0"/>
                                  </p:stCondLst>
                                  <p:childTnLst>
                                    <p:set>
                                      <p:cBhvr>
                                        <p:cTn id="259" dur="1" fill="hold">
                                          <p:stCondLst>
                                            <p:cond delay="0"/>
                                          </p:stCondLst>
                                        </p:cTn>
                                        <p:tgtEl>
                                          <p:spTgt spid="115"/>
                                        </p:tgtEl>
                                        <p:attrNameLst>
                                          <p:attrName>style.visibility</p:attrName>
                                        </p:attrNameLst>
                                      </p:cBhvr>
                                      <p:to>
                                        <p:strVal val="visible"/>
                                      </p:to>
                                    </p:set>
                                    <p:anim calcmode="lin" valueType="num">
                                      <p:cBhvr>
                                        <p:cTn id="260" dur="1000" fill="hold"/>
                                        <p:tgtEl>
                                          <p:spTgt spid="115"/>
                                        </p:tgtEl>
                                        <p:attrNameLst>
                                          <p:attrName>ppt_x</p:attrName>
                                        </p:attrNameLst>
                                      </p:cBhvr>
                                      <p:tavLst>
                                        <p:tav tm="0">
                                          <p:val>
                                            <p:strVal val="#ppt_x-.2"/>
                                          </p:val>
                                        </p:tav>
                                        <p:tav tm="100000">
                                          <p:val>
                                            <p:strVal val="#ppt_x"/>
                                          </p:val>
                                        </p:tav>
                                      </p:tavLst>
                                    </p:anim>
                                    <p:anim calcmode="lin" valueType="num">
                                      <p:cBhvr>
                                        <p:cTn id="261" dur="1000" fill="hold"/>
                                        <p:tgtEl>
                                          <p:spTgt spid="115"/>
                                        </p:tgtEl>
                                        <p:attrNameLst>
                                          <p:attrName>ppt_y</p:attrName>
                                        </p:attrNameLst>
                                      </p:cBhvr>
                                      <p:tavLst>
                                        <p:tav tm="0">
                                          <p:val>
                                            <p:strVal val="#ppt_y"/>
                                          </p:val>
                                        </p:tav>
                                        <p:tav tm="100000">
                                          <p:val>
                                            <p:strVal val="#ppt_y"/>
                                          </p:val>
                                        </p:tav>
                                      </p:tavLst>
                                    </p:anim>
                                    <p:animEffect transition="in" filter="wipe(right)" prLst="gradientSize: 0.1">
                                      <p:cBhvr>
                                        <p:cTn id="262" dur="1000"/>
                                        <p:tgtEl>
                                          <p:spTgt spid="115"/>
                                        </p:tgtEl>
                                      </p:cBhvr>
                                    </p:animEffect>
                                  </p:childTnLst>
                                </p:cTn>
                              </p:par>
                              <p:par>
                                <p:cTn id="263" presetID="29" presetClass="entr" presetSubtype="0" fill="hold" nodeType="withEffect">
                                  <p:stCondLst>
                                    <p:cond delay="0"/>
                                  </p:stCondLst>
                                  <p:childTnLst>
                                    <p:set>
                                      <p:cBhvr>
                                        <p:cTn id="264" dur="1" fill="hold">
                                          <p:stCondLst>
                                            <p:cond delay="0"/>
                                          </p:stCondLst>
                                        </p:cTn>
                                        <p:tgtEl>
                                          <p:spTgt spid="116"/>
                                        </p:tgtEl>
                                        <p:attrNameLst>
                                          <p:attrName>style.visibility</p:attrName>
                                        </p:attrNameLst>
                                      </p:cBhvr>
                                      <p:to>
                                        <p:strVal val="visible"/>
                                      </p:to>
                                    </p:set>
                                    <p:anim calcmode="lin" valueType="num">
                                      <p:cBhvr>
                                        <p:cTn id="265" dur="1000" fill="hold"/>
                                        <p:tgtEl>
                                          <p:spTgt spid="116"/>
                                        </p:tgtEl>
                                        <p:attrNameLst>
                                          <p:attrName>ppt_x</p:attrName>
                                        </p:attrNameLst>
                                      </p:cBhvr>
                                      <p:tavLst>
                                        <p:tav tm="0">
                                          <p:val>
                                            <p:strVal val="#ppt_x-.2"/>
                                          </p:val>
                                        </p:tav>
                                        <p:tav tm="100000">
                                          <p:val>
                                            <p:strVal val="#ppt_x"/>
                                          </p:val>
                                        </p:tav>
                                      </p:tavLst>
                                    </p:anim>
                                    <p:anim calcmode="lin" valueType="num">
                                      <p:cBhvr>
                                        <p:cTn id="266" dur="1000" fill="hold"/>
                                        <p:tgtEl>
                                          <p:spTgt spid="116"/>
                                        </p:tgtEl>
                                        <p:attrNameLst>
                                          <p:attrName>ppt_y</p:attrName>
                                        </p:attrNameLst>
                                      </p:cBhvr>
                                      <p:tavLst>
                                        <p:tav tm="0">
                                          <p:val>
                                            <p:strVal val="#ppt_y"/>
                                          </p:val>
                                        </p:tav>
                                        <p:tav tm="100000">
                                          <p:val>
                                            <p:strVal val="#ppt_y"/>
                                          </p:val>
                                        </p:tav>
                                      </p:tavLst>
                                    </p:anim>
                                    <p:animEffect transition="in" filter="wipe(right)" prLst="gradientSize: 0.1">
                                      <p:cBhvr>
                                        <p:cTn id="267" dur="1000"/>
                                        <p:tgtEl>
                                          <p:spTgt spid="116"/>
                                        </p:tgtEl>
                                      </p:cBhvr>
                                    </p:animEffect>
                                  </p:childTnLst>
                                </p:cTn>
                              </p:par>
                              <p:par>
                                <p:cTn id="268" presetID="13" presetClass="entr" presetSubtype="16" fill="hold" nodeType="withEffect">
                                  <p:stCondLst>
                                    <p:cond delay="0"/>
                                  </p:stCondLst>
                                  <p:childTnLst>
                                    <p:set>
                                      <p:cBhvr>
                                        <p:cTn id="269" dur="1" fill="hold">
                                          <p:stCondLst>
                                            <p:cond delay="0"/>
                                          </p:stCondLst>
                                        </p:cTn>
                                        <p:tgtEl>
                                          <p:spTgt spid="146"/>
                                        </p:tgtEl>
                                        <p:attrNameLst>
                                          <p:attrName>style.visibility</p:attrName>
                                        </p:attrNameLst>
                                      </p:cBhvr>
                                      <p:to>
                                        <p:strVal val="visible"/>
                                      </p:to>
                                    </p:set>
                                    <p:animEffect transition="in" filter="plus(in)">
                                      <p:cBhvr>
                                        <p:cTn id="270" dur="2000"/>
                                        <p:tgtEl>
                                          <p:spTgt spid="146"/>
                                        </p:tgtEl>
                                      </p:cBhvr>
                                    </p:animEffect>
                                  </p:childTnLst>
                                </p:cTn>
                              </p:par>
                              <p:par>
                                <p:cTn id="271" presetID="13" presetClass="entr" presetSubtype="16" fill="hold" nodeType="withEffect">
                                  <p:stCondLst>
                                    <p:cond delay="0"/>
                                  </p:stCondLst>
                                  <p:childTnLst>
                                    <p:set>
                                      <p:cBhvr>
                                        <p:cTn id="272" dur="1" fill="hold">
                                          <p:stCondLst>
                                            <p:cond delay="0"/>
                                          </p:stCondLst>
                                        </p:cTn>
                                        <p:tgtEl>
                                          <p:spTgt spid="147"/>
                                        </p:tgtEl>
                                        <p:attrNameLst>
                                          <p:attrName>style.visibility</p:attrName>
                                        </p:attrNameLst>
                                      </p:cBhvr>
                                      <p:to>
                                        <p:strVal val="visible"/>
                                      </p:to>
                                    </p:set>
                                    <p:animEffect transition="in" filter="plus(in)">
                                      <p:cBhvr>
                                        <p:cTn id="273" dur="2000"/>
                                        <p:tgtEl>
                                          <p:spTgt spid="147"/>
                                        </p:tgtEl>
                                      </p:cBhvr>
                                    </p:animEffect>
                                  </p:childTnLst>
                                </p:cTn>
                              </p:par>
                              <p:par>
                                <p:cTn id="274" presetID="13" presetClass="entr" presetSubtype="16" fill="hold" nodeType="withEffect">
                                  <p:stCondLst>
                                    <p:cond delay="0"/>
                                  </p:stCondLst>
                                  <p:childTnLst>
                                    <p:set>
                                      <p:cBhvr>
                                        <p:cTn id="275" dur="1" fill="hold">
                                          <p:stCondLst>
                                            <p:cond delay="0"/>
                                          </p:stCondLst>
                                        </p:cTn>
                                        <p:tgtEl>
                                          <p:spTgt spid="148"/>
                                        </p:tgtEl>
                                        <p:attrNameLst>
                                          <p:attrName>style.visibility</p:attrName>
                                        </p:attrNameLst>
                                      </p:cBhvr>
                                      <p:to>
                                        <p:strVal val="visible"/>
                                      </p:to>
                                    </p:set>
                                    <p:animEffect transition="in" filter="plus(in)">
                                      <p:cBhvr>
                                        <p:cTn id="276" dur="2000"/>
                                        <p:tgtEl>
                                          <p:spTgt spid="148"/>
                                        </p:tgtEl>
                                      </p:cBhvr>
                                    </p:animEffect>
                                  </p:childTnLst>
                                </p:cTn>
                              </p:par>
                              <p:par>
                                <p:cTn id="277" presetID="13" presetClass="entr" presetSubtype="16" fill="hold" nodeType="withEffect">
                                  <p:stCondLst>
                                    <p:cond delay="0"/>
                                  </p:stCondLst>
                                  <p:childTnLst>
                                    <p:set>
                                      <p:cBhvr>
                                        <p:cTn id="278" dur="1" fill="hold">
                                          <p:stCondLst>
                                            <p:cond delay="0"/>
                                          </p:stCondLst>
                                        </p:cTn>
                                        <p:tgtEl>
                                          <p:spTgt spid="142"/>
                                        </p:tgtEl>
                                        <p:attrNameLst>
                                          <p:attrName>style.visibility</p:attrName>
                                        </p:attrNameLst>
                                      </p:cBhvr>
                                      <p:to>
                                        <p:strVal val="visible"/>
                                      </p:to>
                                    </p:set>
                                    <p:animEffect transition="in" filter="plus(in)">
                                      <p:cBhvr>
                                        <p:cTn id="279" dur="2000"/>
                                        <p:tgtEl>
                                          <p:spTgt spid="142"/>
                                        </p:tgtEl>
                                      </p:cBhvr>
                                    </p:animEffect>
                                  </p:childTnLst>
                                </p:cTn>
                              </p:par>
                              <p:par>
                                <p:cTn id="280" presetID="13" presetClass="entr" presetSubtype="16" fill="hold" nodeType="withEffect">
                                  <p:stCondLst>
                                    <p:cond delay="0"/>
                                  </p:stCondLst>
                                  <p:childTnLst>
                                    <p:set>
                                      <p:cBhvr>
                                        <p:cTn id="281" dur="1" fill="hold">
                                          <p:stCondLst>
                                            <p:cond delay="0"/>
                                          </p:stCondLst>
                                        </p:cTn>
                                        <p:tgtEl>
                                          <p:spTgt spid="143"/>
                                        </p:tgtEl>
                                        <p:attrNameLst>
                                          <p:attrName>style.visibility</p:attrName>
                                        </p:attrNameLst>
                                      </p:cBhvr>
                                      <p:to>
                                        <p:strVal val="visible"/>
                                      </p:to>
                                    </p:set>
                                    <p:animEffect transition="in" filter="plus(in)">
                                      <p:cBhvr>
                                        <p:cTn id="282" dur="2000"/>
                                        <p:tgtEl>
                                          <p:spTgt spid="143"/>
                                        </p:tgtEl>
                                      </p:cBhvr>
                                    </p:animEffect>
                                  </p:childTnLst>
                                </p:cTn>
                              </p:par>
                              <p:par>
                                <p:cTn id="283" presetID="13" presetClass="entr" presetSubtype="16" fill="hold" nodeType="withEffect">
                                  <p:stCondLst>
                                    <p:cond delay="0"/>
                                  </p:stCondLst>
                                  <p:childTnLst>
                                    <p:set>
                                      <p:cBhvr>
                                        <p:cTn id="284" dur="1" fill="hold">
                                          <p:stCondLst>
                                            <p:cond delay="0"/>
                                          </p:stCondLst>
                                        </p:cTn>
                                        <p:tgtEl>
                                          <p:spTgt spid="144"/>
                                        </p:tgtEl>
                                        <p:attrNameLst>
                                          <p:attrName>style.visibility</p:attrName>
                                        </p:attrNameLst>
                                      </p:cBhvr>
                                      <p:to>
                                        <p:strVal val="visible"/>
                                      </p:to>
                                    </p:set>
                                    <p:animEffect transition="in" filter="plus(in)">
                                      <p:cBhvr>
                                        <p:cTn id="285" dur="2000"/>
                                        <p:tgtEl>
                                          <p:spTgt spid="144"/>
                                        </p:tgtEl>
                                      </p:cBhvr>
                                    </p:animEffect>
                                  </p:childTnLst>
                                </p:cTn>
                              </p:par>
                              <p:par>
                                <p:cTn id="286" presetID="13" presetClass="entr" presetSubtype="16" fill="hold" nodeType="withEffect">
                                  <p:stCondLst>
                                    <p:cond delay="0"/>
                                  </p:stCondLst>
                                  <p:childTnLst>
                                    <p:set>
                                      <p:cBhvr>
                                        <p:cTn id="287" dur="1" fill="hold">
                                          <p:stCondLst>
                                            <p:cond delay="0"/>
                                          </p:stCondLst>
                                        </p:cTn>
                                        <p:tgtEl>
                                          <p:spTgt spid="145"/>
                                        </p:tgtEl>
                                        <p:attrNameLst>
                                          <p:attrName>style.visibility</p:attrName>
                                        </p:attrNameLst>
                                      </p:cBhvr>
                                      <p:to>
                                        <p:strVal val="visible"/>
                                      </p:to>
                                    </p:set>
                                    <p:animEffect transition="in" filter="plus(in)">
                                      <p:cBhvr>
                                        <p:cTn id="288" dur="2000"/>
                                        <p:tgtEl>
                                          <p:spTgt spid="145"/>
                                        </p:tgtEl>
                                      </p:cBhvr>
                                    </p:animEffect>
                                  </p:childTnLst>
                                </p:cTn>
                              </p:par>
                              <p:par>
                                <p:cTn id="289" presetID="13" presetClass="entr" presetSubtype="16" fill="hold" nodeType="withEffect">
                                  <p:stCondLst>
                                    <p:cond delay="0"/>
                                  </p:stCondLst>
                                  <p:childTnLst>
                                    <p:set>
                                      <p:cBhvr>
                                        <p:cTn id="290" dur="1" fill="hold">
                                          <p:stCondLst>
                                            <p:cond delay="0"/>
                                          </p:stCondLst>
                                        </p:cTn>
                                        <p:tgtEl>
                                          <p:spTgt spid="149"/>
                                        </p:tgtEl>
                                        <p:attrNameLst>
                                          <p:attrName>style.visibility</p:attrName>
                                        </p:attrNameLst>
                                      </p:cBhvr>
                                      <p:to>
                                        <p:strVal val="visible"/>
                                      </p:to>
                                    </p:set>
                                    <p:animEffect transition="in" filter="plus(in)">
                                      <p:cBhvr>
                                        <p:cTn id="291" dur="2000"/>
                                        <p:tgtEl>
                                          <p:spTgt spid="149"/>
                                        </p:tgtEl>
                                      </p:cBhvr>
                                    </p:animEffect>
                                  </p:childTnLst>
                                </p:cTn>
                              </p:par>
                            </p:childTnLst>
                          </p:cTn>
                        </p:par>
                      </p:childTnLst>
                    </p:cTn>
                  </p:par>
                  <p:par>
                    <p:cTn id="292" fill="hold">
                      <p:stCondLst>
                        <p:cond delay="indefinite"/>
                      </p:stCondLst>
                      <p:childTnLst>
                        <p:par>
                          <p:cTn id="293" fill="hold">
                            <p:stCondLst>
                              <p:cond delay="0"/>
                            </p:stCondLst>
                            <p:childTnLst>
                              <p:par>
                                <p:cTn id="294" presetID="20" presetClass="entr" presetSubtype="0" fill="hold" grpId="0" nodeType="clickEffect">
                                  <p:stCondLst>
                                    <p:cond delay="0"/>
                                  </p:stCondLst>
                                  <p:childTnLst>
                                    <p:set>
                                      <p:cBhvr>
                                        <p:cTn id="295" dur="1" fill="hold">
                                          <p:stCondLst>
                                            <p:cond delay="0"/>
                                          </p:stCondLst>
                                        </p:cTn>
                                        <p:tgtEl>
                                          <p:spTgt spid="186"/>
                                        </p:tgtEl>
                                        <p:attrNameLst>
                                          <p:attrName>style.visibility</p:attrName>
                                        </p:attrNameLst>
                                      </p:cBhvr>
                                      <p:to>
                                        <p:strVal val="visible"/>
                                      </p:to>
                                    </p:set>
                                    <p:animEffect transition="in" filter="wedge">
                                      <p:cBhvr>
                                        <p:cTn id="296" dur="2000"/>
                                        <p:tgtEl>
                                          <p:spTgt spid="186"/>
                                        </p:tgtEl>
                                      </p:cBhvr>
                                    </p:animEffect>
                                  </p:childTnLst>
                                </p:cTn>
                              </p:par>
                              <p:par>
                                <p:cTn id="297" presetID="20" presetClass="entr" presetSubtype="0" fill="hold" grpId="0" nodeType="withEffect">
                                  <p:stCondLst>
                                    <p:cond delay="0"/>
                                  </p:stCondLst>
                                  <p:childTnLst>
                                    <p:set>
                                      <p:cBhvr>
                                        <p:cTn id="298" dur="1" fill="hold">
                                          <p:stCondLst>
                                            <p:cond delay="0"/>
                                          </p:stCondLst>
                                        </p:cTn>
                                        <p:tgtEl>
                                          <p:spTgt spid="181"/>
                                        </p:tgtEl>
                                        <p:attrNameLst>
                                          <p:attrName>style.visibility</p:attrName>
                                        </p:attrNameLst>
                                      </p:cBhvr>
                                      <p:to>
                                        <p:strVal val="visible"/>
                                      </p:to>
                                    </p:set>
                                    <p:animEffect transition="in" filter="wedge">
                                      <p:cBhvr>
                                        <p:cTn id="299" dur="2000"/>
                                        <p:tgtEl>
                                          <p:spTgt spid="181"/>
                                        </p:tgtEl>
                                      </p:cBhvr>
                                    </p:animEffect>
                                  </p:childTnLst>
                                </p:cTn>
                              </p:par>
                              <p:par>
                                <p:cTn id="300" presetID="20" presetClass="entr" presetSubtype="0" fill="hold" grpId="0" nodeType="withEffect">
                                  <p:stCondLst>
                                    <p:cond delay="0"/>
                                  </p:stCondLst>
                                  <p:childTnLst>
                                    <p:set>
                                      <p:cBhvr>
                                        <p:cTn id="301" dur="1" fill="hold">
                                          <p:stCondLst>
                                            <p:cond delay="0"/>
                                          </p:stCondLst>
                                        </p:cTn>
                                        <p:tgtEl>
                                          <p:spTgt spid="187"/>
                                        </p:tgtEl>
                                        <p:attrNameLst>
                                          <p:attrName>style.visibility</p:attrName>
                                        </p:attrNameLst>
                                      </p:cBhvr>
                                      <p:to>
                                        <p:strVal val="visible"/>
                                      </p:to>
                                    </p:set>
                                    <p:animEffect transition="in" filter="wedge">
                                      <p:cBhvr>
                                        <p:cTn id="302" dur="2000"/>
                                        <p:tgtEl>
                                          <p:spTgt spid="187"/>
                                        </p:tgtEl>
                                      </p:cBhvr>
                                    </p:animEffect>
                                  </p:childTnLst>
                                </p:cTn>
                              </p:par>
                              <p:par>
                                <p:cTn id="303" presetID="20" presetClass="entr" presetSubtype="0" fill="hold" grpId="0" nodeType="withEffect">
                                  <p:stCondLst>
                                    <p:cond delay="0"/>
                                  </p:stCondLst>
                                  <p:childTnLst>
                                    <p:set>
                                      <p:cBhvr>
                                        <p:cTn id="304" dur="1" fill="hold">
                                          <p:stCondLst>
                                            <p:cond delay="0"/>
                                          </p:stCondLst>
                                        </p:cTn>
                                        <p:tgtEl>
                                          <p:spTgt spid="182"/>
                                        </p:tgtEl>
                                        <p:attrNameLst>
                                          <p:attrName>style.visibility</p:attrName>
                                        </p:attrNameLst>
                                      </p:cBhvr>
                                      <p:to>
                                        <p:strVal val="visible"/>
                                      </p:to>
                                    </p:set>
                                    <p:animEffect transition="in" filter="wedge">
                                      <p:cBhvr>
                                        <p:cTn id="305" dur="2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animBg="1"/>
      <p:bldP spid="181" grpId="0" animBg="1"/>
      <p:bldP spid="182" grpId="0" animBg="1"/>
      <p:bldP spid="183" grpId="0"/>
      <p:bldP spid="184" grpId="0"/>
      <p:bldP spid="186" grpId="0"/>
      <p:bldP spid="1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708" y="609601"/>
            <a:ext cx="3938954"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লেন্স</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সংক্রান্ত</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কয়েকটি</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সংজ্ঞা</a:t>
            </a:r>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endPar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3" name="Rectangle 22"/>
          <p:cNvSpPr/>
          <p:nvPr/>
        </p:nvSpPr>
        <p:spPr>
          <a:xfrm>
            <a:off x="492369" y="1676400"/>
            <a:ext cx="4994031" cy="426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bn-IN"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a:p>
            <a:endPar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a:p>
            <a:r>
              <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বক্রতার কেন্দ্রঃ</a:t>
            </a:r>
          </a:p>
          <a:p>
            <a:r>
              <a:rPr lang="bn-IN"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লেন্স</a:t>
            </a:r>
            <a:r>
              <a:rPr lang="bn-IN"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ের</a:t>
            </a:r>
            <a:r>
              <a:rPr lang="en-US"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উভয়</a:t>
            </a:r>
            <a:r>
              <a:rPr lang="bn-IN"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পৃষ্ঠই</a:t>
            </a:r>
            <a:r>
              <a:rPr lang="en-US"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কোননা</a:t>
            </a:r>
            <a:r>
              <a:rPr lang="en-US"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কোন</a:t>
            </a:r>
            <a:r>
              <a:rPr lang="bn-IN"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নির্দিষ্ট</a:t>
            </a:r>
            <a:r>
              <a:rPr lang="en-US"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গোলকের</a:t>
            </a:r>
            <a:r>
              <a:rPr lang="en-US"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অংশ</a:t>
            </a:r>
            <a:r>
              <a:rPr lang="en-US"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বিশেষ</a:t>
            </a:r>
            <a:r>
              <a:rPr lang="en-US"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IN"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প্রত্যেক</a:t>
            </a:r>
            <a:r>
              <a:rPr lang="en-US"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গোলকের</a:t>
            </a:r>
            <a:r>
              <a:rPr lang="en-US"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কেন্দ্রকে</a:t>
            </a:r>
            <a:r>
              <a:rPr lang="en-US"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ঐ </a:t>
            </a:r>
            <a:r>
              <a:rPr lang="en-US" sz="2400"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লেন্সের</a:t>
            </a:r>
            <a:r>
              <a:rPr lang="en-US"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বক্রতার</a:t>
            </a:r>
            <a:r>
              <a:rPr lang="en-US"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কেন্দ্র</a:t>
            </a:r>
            <a:r>
              <a:rPr lang="en-US"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বলা</a:t>
            </a:r>
            <a:r>
              <a:rPr lang="en-US"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হয়</a:t>
            </a:r>
            <a:r>
              <a:rPr lang="en-US"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IN"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চিত্রে </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C</a:t>
            </a:r>
            <a:r>
              <a:rPr lang="en-US" b="1" baseline="-25000" dirty="0">
                <a:ln w="11430"/>
                <a:solidFill>
                  <a:schemeClr val="bg1"/>
                </a:solidFill>
                <a:effectLst>
                  <a:outerShdw blurRad="50800" dist="39000" dir="5460000" algn="tl">
                    <a:srgbClr val="000000">
                      <a:alpha val="38000"/>
                    </a:srgbClr>
                  </a:outerShdw>
                </a:effectLst>
                <a:latin typeface="+mj-lt"/>
                <a:cs typeface="NikoshBAN" pitchFamily="2" charset="0"/>
              </a:rPr>
              <a:t>1</a:t>
            </a:r>
            <a:r>
              <a:rPr lang="en-US" b="1" dirty="0">
                <a:ln w="11430"/>
                <a:solidFill>
                  <a:schemeClr val="bg1"/>
                </a:solidFill>
                <a:effectLst>
                  <a:outerShdw blurRad="50800" dist="39000" dir="5460000" algn="tl">
                    <a:srgbClr val="000000">
                      <a:alpha val="38000"/>
                    </a:srgbClr>
                  </a:outerShdw>
                </a:effectLst>
                <a:latin typeface="+mj-lt"/>
                <a:cs typeface="NikoshBAN" pitchFamily="2" charset="0"/>
              </a:rPr>
              <a:t> </a:t>
            </a:r>
            <a:r>
              <a:rPr lang="bn-IN"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এবং </a:t>
            </a:r>
            <a:r>
              <a:rPr lang="en-US" b="1" dirty="0">
                <a:ln w="11430"/>
                <a:solidFill>
                  <a:schemeClr val="bg1"/>
                </a:solidFill>
                <a:effectLst>
                  <a:outerShdw blurRad="50800" dist="39000" dir="5460000" algn="tl">
                    <a:srgbClr val="000000">
                      <a:alpha val="38000"/>
                    </a:srgbClr>
                  </a:outerShdw>
                </a:effectLst>
                <a:latin typeface="+mj-lt"/>
                <a:cs typeface="NikoshBAN" pitchFamily="2" charset="0"/>
              </a:rPr>
              <a:t>C</a:t>
            </a:r>
            <a:r>
              <a:rPr lang="en-US" b="1" baseline="-25000" dirty="0">
                <a:ln w="11430"/>
                <a:solidFill>
                  <a:schemeClr val="bg1"/>
                </a:solidFill>
                <a:effectLst>
                  <a:outerShdw blurRad="50800" dist="39000" dir="5460000" algn="tl">
                    <a:srgbClr val="000000">
                      <a:alpha val="38000"/>
                    </a:srgbClr>
                  </a:outerShdw>
                </a:effectLst>
                <a:latin typeface="+mj-lt"/>
                <a:cs typeface="NikoshBAN" pitchFamily="2" charset="0"/>
              </a:rPr>
              <a:t>2</a:t>
            </a:r>
            <a:r>
              <a:rPr lang="en-US" sz="2400" b="1" dirty="0">
                <a:ln w="11430"/>
                <a:solidFill>
                  <a:schemeClr val="bg1"/>
                </a:solidFill>
                <a:effectLst>
                  <a:outerShdw blurRad="50800" dist="39000" dir="5460000" algn="tl">
                    <a:srgbClr val="000000">
                      <a:alpha val="38000"/>
                    </a:srgbClr>
                  </a:outerShdw>
                </a:effectLst>
                <a:latin typeface="+mj-lt"/>
                <a:cs typeface="NikoshBAN" pitchFamily="2" charset="0"/>
              </a:rPr>
              <a:t> </a:t>
            </a:r>
            <a:r>
              <a:rPr lang="bn-IN"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বক্রতার কেন্দ্র।</a:t>
            </a:r>
          </a:p>
          <a:p>
            <a:r>
              <a:rPr lang="bn-IN" sz="3200" b="1" dirty="0">
                <a:solidFill>
                  <a:schemeClr val="bg1"/>
                </a:solidFill>
                <a:latin typeface="NikoshBAN" pitchFamily="2" charset="0"/>
                <a:cs typeface="NikoshBAN" pitchFamily="2" charset="0"/>
              </a:rPr>
              <a:t>প্রধান অক্ষঃ</a:t>
            </a:r>
          </a:p>
          <a:p>
            <a:r>
              <a:rPr lang="bn-IN" sz="2400" b="1" dirty="0">
                <a:solidFill>
                  <a:schemeClr val="bg1"/>
                </a:solidFill>
                <a:latin typeface="NikoshBAN" pitchFamily="2" charset="0"/>
                <a:cs typeface="NikoshBAN" pitchFamily="2" charset="0"/>
              </a:rPr>
              <a:t> লেন্সের দুইটি</a:t>
            </a:r>
            <a:r>
              <a:rPr lang="en-US" sz="2400" b="1" dirty="0">
                <a:solidFill>
                  <a:schemeClr val="bg1"/>
                </a:solidFill>
                <a:latin typeface="NikoshBAN" pitchFamily="2" charset="0"/>
                <a:cs typeface="NikoshBAN" pitchFamily="2" charset="0"/>
              </a:rPr>
              <a:t> </a:t>
            </a:r>
            <a:r>
              <a:rPr lang="en-US" sz="2400" b="1" dirty="0" err="1">
                <a:solidFill>
                  <a:schemeClr val="bg1"/>
                </a:solidFill>
                <a:latin typeface="NikoshBAN" pitchFamily="2" charset="0"/>
                <a:cs typeface="NikoshBAN" pitchFamily="2" charset="0"/>
              </a:rPr>
              <a:t>গোলীয়</a:t>
            </a:r>
            <a:r>
              <a:rPr lang="en-US" sz="2400" b="1" dirty="0">
                <a:solidFill>
                  <a:schemeClr val="bg1"/>
                </a:solidFill>
                <a:latin typeface="NikoshBAN" pitchFamily="2" charset="0"/>
                <a:cs typeface="NikoshBAN" pitchFamily="2" charset="0"/>
              </a:rPr>
              <a:t> </a:t>
            </a:r>
            <a:r>
              <a:rPr lang="en-US" sz="2400" b="1" dirty="0" err="1">
                <a:solidFill>
                  <a:schemeClr val="bg1"/>
                </a:solidFill>
                <a:latin typeface="NikoshBAN" pitchFamily="2" charset="0"/>
                <a:cs typeface="NikoshBAN" pitchFamily="2" charset="0"/>
              </a:rPr>
              <a:t>পৃষ্ঠ</a:t>
            </a:r>
            <a:r>
              <a:rPr lang="bn-IN" sz="2400" b="1" dirty="0">
                <a:solidFill>
                  <a:schemeClr val="bg1"/>
                </a:solidFill>
                <a:latin typeface="NikoshBAN" pitchFamily="2" charset="0"/>
                <a:cs typeface="NikoshBAN" pitchFamily="2" charset="0"/>
              </a:rPr>
              <a:t> থাকে। এই পৃষ্ঠদ্বয়ের বক্রতার কেন্দ্র </a:t>
            </a:r>
            <a:r>
              <a:rPr lang="en-US" sz="2400" b="1" dirty="0" err="1">
                <a:solidFill>
                  <a:schemeClr val="bg1"/>
                </a:solidFill>
                <a:latin typeface="NikoshBAN" pitchFamily="2" charset="0"/>
                <a:cs typeface="NikoshBAN" pitchFamily="2" charset="0"/>
              </a:rPr>
              <a:t>দুইটি</a:t>
            </a:r>
            <a:r>
              <a:rPr lang="bn-IN" sz="2400" b="1" dirty="0">
                <a:solidFill>
                  <a:schemeClr val="bg1"/>
                </a:solidFill>
                <a:latin typeface="NikoshBAN" pitchFamily="2" charset="0"/>
                <a:cs typeface="NikoshBAN" pitchFamily="2" charset="0"/>
              </a:rPr>
              <a:t>কে </a:t>
            </a:r>
            <a:r>
              <a:rPr lang="en-US" sz="2400" b="1" dirty="0">
                <a:solidFill>
                  <a:schemeClr val="bg1"/>
                </a:solidFill>
                <a:latin typeface="NikoshBAN" pitchFamily="2" charset="0"/>
                <a:cs typeface="NikoshBAN" pitchFamily="2" charset="0"/>
              </a:rPr>
              <a:t>  </a:t>
            </a:r>
            <a:r>
              <a:rPr lang="en-US" sz="2400" b="1" dirty="0" err="1">
                <a:solidFill>
                  <a:schemeClr val="bg1"/>
                </a:solidFill>
                <a:latin typeface="NikoshBAN" pitchFamily="2" charset="0"/>
                <a:cs typeface="NikoshBAN" pitchFamily="2" charset="0"/>
              </a:rPr>
              <a:t>যোগ</a:t>
            </a:r>
            <a:r>
              <a:rPr lang="en-US" sz="2400" b="1" dirty="0">
                <a:solidFill>
                  <a:schemeClr val="bg1"/>
                </a:solidFill>
                <a:latin typeface="NikoshBAN" pitchFamily="2" charset="0"/>
                <a:cs typeface="NikoshBAN" pitchFamily="2" charset="0"/>
              </a:rPr>
              <a:t> </a:t>
            </a:r>
            <a:r>
              <a:rPr lang="en-US" sz="2400" b="1" dirty="0" err="1">
                <a:solidFill>
                  <a:schemeClr val="bg1"/>
                </a:solidFill>
                <a:latin typeface="NikoshBAN" pitchFamily="2" charset="0"/>
                <a:cs typeface="NikoshBAN" pitchFamily="2" charset="0"/>
              </a:rPr>
              <a:t>করলে</a:t>
            </a:r>
            <a:r>
              <a:rPr lang="en-US" sz="2400" b="1" dirty="0">
                <a:solidFill>
                  <a:schemeClr val="bg1"/>
                </a:solidFill>
                <a:latin typeface="NikoshBAN" pitchFamily="2" charset="0"/>
                <a:cs typeface="NikoshBAN" pitchFamily="2" charset="0"/>
              </a:rPr>
              <a:t> </a:t>
            </a:r>
            <a:r>
              <a:rPr lang="en-US" sz="2400" b="1" dirty="0" err="1">
                <a:solidFill>
                  <a:schemeClr val="bg1"/>
                </a:solidFill>
                <a:latin typeface="NikoshBAN" pitchFamily="2" charset="0"/>
                <a:cs typeface="NikoshBAN" pitchFamily="2" charset="0"/>
              </a:rPr>
              <a:t>যে</a:t>
            </a:r>
            <a:r>
              <a:rPr lang="en-US" sz="2400" b="1" dirty="0">
                <a:solidFill>
                  <a:schemeClr val="bg1"/>
                </a:solidFill>
                <a:latin typeface="NikoshBAN" pitchFamily="2" charset="0"/>
                <a:cs typeface="NikoshBAN" pitchFamily="2" charset="0"/>
              </a:rPr>
              <a:t> </a:t>
            </a:r>
            <a:r>
              <a:rPr lang="en-US" sz="2400" b="1" dirty="0" err="1">
                <a:solidFill>
                  <a:schemeClr val="bg1"/>
                </a:solidFill>
                <a:latin typeface="NikoshBAN" pitchFamily="2" charset="0"/>
                <a:cs typeface="NikoshBAN" pitchFamily="2" charset="0"/>
              </a:rPr>
              <a:t>সরলরেখা</a:t>
            </a:r>
            <a:r>
              <a:rPr lang="en-US" sz="2400" b="1" dirty="0">
                <a:solidFill>
                  <a:schemeClr val="bg1"/>
                </a:solidFill>
                <a:latin typeface="NikoshBAN" pitchFamily="2" charset="0"/>
                <a:cs typeface="NikoshBAN" pitchFamily="2" charset="0"/>
              </a:rPr>
              <a:t> </a:t>
            </a:r>
            <a:r>
              <a:rPr lang="en-US" sz="2400" b="1" dirty="0" err="1">
                <a:solidFill>
                  <a:schemeClr val="bg1"/>
                </a:solidFill>
                <a:latin typeface="NikoshBAN" pitchFamily="2" charset="0"/>
                <a:cs typeface="NikoshBAN" pitchFamily="2" charset="0"/>
              </a:rPr>
              <a:t>পাওয়া</a:t>
            </a:r>
            <a:r>
              <a:rPr lang="en-US" sz="2400" b="1" dirty="0">
                <a:solidFill>
                  <a:schemeClr val="bg1"/>
                </a:solidFill>
                <a:latin typeface="NikoshBAN" pitchFamily="2" charset="0"/>
                <a:cs typeface="NikoshBAN" pitchFamily="2" charset="0"/>
              </a:rPr>
              <a:t> </a:t>
            </a:r>
            <a:r>
              <a:rPr lang="en-US" sz="2400" b="1" dirty="0" err="1">
                <a:solidFill>
                  <a:schemeClr val="bg1"/>
                </a:solidFill>
                <a:latin typeface="NikoshBAN" pitchFamily="2" charset="0"/>
                <a:cs typeface="NikoshBAN" pitchFamily="2" charset="0"/>
              </a:rPr>
              <a:t>যায়</a:t>
            </a:r>
            <a:r>
              <a:rPr lang="en-US" sz="2400" b="1" dirty="0">
                <a:solidFill>
                  <a:schemeClr val="bg1"/>
                </a:solidFill>
                <a:latin typeface="NikoshBAN" pitchFamily="2" charset="0"/>
                <a:cs typeface="NikoshBAN" pitchFamily="2" charset="0"/>
              </a:rPr>
              <a:t> </a:t>
            </a:r>
            <a:r>
              <a:rPr lang="en-US" sz="2400" b="1" dirty="0" err="1">
                <a:solidFill>
                  <a:schemeClr val="bg1"/>
                </a:solidFill>
                <a:latin typeface="NikoshBAN" pitchFamily="2" charset="0"/>
                <a:cs typeface="NikoshBAN" pitchFamily="2" charset="0"/>
              </a:rPr>
              <a:t>তাকে</a:t>
            </a:r>
            <a:r>
              <a:rPr lang="en-US" sz="2400" b="1" dirty="0">
                <a:solidFill>
                  <a:schemeClr val="bg1"/>
                </a:solidFill>
                <a:latin typeface="NikoshBAN" pitchFamily="2" charset="0"/>
                <a:cs typeface="NikoshBAN" pitchFamily="2" charset="0"/>
              </a:rPr>
              <a:t> </a:t>
            </a:r>
            <a:r>
              <a:rPr lang="bn-IN" sz="2400" b="1" dirty="0">
                <a:solidFill>
                  <a:schemeClr val="bg1"/>
                </a:solidFill>
                <a:latin typeface="NikoshBAN" pitchFamily="2" charset="0"/>
                <a:cs typeface="NikoshBAN" pitchFamily="2" charset="0"/>
              </a:rPr>
              <a:t>ঐ লেন্সের </a:t>
            </a:r>
            <a:r>
              <a:rPr lang="en-US" sz="2400" b="1" dirty="0" err="1">
                <a:solidFill>
                  <a:schemeClr val="bg1"/>
                </a:solidFill>
                <a:latin typeface="NikoshBAN" pitchFamily="2" charset="0"/>
                <a:cs typeface="NikoshBAN" pitchFamily="2" charset="0"/>
              </a:rPr>
              <a:t>প্রধান</a:t>
            </a:r>
            <a:r>
              <a:rPr lang="en-US" sz="2400" b="1" dirty="0">
                <a:solidFill>
                  <a:schemeClr val="bg1"/>
                </a:solidFill>
                <a:latin typeface="NikoshBAN" pitchFamily="2" charset="0"/>
                <a:cs typeface="NikoshBAN" pitchFamily="2" charset="0"/>
              </a:rPr>
              <a:t> </a:t>
            </a:r>
            <a:r>
              <a:rPr lang="en-US" sz="2400" b="1" dirty="0" err="1">
                <a:solidFill>
                  <a:schemeClr val="bg1"/>
                </a:solidFill>
                <a:latin typeface="NikoshBAN" pitchFamily="2" charset="0"/>
                <a:cs typeface="NikoshBAN" pitchFamily="2" charset="0"/>
              </a:rPr>
              <a:t>অক্ষ</a:t>
            </a:r>
            <a:r>
              <a:rPr lang="en-US" sz="2400" b="1" dirty="0">
                <a:solidFill>
                  <a:schemeClr val="bg1"/>
                </a:solidFill>
                <a:latin typeface="NikoshBAN" pitchFamily="2" charset="0"/>
                <a:cs typeface="NikoshBAN" pitchFamily="2" charset="0"/>
              </a:rPr>
              <a:t> </a:t>
            </a:r>
            <a:r>
              <a:rPr lang="en-US" sz="2400" b="1" dirty="0" err="1">
                <a:solidFill>
                  <a:schemeClr val="bg1"/>
                </a:solidFill>
                <a:latin typeface="NikoshBAN" pitchFamily="2" charset="0"/>
                <a:cs typeface="NikoshBAN" pitchFamily="2" charset="0"/>
              </a:rPr>
              <a:t>বলে</a:t>
            </a:r>
            <a:r>
              <a:rPr lang="en-US" sz="2400" b="1" dirty="0">
                <a:solidFill>
                  <a:schemeClr val="bg1"/>
                </a:solidFill>
                <a:latin typeface="NikoshBAN" pitchFamily="2" charset="0"/>
                <a:cs typeface="NikoshBAN" pitchFamily="2" charset="0"/>
              </a:rPr>
              <a:t>।</a:t>
            </a:r>
            <a:r>
              <a:rPr lang="bn-IN" sz="2400" b="1" dirty="0">
                <a:solidFill>
                  <a:schemeClr val="bg1"/>
                </a:solidFill>
                <a:latin typeface="NikoshBAN" pitchFamily="2" charset="0"/>
                <a:cs typeface="NikoshBAN" pitchFamily="2" charset="0"/>
              </a:rPr>
              <a:t> চিত্রে </a:t>
            </a:r>
            <a:r>
              <a:rPr lang="en-US"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C</a:t>
            </a:r>
            <a:r>
              <a:rPr lang="en-US" sz="2400" b="1" baseline="-25000" dirty="0">
                <a:ln w="11430"/>
                <a:solidFill>
                  <a:schemeClr val="bg1"/>
                </a:solidFill>
                <a:effectLst>
                  <a:outerShdw blurRad="50800" dist="39000" dir="5460000" algn="tl">
                    <a:srgbClr val="000000">
                      <a:alpha val="38000"/>
                    </a:srgbClr>
                  </a:outerShdw>
                </a:effectLst>
                <a:cs typeface="NikoshBAN" pitchFamily="2" charset="0"/>
              </a:rPr>
              <a:t>1</a:t>
            </a:r>
            <a:r>
              <a:rPr lang="en-US" sz="2400" b="1" dirty="0">
                <a:ln w="11430"/>
                <a:solidFill>
                  <a:schemeClr val="bg1"/>
                </a:solidFill>
                <a:effectLst>
                  <a:outerShdw blurRad="50800" dist="39000" dir="5460000" algn="tl">
                    <a:srgbClr val="000000">
                      <a:alpha val="38000"/>
                    </a:srgbClr>
                  </a:outerShdw>
                </a:effectLst>
                <a:cs typeface="NikoshBAN" pitchFamily="2" charset="0"/>
              </a:rPr>
              <a:t>C</a:t>
            </a:r>
            <a:r>
              <a:rPr lang="en-US" sz="2400" b="1" baseline="-25000" dirty="0">
                <a:ln w="11430"/>
                <a:solidFill>
                  <a:schemeClr val="bg1"/>
                </a:solidFill>
                <a:effectLst>
                  <a:outerShdw blurRad="50800" dist="39000" dir="5460000" algn="tl">
                    <a:srgbClr val="000000">
                      <a:alpha val="38000"/>
                    </a:srgbClr>
                  </a:outerShdw>
                </a:effectLst>
                <a:cs typeface="NikoshBAN" pitchFamily="2" charset="0"/>
              </a:rPr>
              <a:t>2</a:t>
            </a:r>
            <a:r>
              <a:rPr lang="en-US" sz="2800" b="1" dirty="0">
                <a:ln w="11430"/>
                <a:solidFill>
                  <a:schemeClr val="bg1"/>
                </a:solidFill>
                <a:effectLst>
                  <a:outerShdw blurRad="50800" dist="39000" dir="5460000" algn="tl">
                    <a:srgbClr val="000000">
                      <a:alpha val="38000"/>
                    </a:srgbClr>
                  </a:outerShdw>
                </a:effectLst>
                <a:cs typeface="NikoshBAN" pitchFamily="2" charset="0"/>
              </a:rPr>
              <a:t> </a:t>
            </a:r>
            <a:r>
              <a:rPr lang="en-US" sz="2400" b="1" dirty="0" err="1">
                <a:solidFill>
                  <a:schemeClr val="bg1"/>
                </a:solidFill>
                <a:latin typeface="NikoshBAN" pitchFamily="2" charset="0"/>
                <a:cs typeface="NikoshBAN" pitchFamily="2" charset="0"/>
              </a:rPr>
              <a:t>সরলরেখা</a:t>
            </a:r>
            <a:r>
              <a:rPr lang="bn-IN" sz="2400" b="1" dirty="0">
                <a:solidFill>
                  <a:schemeClr val="bg1"/>
                </a:solidFill>
                <a:latin typeface="NikoshBAN" pitchFamily="2" charset="0"/>
                <a:cs typeface="NikoshBAN" pitchFamily="2" charset="0"/>
              </a:rPr>
              <a:t>টি </a:t>
            </a:r>
            <a:r>
              <a:rPr lang="en-US" sz="2400" b="1" dirty="0" err="1">
                <a:solidFill>
                  <a:schemeClr val="bg1"/>
                </a:solidFill>
                <a:latin typeface="NikoshBAN" pitchFamily="2" charset="0"/>
                <a:cs typeface="NikoshBAN" pitchFamily="2" charset="0"/>
              </a:rPr>
              <a:t>প্রধান</a:t>
            </a:r>
            <a:r>
              <a:rPr lang="en-US" sz="2400" b="1" dirty="0">
                <a:solidFill>
                  <a:schemeClr val="bg1"/>
                </a:solidFill>
                <a:latin typeface="NikoshBAN" pitchFamily="2" charset="0"/>
                <a:cs typeface="NikoshBAN" pitchFamily="2" charset="0"/>
              </a:rPr>
              <a:t> </a:t>
            </a:r>
            <a:r>
              <a:rPr lang="en-US" sz="2400" b="1" dirty="0" err="1">
                <a:solidFill>
                  <a:schemeClr val="bg1"/>
                </a:solidFill>
                <a:latin typeface="NikoshBAN" pitchFamily="2" charset="0"/>
                <a:cs typeface="NikoshBAN" pitchFamily="2" charset="0"/>
              </a:rPr>
              <a:t>অক্ষ</a:t>
            </a:r>
            <a:r>
              <a:rPr lang="bn-IN" sz="2400" b="1" dirty="0">
                <a:solidFill>
                  <a:schemeClr val="bg1"/>
                </a:solidFill>
                <a:latin typeface="NikoshBAN" pitchFamily="2" charset="0"/>
                <a:cs typeface="NikoshBAN" pitchFamily="2" charset="0"/>
              </a:rPr>
              <a:t>। </a:t>
            </a:r>
          </a:p>
          <a:p>
            <a:r>
              <a:rPr lang="bn-IN"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p>
          <a:p>
            <a:r>
              <a:rPr lang="bn-IN" sz="2400" b="1"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2400" b="1"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bn-IN"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grpSp>
        <p:nvGrpSpPr>
          <p:cNvPr id="27" name="Group 26"/>
          <p:cNvGrpSpPr/>
          <p:nvPr/>
        </p:nvGrpSpPr>
        <p:grpSpPr>
          <a:xfrm>
            <a:off x="5556738" y="1295400"/>
            <a:ext cx="3024554" cy="1752600"/>
            <a:chOff x="1828800" y="2438400"/>
            <a:chExt cx="4800600" cy="2286000"/>
          </a:xfrm>
        </p:grpSpPr>
        <p:grpSp>
          <p:nvGrpSpPr>
            <p:cNvPr id="28" name="Group 3"/>
            <p:cNvGrpSpPr/>
            <p:nvPr/>
          </p:nvGrpSpPr>
          <p:grpSpPr>
            <a:xfrm>
              <a:off x="3962400" y="2895600"/>
              <a:ext cx="483326" cy="1295400"/>
              <a:chOff x="3962400" y="2667000"/>
              <a:chExt cx="483326" cy="2514600"/>
            </a:xfrm>
          </p:grpSpPr>
          <p:grpSp>
            <p:nvGrpSpPr>
              <p:cNvPr id="36" name="Group 38"/>
              <p:cNvGrpSpPr/>
              <p:nvPr/>
            </p:nvGrpSpPr>
            <p:grpSpPr>
              <a:xfrm>
                <a:off x="3962400" y="2667000"/>
                <a:ext cx="483326" cy="2514600"/>
                <a:chOff x="6755674" y="2438400"/>
                <a:chExt cx="483326" cy="2514600"/>
              </a:xfrm>
            </p:grpSpPr>
            <p:sp>
              <p:nvSpPr>
                <p:cNvPr id="38" name="Chord 37"/>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9" name="Chord 38"/>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37" name="Straight Connector 36"/>
              <p:cNvCxnSpPr>
                <a:stCxn id="39" idx="0"/>
                <a:endCxn id="39"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3962400" y="2438400"/>
              <a:ext cx="2362200" cy="22860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057400" y="2438400"/>
              <a:ext cx="2362200" cy="22860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1828800" y="3505200"/>
              <a:ext cx="480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181600" y="34290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124200" y="34290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047999" y="3581400"/>
              <a:ext cx="901997" cy="481737"/>
            </a:xfrm>
            <a:prstGeom prst="rect">
              <a:avLst/>
            </a:prstGeom>
            <a:noFill/>
          </p:spPr>
          <p:txBody>
            <a:bodyPr wrap="square" rtlCol="0">
              <a:spAutoFit/>
            </a:bodyPr>
            <a:lstStyle/>
            <a:p>
              <a:r>
                <a:rPr lang="en-US" dirty="0">
                  <a:solidFill>
                    <a:schemeClr val="bg1"/>
                  </a:solidFill>
                </a:rPr>
                <a:t>C</a:t>
              </a:r>
              <a:r>
                <a:rPr lang="en-US" baseline="-25000" dirty="0">
                  <a:solidFill>
                    <a:schemeClr val="bg1"/>
                  </a:solidFill>
                </a:rPr>
                <a:t>1</a:t>
              </a:r>
            </a:p>
          </p:txBody>
        </p:sp>
        <p:sp>
          <p:nvSpPr>
            <p:cNvPr id="35" name="TextBox 34"/>
            <p:cNvSpPr txBox="1"/>
            <p:nvPr/>
          </p:nvSpPr>
          <p:spPr>
            <a:xfrm>
              <a:off x="5105401" y="3581400"/>
              <a:ext cx="965790" cy="481737"/>
            </a:xfrm>
            <a:prstGeom prst="rect">
              <a:avLst/>
            </a:prstGeom>
            <a:noFill/>
          </p:spPr>
          <p:txBody>
            <a:bodyPr wrap="square" rtlCol="0">
              <a:spAutoFit/>
            </a:bodyPr>
            <a:lstStyle/>
            <a:p>
              <a:r>
                <a:rPr lang="en-US" dirty="0">
                  <a:solidFill>
                    <a:schemeClr val="bg1"/>
                  </a:solidFill>
                </a:rPr>
                <a:t>C</a:t>
              </a:r>
              <a:r>
                <a:rPr lang="en-US" baseline="-25000" dirty="0">
                  <a:solidFill>
                    <a:schemeClr val="bg1"/>
                  </a:solidFill>
                </a:rPr>
                <a:t>2</a:t>
              </a:r>
            </a:p>
          </p:txBody>
        </p:sp>
      </p:grpSp>
      <p:grpSp>
        <p:nvGrpSpPr>
          <p:cNvPr id="74" name="Group 73"/>
          <p:cNvGrpSpPr/>
          <p:nvPr/>
        </p:nvGrpSpPr>
        <p:grpSpPr>
          <a:xfrm>
            <a:off x="5556738" y="3505200"/>
            <a:ext cx="3305908" cy="1828800"/>
            <a:chOff x="5943600" y="3429000"/>
            <a:chExt cx="3581400" cy="1752600"/>
          </a:xfrm>
        </p:grpSpPr>
        <p:grpSp>
          <p:nvGrpSpPr>
            <p:cNvPr id="71" name="Group 70"/>
            <p:cNvGrpSpPr/>
            <p:nvPr/>
          </p:nvGrpSpPr>
          <p:grpSpPr>
            <a:xfrm>
              <a:off x="5943600" y="3429000"/>
              <a:ext cx="3581400" cy="1752600"/>
              <a:chOff x="5943600" y="3429000"/>
              <a:chExt cx="3581400" cy="1752600"/>
            </a:xfrm>
          </p:grpSpPr>
          <p:grpSp>
            <p:nvGrpSpPr>
              <p:cNvPr id="70" name="Group 69"/>
              <p:cNvGrpSpPr/>
              <p:nvPr/>
            </p:nvGrpSpPr>
            <p:grpSpPr>
              <a:xfrm>
                <a:off x="6019800" y="3429000"/>
                <a:ext cx="3441095" cy="1752600"/>
                <a:chOff x="6019800" y="3429000"/>
                <a:chExt cx="3441095" cy="1752600"/>
              </a:xfrm>
            </p:grpSpPr>
            <p:grpSp>
              <p:nvGrpSpPr>
                <p:cNvPr id="69" name="Group 68"/>
                <p:cNvGrpSpPr/>
                <p:nvPr/>
              </p:nvGrpSpPr>
              <p:grpSpPr>
                <a:xfrm>
                  <a:off x="6019800" y="3429000"/>
                  <a:ext cx="3173790" cy="1752600"/>
                  <a:chOff x="6019800" y="3429000"/>
                  <a:chExt cx="3173790" cy="1752600"/>
                </a:xfrm>
              </p:grpSpPr>
              <p:grpSp>
                <p:nvGrpSpPr>
                  <p:cNvPr id="53" name="Group 52"/>
                  <p:cNvGrpSpPr/>
                  <p:nvPr/>
                </p:nvGrpSpPr>
                <p:grpSpPr>
                  <a:xfrm>
                    <a:off x="7391400" y="3657600"/>
                    <a:ext cx="685800" cy="1295400"/>
                    <a:chOff x="2362200" y="2514600"/>
                    <a:chExt cx="762000" cy="2514600"/>
                  </a:xfrm>
                  <a:solidFill>
                    <a:srgbClr val="00B0F0"/>
                  </a:solidFill>
                </p:grpSpPr>
                <p:sp>
                  <p:nvSpPr>
                    <p:cNvPr id="54" name="Isosceles Triangle 53"/>
                    <p:cNvSpPr/>
                    <p:nvPr/>
                  </p:nvSpPr>
                  <p:spPr>
                    <a:xfrm rot="10800000">
                      <a:off x="2392077" y="25146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5" name="Moon 54"/>
                    <p:cNvSpPr/>
                    <p:nvPr/>
                  </p:nvSpPr>
                  <p:spPr>
                    <a:xfrm>
                      <a:off x="2743200" y="2514600"/>
                      <a:ext cx="3810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6" name="Moon 55"/>
                    <p:cNvSpPr/>
                    <p:nvPr/>
                  </p:nvSpPr>
                  <p:spPr>
                    <a:xfrm flipH="1">
                      <a:off x="2362200" y="2514600"/>
                      <a:ext cx="4572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7" name="Isosceles Triangle 56"/>
                    <p:cNvSpPr/>
                    <p:nvPr/>
                  </p:nvSpPr>
                  <p:spPr>
                    <a:xfrm>
                      <a:off x="2377138" y="41910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sp>
                <p:nvSpPr>
                  <p:cNvPr id="43" name="Oval 42"/>
                  <p:cNvSpPr/>
                  <p:nvPr/>
                </p:nvSpPr>
                <p:spPr>
                  <a:xfrm>
                    <a:off x="6019800" y="3429000"/>
                    <a:ext cx="1612295" cy="1752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610600" y="4191000"/>
                    <a:ext cx="104019" cy="116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705600" y="4191000"/>
                    <a:ext cx="104019" cy="116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400800" y="4305300"/>
                    <a:ext cx="615648" cy="353943"/>
                  </a:xfrm>
                  <a:prstGeom prst="rect">
                    <a:avLst/>
                  </a:prstGeom>
                  <a:noFill/>
                </p:spPr>
                <p:txBody>
                  <a:bodyPr wrap="square" rtlCol="0">
                    <a:spAutoFit/>
                  </a:bodyPr>
                  <a:lstStyle/>
                  <a:p>
                    <a:r>
                      <a:rPr lang="en-US" dirty="0">
                        <a:solidFill>
                          <a:schemeClr val="bg1"/>
                        </a:solidFill>
                      </a:rPr>
                      <a:t>C</a:t>
                    </a:r>
                    <a:r>
                      <a:rPr lang="en-US" baseline="-25000" dirty="0">
                        <a:solidFill>
                          <a:schemeClr val="bg1"/>
                        </a:solidFill>
                      </a:rPr>
                      <a:t>1</a:t>
                    </a:r>
                  </a:p>
                </p:txBody>
              </p:sp>
              <p:sp>
                <p:nvSpPr>
                  <p:cNvPr id="48" name="TextBox 47"/>
                  <p:cNvSpPr txBox="1"/>
                  <p:nvPr/>
                </p:nvSpPr>
                <p:spPr>
                  <a:xfrm>
                    <a:off x="8534400" y="4267200"/>
                    <a:ext cx="659190" cy="353943"/>
                  </a:xfrm>
                  <a:prstGeom prst="rect">
                    <a:avLst/>
                  </a:prstGeom>
                  <a:noFill/>
                </p:spPr>
                <p:txBody>
                  <a:bodyPr wrap="square" rtlCol="0">
                    <a:spAutoFit/>
                  </a:bodyPr>
                  <a:lstStyle/>
                  <a:p>
                    <a:r>
                      <a:rPr lang="en-US" dirty="0">
                        <a:solidFill>
                          <a:schemeClr val="bg1"/>
                        </a:solidFill>
                      </a:rPr>
                      <a:t>C</a:t>
                    </a:r>
                    <a:r>
                      <a:rPr lang="en-US" baseline="-25000" dirty="0">
                        <a:solidFill>
                          <a:schemeClr val="bg1"/>
                        </a:solidFill>
                      </a:rPr>
                      <a:t>2</a:t>
                    </a:r>
                  </a:p>
                </p:txBody>
              </p:sp>
            </p:grpSp>
            <p:sp>
              <p:nvSpPr>
                <p:cNvPr id="42" name="Oval 41"/>
                <p:cNvSpPr/>
                <p:nvPr/>
              </p:nvSpPr>
              <p:spPr>
                <a:xfrm>
                  <a:off x="7848600" y="3429000"/>
                  <a:ext cx="1612295" cy="1752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Connector 43"/>
              <p:cNvCxnSpPr/>
              <p:nvPr/>
            </p:nvCxnSpPr>
            <p:spPr>
              <a:xfrm flipV="1">
                <a:off x="5943600" y="4229100"/>
                <a:ext cx="3581400" cy="381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a:stCxn id="54" idx="3"/>
              <a:endCxn id="57" idx="3"/>
            </p:cNvCxnSpPr>
            <p:nvPr/>
          </p:nvCxnSpPr>
          <p:spPr>
            <a:xfrm rot="16200000" flipH="1" flipV="1">
              <a:off x="7080661" y="4298577"/>
              <a:ext cx="1295400" cy="13445"/>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75"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6963508" y="5654038"/>
            <a:ext cx="800100" cy="975362"/>
          </a:xfrm>
          <a:prstGeom prst="rect">
            <a:avLst/>
          </a:prstGeom>
          <a:noFill/>
        </p:spPr>
      </p:pic>
      <p:pic>
        <p:nvPicPr>
          <p:cNvPr id="76"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7670407" y="5863288"/>
            <a:ext cx="571501" cy="698172"/>
          </a:xfrm>
          <a:prstGeom prst="rect">
            <a:avLst/>
          </a:prstGeom>
          <a:noFill/>
        </p:spPr>
      </p:pic>
      <p:pic>
        <p:nvPicPr>
          <p:cNvPr id="77"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8184760" y="5909414"/>
            <a:ext cx="534672" cy="653180"/>
          </a:xfrm>
          <a:prstGeom prst="rect">
            <a:avLst/>
          </a:prstGeom>
          <a:noFill/>
        </p:spPr>
      </p:pic>
    </p:spTree>
    <p:extLst>
      <p:ext uri="{BB962C8B-B14F-4D97-AF65-F5344CB8AC3E}">
        <p14:creationId xmlns:p14="http://schemas.microsoft.com/office/powerpoint/2010/main" val="361013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2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2000"/>
                                        <p:tgtEl>
                                          <p:spTgt spid="74"/>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strVal val="#ppt_w*0.70"/>
                                          </p:val>
                                        </p:tav>
                                        <p:tav tm="100000">
                                          <p:val>
                                            <p:strVal val="#ppt_w"/>
                                          </p:val>
                                        </p:tav>
                                      </p:tavLst>
                                    </p:anim>
                                    <p:anim calcmode="lin" valueType="num">
                                      <p:cBhvr>
                                        <p:cTn id="25" dur="1000" fill="hold"/>
                                        <p:tgtEl>
                                          <p:spTgt spid="23"/>
                                        </p:tgtEl>
                                        <p:attrNameLst>
                                          <p:attrName>ppt_h</p:attrName>
                                        </p:attrNameLst>
                                      </p:cBhvr>
                                      <p:tavLst>
                                        <p:tav tm="0">
                                          <p:val>
                                            <p:strVal val="#ppt_h"/>
                                          </p:val>
                                        </p:tav>
                                        <p:tav tm="100000">
                                          <p:val>
                                            <p:strVal val="#ppt_h"/>
                                          </p:val>
                                        </p:tav>
                                      </p:tavLst>
                                    </p:anim>
                                    <p:animEffect transition="in" filter="fade">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4783015" y="3380740"/>
            <a:ext cx="2250831" cy="1877060"/>
            <a:chOff x="5181600" y="3380740"/>
            <a:chExt cx="2438400" cy="1877060"/>
          </a:xfrm>
        </p:grpSpPr>
        <p:grpSp>
          <p:nvGrpSpPr>
            <p:cNvPr id="16" name="Group 15"/>
            <p:cNvGrpSpPr/>
            <p:nvPr/>
          </p:nvGrpSpPr>
          <p:grpSpPr>
            <a:xfrm>
              <a:off x="6324600" y="3380740"/>
              <a:ext cx="228600" cy="1877060"/>
              <a:chOff x="3962400" y="2667000"/>
              <a:chExt cx="483326" cy="2514600"/>
            </a:xfrm>
          </p:grpSpPr>
          <p:grpSp>
            <p:nvGrpSpPr>
              <p:cNvPr id="17" name="Group 38"/>
              <p:cNvGrpSpPr/>
              <p:nvPr/>
            </p:nvGrpSpPr>
            <p:grpSpPr>
              <a:xfrm>
                <a:off x="3962400" y="2667000"/>
                <a:ext cx="483326" cy="2514600"/>
                <a:chOff x="6755674" y="2438400"/>
                <a:chExt cx="483326" cy="2514600"/>
              </a:xfrm>
            </p:grpSpPr>
            <p:sp>
              <p:nvSpPr>
                <p:cNvPr id="19" name="Chord 18"/>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20" name="Chord 19"/>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18" name="Straight Connector 17"/>
              <p:cNvCxnSpPr>
                <a:stCxn id="20" idx="0"/>
                <a:endCxn id="20"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5181600" y="4295140"/>
              <a:ext cx="2438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5562600" y="3456940"/>
              <a:ext cx="1752600" cy="1600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486400" y="3456940"/>
              <a:ext cx="1828800" cy="1600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48400" y="4295140"/>
              <a:ext cx="533400" cy="369332"/>
            </a:xfrm>
            <a:prstGeom prst="rect">
              <a:avLst/>
            </a:prstGeom>
            <a:noFill/>
          </p:spPr>
          <p:txBody>
            <a:bodyPr wrap="square" rtlCol="0">
              <a:spAutoFit/>
            </a:bodyPr>
            <a:lstStyle/>
            <a:p>
              <a:r>
                <a:rPr lang="en-US" dirty="0">
                  <a:solidFill>
                    <a:schemeClr val="bg1"/>
                  </a:solidFill>
                </a:rPr>
                <a:t>O </a:t>
              </a:r>
            </a:p>
          </p:txBody>
        </p:sp>
      </p:grpSp>
      <p:grpSp>
        <p:nvGrpSpPr>
          <p:cNvPr id="30" name="Group 29"/>
          <p:cNvGrpSpPr/>
          <p:nvPr/>
        </p:nvGrpSpPr>
        <p:grpSpPr>
          <a:xfrm>
            <a:off x="633046" y="3124200"/>
            <a:ext cx="3024554" cy="2133600"/>
            <a:chOff x="685800" y="3124200"/>
            <a:chExt cx="3276600" cy="2133600"/>
          </a:xfrm>
        </p:grpSpPr>
        <p:grpSp>
          <p:nvGrpSpPr>
            <p:cNvPr id="2" name="Group 1"/>
            <p:cNvGrpSpPr/>
            <p:nvPr/>
          </p:nvGrpSpPr>
          <p:grpSpPr>
            <a:xfrm>
              <a:off x="2133600" y="3581400"/>
              <a:ext cx="524933" cy="1419860"/>
              <a:chOff x="3962400" y="2667000"/>
              <a:chExt cx="483326" cy="2514600"/>
            </a:xfrm>
          </p:grpSpPr>
          <p:grpSp>
            <p:nvGrpSpPr>
              <p:cNvPr id="3" name="Group 38"/>
              <p:cNvGrpSpPr/>
              <p:nvPr/>
            </p:nvGrpSpPr>
            <p:grpSpPr>
              <a:xfrm>
                <a:off x="3962400" y="2667000"/>
                <a:ext cx="483326" cy="2514600"/>
                <a:chOff x="6755674" y="2438400"/>
                <a:chExt cx="483326" cy="2514600"/>
              </a:xfrm>
            </p:grpSpPr>
            <p:sp>
              <p:nvSpPr>
                <p:cNvPr id="5" name="Chord 4"/>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6" name="Chord 5"/>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4" name="Straight Connector 3"/>
              <p:cNvCxnSpPr>
                <a:stCxn id="6" idx="0"/>
                <a:endCxn id="6"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7" name="Oval 6"/>
            <p:cNvSpPr/>
            <p:nvPr/>
          </p:nvSpPr>
          <p:spPr>
            <a:xfrm>
              <a:off x="2974219" y="4188460"/>
              <a:ext cx="104019" cy="116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69962" y="4188460"/>
              <a:ext cx="104019" cy="116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17952" y="4305300"/>
              <a:ext cx="615647" cy="369332"/>
            </a:xfrm>
            <a:prstGeom prst="rect">
              <a:avLst/>
            </a:prstGeom>
            <a:noFill/>
          </p:spPr>
          <p:txBody>
            <a:bodyPr wrap="square" rtlCol="0">
              <a:spAutoFit/>
            </a:bodyPr>
            <a:lstStyle/>
            <a:p>
              <a:r>
                <a:rPr lang="en-US" dirty="0">
                  <a:solidFill>
                    <a:schemeClr val="bg1"/>
                  </a:solidFill>
                </a:rPr>
                <a:t>C</a:t>
              </a:r>
              <a:r>
                <a:rPr lang="en-US" baseline="-25000" dirty="0">
                  <a:solidFill>
                    <a:schemeClr val="bg1"/>
                  </a:solidFill>
                </a:rPr>
                <a:t>1</a:t>
              </a:r>
            </a:p>
          </p:txBody>
        </p:sp>
        <p:sp>
          <p:nvSpPr>
            <p:cNvPr id="10" name="TextBox 9"/>
            <p:cNvSpPr txBox="1"/>
            <p:nvPr/>
          </p:nvSpPr>
          <p:spPr>
            <a:xfrm>
              <a:off x="2922210" y="4305300"/>
              <a:ext cx="659190" cy="369332"/>
            </a:xfrm>
            <a:prstGeom prst="rect">
              <a:avLst/>
            </a:prstGeom>
            <a:noFill/>
          </p:spPr>
          <p:txBody>
            <a:bodyPr wrap="square" rtlCol="0">
              <a:spAutoFit/>
            </a:bodyPr>
            <a:lstStyle/>
            <a:p>
              <a:r>
                <a:rPr lang="en-US" dirty="0">
                  <a:solidFill>
                    <a:schemeClr val="bg1"/>
                  </a:solidFill>
                </a:rPr>
                <a:t>C</a:t>
              </a:r>
              <a:r>
                <a:rPr lang="en-US" baseline="-25000" dirty="0">
                  <a:solidFill>
                    <a:schemeClr val="bg1"/>
                  </a:solidFill>
                </a:rPr>
                <a:t>2</a:t>
              </a:r>
            </a:p>
          </p:txBody>
        </p:sp>
        <p:cxnSp>
          <p:nvCxnSpPr>
            <p:cNvPr id="11" name="Straight Arrow Connector 10"/>
            <p:cNvCxnSpPr/>
            <p:nvPr/>
          </p:nvCxnSpPr>
          <p:spPr>
            <a:xfrm rot="5400000">
              <a:off x="2324100" y="3390900"/>
              <a:ext cx="762000"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255333" y="3916866"/>
              <a:ext cx="481521" cy="2677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057400" y="4419600"/>
              <a:ext cx="4572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1866900" y="4914900"/>
              <a:ext cx="5334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 y="4246880"/>
              <a:ext cx="3276600" cy="12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209800" y="4191000"/>
              <a:ext cx="533400" cy="369332"/>
            </a:xfrm>
            <a:prstGeom prst="rect">
              <a:avLst/>
            </a:prstGeom>
            <a:noFill/>
          </p:spPr>
          <p:txBody>
            <a:bodyPr wrap="square" rtlCol="0">
              <a:spAutoFit/>
            </a:bodyPr>
            <a:lstStyle/>
            <a:p>
              <a:r>
                <a:rPr lang="en-US" dirty="0">
                  <a:solidFill>
                    <a:schemeClr val="bg1"/>
                  </a:solidFill>
                </a:rPr>
                <a:t>O </a:t>
              </a:r>
            </a:p>
          </p:txBody>
        </p:sp>
      </p:grpSp>
      <p:sp>
        <p:nvSpPr>
          <p:cNvPr id="34" name="Rectangle 33"/>
          <p:cNvSpPr/>
          <p:nvPr/>
        </p:nvSpPr>
        <p:spPr>
          <a:xfrm>
            <a:off x="492369" y="533400"/>
            <a:ext cx="8018585"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6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আলোক কেন্দ্রঃ</a:t>
            </a:r>
            <a:endParaRPr lang="en-US" sz="36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r>
              <a:rPr lang="bn-IN"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IN" sz="28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আলোক কেন্দ্র হলো লেন্সের প্রধান অক্ষের উপর অবস্থিত একটি নির্দিষ্ট বিন্দু, যার মধ্য দিয়ে কোনো রশ্মি অতিক্রম করলে প্রতিসরণের পর লেন্সের অপর পৃষ্ট থেকে নির্গত হওয়ার সময় আপতিত রশ্মির সমান্তরালভাবে নির্গত হয়। চিত্রে </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O </a:t>
            </a:r>
            <a:r>
              <a:rPr lang="bn-IN" sz="28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বিন্দু হলো লেন্সের আলোক কেন্দ্র।     </a:t>
            </a:r>
            <a:endParaRPr lang="en-US" sz="28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6"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6963508" y="5654038"/>
            <a:ext cx="800100" cy="975362"/>
          </a:xfrm>
          <a:prstGeom prst="rect">
            <a:avLst/>
          </a:prstGeom>
          <a:noFill/>
        </p:spPr>
      </p:pic>
      <p:pic>
        <p:nvPicPr>
          <p:cNvPr id="37"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7670407" y="5863288"/>
            <a:ext cx="571501" cy="698172"/>
          </a:xfrm>
          <a:prstGeom prst="rect">
            <a:avLst/>
          </a:prstGeom>
          <a:noFill/>
        </p:spPr>
      </p:pic>
      <p:pic>
        <p:nvPicPr>
          <p:cNvPr id="38"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8184760" y="5909414"/>
            <a:ext cx="534672" cy="653180"/>
          </a:xfrm>
          <a:prstGeom prst="rect">
            <a:avLst/>
          </a:prstGeom>
          <a:noFill/>
        </p:spPr>
      </p:pic>
    </p:spTree>
    <p:extLst>
      <p:ext uri="{BB962C8B-B14F-4D97-AF65-F5344CB8AC3E}">
        <p14:creationId xmlns:p14="http://schemas.microsoft.com/office/powerpoint/2010/main" val="251465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2180493" y="4114800"/>
            <a:ext cx="414215" cy="1828800"/>
            <a:chOff x="3962400" y="2667000"/>
            <a:chExt cx="483326" cy="2514600"/>
          </a:xfrm>
        </p:grpSpPr>
        <p:grpSp>
          <p:nvGrpSpPr>
            <p:cNvPr id="36" name="Group 38"/>
            <p:cNvGrpSpPr/>
            <p:nvPr/>
          </p:nvGrpSpPr>
          <p:grpSpPr>
            <a:xfrm>
              <a:off x="3962400" y="2667000"/>
              <a:ext cx="483326" cy="2514600"/>
              <a:chOff x="6755674" y="2438400"/>
              <a:chExt cx="483326" cy="2514600"/>
            </a:xfrm>
          </p:grpSpPr>
          <p:sp>
            <p:nvSpPr>
              <p:cNvPr id="38" name="Chord 37"/>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9" name="Chord 38"/>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37" name="Straight Connector 36"/>
            <p:cNvCxnSpPr>
              <a:stCxn id="39" idx="0"/>
              <a:endCxn id="39"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a:off x="773723" y="5029201"/>
            <a:ext cx="3094892" cy="12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73723" y="4419600"/>
            <a:ext cx="161778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391508" y="4419600"/>
            <a:ext cx="1617785" cy="1143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73723" y="5562600"/>
            <a:ext cx="161778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391508" y="4572000"/>
            <a:ext cx="1547446"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6963508" y="4038598"/>
            <a:ext cx="633046" cy="1981203"/>
            <a:chOff x="6781800" y="3809999"/>
            <a:chExt cx="685800" cy="1981203"/>
          </a:xfrm>
        </p:grpSpPr>
        <p:grpSp>
          <p:nvGrpSpPr>
            <p:cNvPr id="50" name="Group 49"/>
            <p:cNvGrpSpPr/>
            <p:nvPr/>
          </p:nvGrpSpPr>
          <p:grpSpPr>
            <a:xfrm>
              <a:off x="6781800" y="3810000"/>
              <a:ext cx="685800" cy="1981200"/>
              <a:chOff x="2362200" y="2514600"/>
              <a:chExt cx="762000" cy="2514600"/>
            </a:xfrm>
            <a:solidFill>
              <a:srgbClr val="00B0F0"/>
            </a:solidFill>
          </p:grpSpPr>
          <p:sp>
            <p:nvSpPr>
              <p:cNvPr id="51" name="Isosceles Triangle 50"/>
              <p:cNvSpPr/>
              <p:nvPr/>
            </p:nvSpPr>
            <p:spPr>
              <a:xfrm rot="10800000">
                <a:off x="2392077" y="25146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2" name="Moon 51"/>
              <p:cNvSpPr/>
              <p:nvPr/>
            </p:nvSpPr>
            <p:spPr>
              <a:xfrm>
                <a:off x="2743200" y="2514600"/>
                <a:ext cx="3810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3" name="Moon 52"/>
              <p:cNvSpPr/>
              <p:nvPr/>
            </p:nvSpPr>
            <p:spPr>
              <a:xfrm flipH="1">
                <a:off x="2362200" y="2514600"/>
                <a:ext cx="4572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4" name="Isosceles Triangle 53"/>
              <p:cNvSpPr/>
              <p:nvPr/>
            </p:nvSpPr>
            <p:spPr>
              <a:xfrm>
                <a:off x="2377138" y="41910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56" name="Straight Connector 55"/>
            <p:cNvCxnSpPr>
              <a:stCxn id="51" idx="3"/>
            </p:cNvCxnSpPr>
            <p:nvPr/>
          </p:nvCxnSpPr>
          <p:spPr>
            <a:xfrm rot="16200000" flipH="1">
              <a:off x="6153540" y="4781942"/>
              <a:ext cx="1981203" cy="3731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a:xfrm>
            <a:off x="5556739" y="4952999"/>
            <a:ext cx="3094892" cy="12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697415" y="4419598"/>
            <a:ext cx="161778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7315200" y="3886198"/>
            <a:ext cx="1195754"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697415" y="5410198"/>
            <a:ext cx="161778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7315200" y="5410198"/>
            <a:ext cx="1406769"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330461" y="4495798"/>
            <a:ext cx="844062"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6260123" y="4952998"/>
            <a:ext cx="914400"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492369" y="533400"/>
            <a:ext cx="8018585" cy="327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r>
              <a:rPr lang="en-US" sz="3200" b="1" dirty="0" err="1">
                <a:ln w="50800"/>
                <a:solidFill>
                  <a:srgbClr val="7030A0"/>
                </a:solidFill>
                <a:latin typeface="NikoshBAN" pitchFamily="2" charset="0"/>
                <a:cs typeface="NikoshBAN" pitchFamily="2" charset="0"/>
              </a:rPr>
              <a:t>প্রধান</a:t>
            </a:r>
            <a:r>
              <a:rPr lang="en-US" sz="3200" b="1" dirty="0">
                <a:ln w="50800"/>
                <a:solidFill>
                  <a:srgbClr val="7030A0"/>
                </a:solidFill>
                <a:latin typeface="NikoshBAN" pitchFamily="2" charset="0"/>
                <a:cs typeface="NikoshBAN" pitchFamily="2" charset="0"/>
              </a:rPr>
              <a:t> </a:t>
            </a:r>
            <a:r>
              <a:rPr lang="en-US" sz="3200" b="1" dirty="0" err="1">
                <a:ln w="50800"/>
                <a:solidFill>
                  <a:srgbClr val="7030A0"/>
                </a:solidFill>
                <a:latin typeface="NikoshBAN" pitchFamily="2" charset="0"/>
                <a:cs typeface="NikoshBAN" pitchFamily="2" charset="0"/>
              </a:rPr>
              <a:t>ফোকাস</a:t>
            </a:r>
            <a:r>
              <a:rPr lang="bn-IN" sz="3200" b="1" dirty="0">
                <a:ln w="50800"/>
                <a:solidFill>
                  <a:srgbClr val="7030A0"/>
                </a:solidFill>
                <a:latin typeface="NikoshBAN" pitchFamily="2" charset="0"/>
                <a:cs typeface="NikoshBAN" pitchFamily="2" charset="0"/>
              </a:rPr>
              <a:t>ঃ </a:t>
            </a:r>
          </a:p>
          <a:p>
            <a:r>
              <a:rPr lang="en-US" sz="2800" b="1" dirty="0" err="1">
                <a:ln w="50800"/>
                <a:solidFill>
                  <a:schemeClr val="bg1">
                    <a:shade val="50000"/>
                  </a:schemeClr>
                </a:solidFill>
                <a:latin typeface="NikoshBAN" pitchFamily="2" charset="0"/>
                <a:cs typeface="NikoshBAN" pitchFamily="2" charset="0"/>
              </a:rPr>
              <a:t>লেন্সের</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প্রধান</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অক্ষের</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সমান্তরাল</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রশ্মিগুচ্ছ</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প্রতিসরণের</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পর</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প্রধান</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অক্ষের</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উপর</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যে</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বিন্দুতে</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মিলিত</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হয়</a:t>
            </a:r>
            <a:r>
              <a:rPr lang="bn-IN" sz="2800" b="1" dirty="0">
                <a:ln w="50800"/>
                <a:solidFill>
                  <a:schemeClr val="bg1">
                    <a:shade val="50000"/>
                  </a:schemeClr>
                </a:solidFill>
                <a:latin typeface="NikoshBAN" pitchFamily="2" charset="0"/>
                <a:cs typeface="NikoshBAN" pitchFamily="2" charset="0"/>
              </a:rPr>
              <a:t> </a:t>
            </a:r>
            <a:r>
              <a:rPr lang="en-US" sz="2800" b="1" dirty="0">
                <a:ln w="50800"/>
                <a:solidFill>
                  <a:schemeClr val="bg1">
                    <a:shade val="50000"/>
                  </a:schemeClr>
                </a:solidFill>
                <a:latin typeface="NikoshBAN" pitchFamily="2" charset="0"/>
                <a:cs typeface="NikoshBAN" pitchFamily="2" charset="0"/>
              </a:rPr>
              <a:t>(</a:t>
            </a:r>
            <a:r>
              <a:rPr lang="en-US" sz="2800" b="1" dirty="0" err="1">
                <a:ln w="50800"/>
                <a:solidFill>
                  <a:schemeClr val="bg1">
                    <a:shade val="50000"/>
                  </a:schemeClr>
                </a:solidFill>
                <a:latin typeface="NikoshBAN" pitchFamily="2" charset="0"/>
                <a:cs typeface="NikoshBAN" pitchFamily="2" charset="0"/>
              </a:rPr>
              <a:t>উত্তল</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লেন্সের</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ক্ষেত্রে</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অথবা</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যে</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বিন্দু</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থেকে</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অপসৃত</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হচ্ছে</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অবতল</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লেন্সের</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ক্ষেত্রে</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বলে</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মনে</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হয়</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সেই</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বিন্দুকে</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লেন্সের</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প্রধান</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ফোকাস</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বা</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ফোকাস</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বিন্দু</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বলে</a:t>
            </a:r>
            <a:r>
              <a:rPr lang="en-US" sz="2800" b="1" dirty="0">
                <a:ln w="50800"/>
                <a:solidFill>
                  <a:schemeClr val="bg1">
                    <a:shade val="50000"/>
                  </a:schemeClr>
                </a:solidFill>
                <a:latin typeface="NikoshBAN" pitchFamily="2" charset="0"/>
                <a:cs typeface="NikoshBAN" pitchFamily="2" charset="0"/>
              </a:rPr>
              <a:t>।</a:t>
            </a:r>
            <a:endParaRPr lang="bn-IN" sz="2800" b="1" dirty="0">
              <a:ln w="50800"/>
              <a:solidFill>
                <a:schemeClr val="bg1">
                  <a:shade val="50000"/>
                </a:schemeClr>
              </a:solidFill>
              <a:latin typeface="NikoshBAN" pitchFamily="2" charset="0"/>
              <a:cs typeface="NikoshBAN" pitchFamily="2" charset="0"/>
            </a:endParaRPr>
          </a:p>
          <a:p>
            <a:r>
              <a:rPr lang="bn-IN" sz="3200" b="1" dirty="0">
                <a:ln w="50800"/>
                <a:solidFill>
                  <a:srgbClr val="7030A0"/>
                </a:solidFill>
                <a:latin typeface="NikoshBAN" pitchFamily="2" charset="0"/>
                <a:cs typeface="NikoshBAN" pitchFamily="2" charset="0"/>
              </a:rPr>
              <a:t>ফোকাস দুরত্বঃ </a:t>
            </a:r>
          </a:p>
          <a:p>
            <a:r>
              <a:rPr lang="en-US" sz="2800" b="1" dirty="0" err="1">
                <a:ln w="50800"/>
                <a:solidFill>
                  <a:schemeClr val="bg1">
                    <a:shade val="50000"/>
                  </a:schemeClr>
                </a:solidFill>
                <a:latin typeface="NikoshBAN" pitchFamily="2" charset="0"/>
                <a:cs typeface="NikoshBAN" pitchFamily="2" charset="0"/>
              </a:rPr>
              <a:t>লেন্সের</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আলোক</a:t>
            </a:r>
            <a:r>
              <a:rPr lang="bn-IN"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কেন্দ্র</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থেকে</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প্রধান</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ফোকাস</a:t>
            </a:r>
            <a:r>
              <a:rPr lang="en-US" sz="2800" b="1" dirty="0">
                <a:ln w="50800"/>
                <a:solidFill>
                  <a:schemeClr val="bg1">
                    <a:shade val="50000"/>
                  </a:schemeClr>
                </a:solidFill>
                <a:latin typeface="NikoshBAN" pitchFamily="2" charset="0"/>
                <a:cs typeface="NikoshBAN" pitchFamily="2" charset="0"/>
              </a:rPr>
              <a:t> প</a:t>
            </a:r>
            <a:r>
              <a:rPr lang="as-IN" sz="2800" b="1" dirty="0">
                <a:ln w="50800"/>
                <a:solidFill>
                  <a:schemeClr val="bg1">
                    <a:shade val="50000"/>
                  </a:schemeClr>
                </a:solidFill>
                <a:latin typeface="NikoshBAN" pitchFamily="2" charset="0"/>
                <a:cs typeface="NikoshBAN" pitchFamily="2" charset="0"/>
              </a:rPr>
              <a:t>র্য</a:t>
            </a:r>
            <a:r>
              <a:rPr lang="en-US" sz="2800" b="1" dirty="0" err="1">
                <a:ln w="50800"/>
                <a:solidFill>
                  <a:schemeClr val="bg1">
                    <a:shade val="50000"/>
                  </a:schemeClr>
                </a:solidFill>
                <a:latin typeface="NikoshBAN" pitchFamily="2" charset="0"/>
                <a:cs typeface="NikoshBAN" pitchFamily="2" charset="0"/>
              </a:rPr>
              <a:t>ন্ত</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দুরত্বকে</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ফোকাস</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দুরত্ব</a:t>
            </a:r>
            <a:r>
              <a:rPr lang="en-US" sz="2800" b="1" dirty="0">
                <a:ln w="50800"/>
                <a:solidFill>
                  <a:schemeClr val="bg1">
                    <a:shade val="50000"/>
                  </a:schemeClr>
                </a:solidFill>
                <a:latin typeface="NikoshBAN" pitchFamily="2" charset="0"/>
                <a:cs typeface="NikoshBAN" pitchFamily="2" charset="0"/>
              </a:rPr>
              <a:t> </a:t>
            </a:r>
            <a:r>
              <a:rPr lang="en-US" sz="2800" b="1" dirty="0" err="1">
                <a:ln w="50800"/>
                <a:solidFill>
                  <a:schemeClr val="bg1">
                    <a:shade val="50000"/>
                  </a:schemeClr>
                </a:solidFill>
                <a:latin typeface="NikoshBAN" pitchFamily="2" charset="0"/>
                <a:cs typeface="NikoshBAN" pitchFamily="2" charset="0"/>
              </a:rPr>
              <a:t>বলে</a:t>
            </a:r>
            <a:r>
              <a:rPr lang="en-US" sz="2800" b="1" dirty="0">
                <a:ln w="50800"/>
                <a:solidFill>
                  <a:schemeClr val="bg1">
                    <a:shade val="50000"/>
                  </a:schemeClr>
                </a:solidFill>
                <a:latin typeface="NikoshBAN" pitchFamily="2" charset="0"/>
                <a:cs typeface="NikoshBAN" pitchFamily="2" charset="0"/>
              </a:rPr>
              <a:t>।</a:t>
            </a:r>
          </a:p>
        </p:txBody>
      </p:sp>
    </p:spTree>
    <p:extLst>
      <p:ext uri="{BB962C8B-B14F-4D97-AF65-F5344CB8AC3E}">
        <p14:creationId xmlns:p14="http://schemas.microsoft.com/office/powerpoint/2010/main" val="17368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1000" fill="hold"/>
                                        <p:tgtEl>
                                          <p:spTgt spid="75"/>
                                        </p:tgtEl>
                                        <p:attrNameLst>
                                          <p:attrName>ppt_w</p:attrName>
                                        </p:attrNameLst>
                                      </p:cBhvr>
                                      <p:tavLst>
                                        <p:tav tm="0">
                                          <p:val>
                                            <p:strVal val="#ppt_w*0.70"/>
                                          </p:val>
                                        </p:tav>
                                        <p:tav tm="100000">
                                          <p:val>
                                            <p:strVal val="#ppt_w"/>
                                          </p:val>
                                        </p:tav>
                                      </p:tavLst>
                                    </p:anim>
                                    <p:anim calcmode="lin" valueType="num">
                                      <p:cBhvr>
                                        <p:cTn id="8" dur="1000" fill="hold"/>
                                        <p:tgtEl>
                                          <p:spTgt spid="75"/>
                                        </p:tgtEl>
                                        <p:attrNameLst>
                                          <p:attrName>ppt_h</p:attrName>
                                        </p:attrNameLst>
                                      </p:cBhvr>
                                      <p:tavLst>
                                        <p:tav tm="0">
                                          <p:val>
                                            <p:strVal val="#ppt_h"/>
                                          </p:val>
                                        </p:tav>
                                        <p:tav tm="100000">
                                          <p:val>
                                            <p:strVal val="#ppt_h"/>
                                          </p:val>
                                        </p:tav>
                                      </p:tavLst>
                                    </p:anim>
                                    <p:animEffect transition="in" filter="fade">
                                      <p:cBhvr>
                                        <p:cTn id="9" dur="1000"/>
                                        <p:tgtEl>
                                          <p:spTgt spid="7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2000"/>
                                        <p:tgtEl>
                                          <p:spTgt spid="35"/>
                                        </p:tgtEl>
                                      </p:cBhvr>
                                    </p:animEffect>
                                  </p:childTnLst>
                                </p:cTn>
                              </p:par>
                              <p:par>
                                <p:cTn id="15" presetID="10"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20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2000"/>
                                        <p:tgtEl>
                                          <p:spTgt spid="41"/>
                                        </p:tgtEl>
                                      </p:cBhvr>
                                    </p:animEffect>
                                  </p:childTnLst>
                                </p:cTn>
                              </p:par>
                              <p:par>
                                <p:cTn id="23" presetID="22" presetClass="entr" presetSubtype="8"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20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2000"/>
                                        <p:tgtEl>
                                          <p:spTgt spid="45"/>
                                        </p:tgtEl>
                                      </p:cBhvr>
                                    </p:animEffect>
                                  </p:childTnLst>
                                </p:cTn>
                              </p:par>
                              <p:par>
                                <p:cTn id="31" presetID="22" presetClass="entr" presetSubtype="8"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20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2000"/>
                                        <p:tgtEl>
                                          <p:spTgt spid="59"/>
                                        </p:tgtEl>
                                      </p:cBhvr>
                                    </p:animEffect>
                                  </p:childTnLst>
                                </p:cTn>
                              </p:par>
                              <p:par>
                                <p:cTn id="39" presetID="10"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2000"/>
                                        <p:tgtEl>
                                          <p:spTgt spid="6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left)">
                                      <p:cBhvr>
                                        <p:cTn id="46" dur="2000"/>
                                        <p:tgtEl>
                                          <p:spTgt spid="61"/>
                                        </p:tgtEl>
                                      </p:cBhvr>
                                    </p:animEffect>
                                  </p:childTnLst>
                                </p:cTn>
                              </p:par>
                              <p:par>
                                <p:cTn id="47" presetID="22" presetClass="entr" presetSubtype="8"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left)">
                                      <p:cBhvr>
                                        <p:cTn id="49" dur="2000"/>
                                        <p:tgtEl>
                                          <p:spTgt spid="6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wipe(left)">
                                      <p:cBhvr>
                                        <p:cTn id="54" dur="2000"/>
                                        <p:tgtEl>
                                          <p:spTgt spid="62"/>
                                        </p:tgtEl>
                                      </p:cBhvr>
                                    </p:animEffect>
                                  </p:childTnLst>
                                </p:cTn>
                              </p:par>
                              <p:par>
                                <p:cTn id="55" presetID="22" presetClass="entr" presetSubtype="8"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wipe(left)">
                                      <p:cBhvr>
                                        <p:cTn id="57" dur="2000"/>
                                        <p:tgtEl>
                                          <p:spTgt spid="6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wipe(right)">
                                      <p:cBhvr>
                                        <p:cTn id="62" dur="2000"/>
                                        <p:tgtEl>
                                          <p:spTgt spid="70"/>
                                        </p:tgtEl>
                                      </p:cBhvr>
                                    </p:animEffect>
                                  </p:childTnLst>
                                </p:cTn>
                              </p:par>
                              <p:par>
                                <p:cTn id="63" presetID="22" presetClass="entr" presetSubtype="2"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wipe(right)">
                                      <p:cBhvr>
                                        <p:cTn id="65"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09" y="0"/>
            <a:ext cx="3581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755" y="1831618"/>
            <a:ext cx="2964873" cy="3733800"/>
          </a:xfrm>
          <a:prstGeom prst="ellipse">
            <a:avLst/>
          </a:prstGeom>
          <a:ln w="57150">
            <a:solidFill>
              <a:schemeClr val="bg1"/>
            </a:solidFill>
          </a:ln>
          <a:effectLst>
            <a:outerShdw blurRad="50800" dist="38100" dir="16200000" rotWithShape="0">
              <a:prstClr val="black">
                <a:alpha val="40000"/>
              </a:prstClr>
            </a:outerShdw>
          </a:effectLst>
        </p:spPr>
      </p:pic>
      <p:graphicFrame>
        <p:nvGraphicFramePr>
          <p:cNvPr id="7" name="Table 6"/>
          <p:cNvGraphicFramePr>
            <a:graphicFrameLocks noGrp="1"/>
          </p:cNvGraphicFramePr>
          <p:nvPr>
            <p:extLst>
              <p:ext uri="{D42A27DB-BD31-4B8C-83A1-F6EECF244321}">
                <p14:modId xmlns:p14="http://schemas.microsoft.com/office/powerpoint/2010/main" val="2003962398"/>
              </p:ext>
            </p:extLst>
          </p:nvPr>
        </p:nvGraphicFramePr>
        <p:xfrm>
          <a:off x="3650673" y="3456709"/>
          <a:ext cx="5389418" cy="3352800"/>
        </p:xfrm>
        <a:graphic>
          <a:graphicData uri="http://schemas.openxmlformats.org/drawingml/2006/table">
            <a:tbl>
              <a:tblPr firstRow="1" bandRow="1">
                <a:tableStyleId>{5C22544A-7EE6-4342-B048-85BDC9FD1C3A}</a:tableStyleId>
              </a:tblPr>
              <a:tblGrid>
                <a:gridCol w="5389418">
                  <a:extLst>
                    <a:ext uri="{9D8B030D-6E8A-4147-A177-3AD203B41FA5}">
                      <a16:colId xmlns:a16="http://schemas.microsoft.com/office/drawing/2014/main" val="20000"/>
                    </a:ext>
                  </a:extLst>
                </a:gridCol>
              </a:tblGrid>
              <a:tr h="615798">
                <a:tc>
                  <a:txBody>
                    <a:bodyPr/>
                    <a:lstStyle/>
                    <a:p>
                      <a:pPr algn="r"/>
                      <a:r>
                        <a:rPr lang="en-US" sz="4000">
                          <a:latin typeface="Bahnschrift SemiBold Condensed" pitchFamily="34" charset="0"/>
                        </a:rPr>
                        <a:t> </a:t>
                      </a:r>
                      <a:r>
                        <a:rPr lang="en-US" sz="4000" dirty="0">
                          <a:latin typeface="Bahnschrift SemiBold Condensed" pitchFamily="34" charset="0"/>
                        </a:rPr>
                        <a:t>instructor(non-tech</a:t>
                      </a:r>
                      <a:r>
                        <a:rPr lang="en-US" sz="2400" dirty="0">
                          <a:latin typeface="Bahnschrift SemiBold Condensed" pitchFamily="34" charset="0"/>
                        </a:rPr>
                        <a:t>)</a:t>
                      </a:r>
                    </a:p>
                  </a:txBody>
                  <a:tcPr>
                    <a:solidFill>
                      <a:schemeClr val="accent6">
                        <a:lumMod val="75000"/>
                      </a:schemeClr>
                    </a:solidFill>
                  </a:tcPr>
                </a:tc>
                <a:extLst>
                  <a:ext uri="{0D108BD9-81ED-4DB2-BD59-A6C34878D82A}">
                    <a16:rowId xmlns:a16="http://schemas.microsoft.com/office/drawing/2014/main" val="10000"/>
                  </a:ext>
                </a:extLst>
              </a:tr>
              <a:tr h="1092926">
                <a:tc>
                  <a:txBody>
                    <a:bodyPr/>
                    <a:lstStyle/>
                    <a:p>
                      <a:pPr algn="r"/>
                      <a:r>
                        <a:rPr lang="en-US" sz="4000" dirty="0">
                          <a:latin typeface="Bahnschrift SemiBold Condensed" pitchFamily="34" charset="0"/>
                        </a:rPr>
                        <a:t>Bangladesh </a:t>
                      </a:r>
                      <a:r>
                        <a:rPr lang="en-US" sz="4000" dirty="0" err="1">
                          <a:latin typeface="Bahnschrift SemiBold Condensed" pitchFamily="34" charset="0"/>
                        </a:rPr>
                        <a:t>sweden</a:t>
                      </a:r>
                      <a:r>
                        <a:rPr lang="en-US" sz="4000" dirty="0">
                          <a:latin typeface="Bahnschrift SemiBold Condensed" pitchFamily="34" charset="0"/>
                        </a:rPr>
                        <a:t> polytechnic institute, </a:t>
                      </a:r>
                      <a:r>
                        <a:rPr lang="en-US" sz="4000" dirty="0" err="1">
                          <a:latin typeface="Bahnschrift SemiBold Condensed" pitchFamily="34" charset="0"/>
                        </a:rPr>
                        <a:t>kaptai</a:t>
                      </a:r>
                      <a:endParaRPr lang="en-US" sz="4000" dirty="0">
                        <a:latin typeface="Bahnschrift SemiBold Condensed" pitchFamily="34" charset="0"/>
                      </a:endParaRPr>
                    </a:p>
                  </a:txBody>
                  <a:tcPr>
                    <a:solidFill>
                      <a:schemeClr val="accent3"/>
                    </a:solidFill>
                  </a:tcPr>
                </a:tc>
                <a:extLst>
                  <a:ext uri="{0D108BD9-81ED-4DB2-BD59-A6C34878D82A}">
                    <a16:rowId xmlns:a16="http://schemas.microsoft.com/office/drawing/2014/main" val="10001"/>
                  </a:ext>
                </a:extLst>
              </a:tr>
              <a:tr h="533755">
                <a:tc>
                  <a:txBody>
                    <a:bodyPr/>
                    <a:lstStyle/>
                    <a:p>
                      <a:pPr algn="r"/>
                      <a:r>
                        <a:rPr lang="en-US" sz="3600" dirty="0">
                          <a:latin typeface="Bahnschrift SemiBold Condensed" pitchFamily="34" charset="0"/>
                        </a:rPr>
                        <a:t>mannanbspi@gmail.com</a:t>
                      </a:r>
                    </a:p>
                  </a:txBody>
                  <a:tcPr>
                    <a:solidFill>
                      <a:srgbClr val="00B050"/>
                    </a:solidFill>
                  </a:tcPr>
                </a:tc>
                <a:extLst>
                  <a:ext uri="{0D108BD9-81ED-4DB2-BD59-A6C34878D82A}">
                    <a16:rowId xmlns:a16="http://schemas.microsoft.com/office/drawing/2014/main" val="10002"/>
                  </a:ext>
                </a:extLst>
              </a:tr>
              <a:tr h="584588">
                <a:tc>
                  <a:txBody>
                    <a:bodyPr/>
                    <a:lstStyle/>
                    <a:p>
                      <a:pPr algn="r"/>
                      <a:r>
                        <a:rPr lang="en-US" sz="4000" dirty="0">
                          <a:latin typeface="Bahnschrift SemiBold Condensed" pitchFamily="34" charset="0"/>
                        </a:rPr>
                        <a:t>01816-239279</a:t>
                      </a:r>
                    </a:p>
                  </a:txBody>
                  <a:tcPr>
                    <a:solidFill>
                      <a:srgbClr val="FFFF00"/>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3581400" y="152400"/>
            <a:ext cx="5527964" cy="1938992"/>
          </a:xfrm>
          <a:prstGeom prst="rect">
            <a:avLst/>
          </a:prstGeom>
          <a:noFill/>
        </p:spPr>
        <p:txBody>
          <a:bodyPr wrap="square" rtlCol="0">
            <a:spAutoFit/>
          </a:bodyPr>
          <a:lstStyle/>
          <a:p>
            <a:r>
              <a:rPr lang="en-US" sz="6000" b="1" dirty="0">
                <a:effectLst>
                  <a:outerShdw blurRad="38100" dist="38100" dir="2700000" algn="tl">
                    <a:srgbClr val="000000">
                      <a:alpha val="43137"/>
                    </a:srgbClr>
                  </a:outerShdw>
                </a:effectLst>
                <a:latin typeface="Bahnschrift Condensed" pitchFamily="34" charset="0"/>
              </a:rPr>
              <a:t>MD. ABDUL</a:t>
            </a:r>
          </a:p>
          <a:p>
            <a:r>
              <a:rPr lang="en-US" sz="6000" b="1" dirty="0">
                <a:effectLst>
                  <a:outerShdw blurRad="38100" dist="38100" dir="2700000" algn="tl">
                    <a:srgbClr val="000000">
                      <a:alpha val="43137"/>
                    </a:srgbClr>
                  </a:outerShdw>
                </a:effectLst>
                <a:latin typeface="Bahnschrift Condensed" pitchFamily="34" charset="0"/>
              </a:rPr>
              <a:t>MANNAN</a:t>
            </a:r>
          </a:p>
        </p:txBody>
      </p:sp>
    </p:spTree>
    <p:extLst>
      <p:ext uri="{BB962C8B-B14F-4D97-AF65-F5344CB8AC3E}">
        <p14:creationId xmlns:p14="http://schemas.microsoft.com/office/powerpoint/2010/main" val="10237017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3657600" y="2667000"/>
            <a:ext cx="446147" cy="2514600"/>
            <a:chOff x="3962400" y="2667000"/>
            <a:chExt cx="483326" cy="2514600"/>
          </a:xfrm>
        </p:grpSpPr>
        <p:grpSp>
          <p:nvGrpSpPr>
            <p:cNvPr id="39" name="Group 38"/>
            <p:cNvGrpSpPr/>
            <p:nvPr/>
          </p:nvGrpSpPr>
          <p:grpSpPr>
            <a:xfrm>
              <a:off x="3962400" y="2667000"/>
              <a:ext cx="483326" cy="2514600"/>
              <a:chOff x="6755674" y="2438400"/>
              <a:chExt cx="483326" cy="2514600"/>
            </a:xfrm>
          </p:grpSpPr>
          <p:sp>
            <p:nvSpPr>
              <p:cNvPr id="36" name="Chord 35"/>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7" name="Chord 36"/>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50" name="Straight Connector 49"/>
            <p:cNvCxnSpPr>
              <a:stCxn id="37" idx="0"/>
              <a:endCxn id="37"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3" name="Horizontal Scroll 32"/>
          <p:cNvSpPr/>
          <p:nvPr/>
        </p:nvSpPr>
        <p:spPr>
          <a:xfrm>
            <a:off x="492369" y="381000"/>
            <a:ext cx="4079631" cy="1143000"/>
          </a:xfrm>
          <a:prstGeom prst="horizontalScroll">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r>
              <a:rPr lang="bn-IN" sz="36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উত্তল লেন্সের প্রতি</a:t>
            </a:r>
            <a:r>
              <a:rPr lang="bn-BD" sz="36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বিম্ব গঠন</a:t>
            </a:r>
            <a:r>
              <a:rPr lang="bn-IN" sz="36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endParaRPr lang="en-US" sz="3600" b="1" dirty="0">
              <a:ln w="50800"/>
              <a:solidFill>
                <a:srgbClr val="002060"/>
              </a:solidFill>
              <a:latin typeface="NikoshBAN" pitchFamily="2" charset="0"/>
              <a:cs typeface="NikoshBAN" pitchFamily="2" charset="0"/>
            </a:endParaRPr>
          </a:p>
        </p:txBody>
      </p:sp>
      <p:cxnSp>
        <p:nvCxnSpPr>
          <p:cNvPr id="41" name="Straight Connector 40"/>
          <p:cNvCxnSpPr/>
          <p:nvPr/>
        </p:nvCxnSpPr>
        <p:spPr>
          <a:xfrm>
            <a:off x="1406769" y="3886200"/>
            <a:ext cx="4923692"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3" name="Picture 42" descr="Picture1r6.jpg"/>
          <p:cNvPicPr>
            <a:picLocks noChangeAspect="1"/>
          </p:cNvPicPr>
          <p:nvPr/>
        </p:nvPicPr>
        <p:blipFill>
          <a:blip r:embed="rId2" cstate="print">
            <a:clrChange>
              <a:clrFrom>
                <a:srgbClr val="FFFFFF"/>
              </a:clrFrom>
              <a:clrTo>
                <a:srgbClr val="FFFFFF">
                  <a:alpha val="0"/>
                </a:srgbClr>
              </a:clrTo>
            </a:clrChange>
          </a:blip>
          <a:srcRect l="12342" t="9567" r="15766" b="26895"/>
          <a:stretch>
            <a:fillRect/>
          </a:stretch>
        </p:blipFill>
        <p:spPr>
          <a:xfrm>
            <a:off x="1266092" y="2895601"/>
            <a:ext cx="647310" cy="1023257"/>
          </a:xfrm>
          <a:prstGeom prst="rect">
            <a:avLst/>
          </a:prstGeom>
        </p:spPr>
      </p:pic>
      <p:pic>
        <p:nvPicPr>
          <p:cNvPr id="44" name="Picture 43" descr="Picture1r6.jpg"/>
          <p:cNvPicPr>
            <a:picLocks noChangeAspect="1"/>
          </p:cNvPicPr>
          <p:nvPr/>
        </p:nvPicPr>
        <p:blipFill>
          <a:blip r:embed="rId2" cstate="print">
            <a:clrChange>
              <a:clrFrom>
                <a:srgbClr val="FFFFFF"/>
              </a:clrFrom>
              <a:clrTo>
                <a:srgbClr val="FFFFFF">
                  <a:alpha val="0"/>
                </a:srgbClr>
              </a:clrTo>
            </a:clrChange>
          </a:blip>
          <a:srcRect l="12342" t="9567" r="15766" b="26895"/>
          <a:stretch>
            <a:fillRect/>
          </a:stretch>
        </p:blipFill>
        <p:spPr>
          <a:xfrm flipV="1">
            <a:off x="5486400" y="3886200"/>
            <a:ext cx="712266" cy="1143000"/>
          </a:xfrm>
          <a:prstGeom prst="rect">
            <a:avLst/>
          </a:prstGeom>
        </p:spPr>
      </p:pic>
      <p:cxnSp>
        <p:nvCxnSpPr>
          <p:cNvPr id="45" name="Straight Arrow Connector 44"/>
          <p:cNvCxnSpPr/>
          <p:nvPr/>
        </p:nvCxnSpPr>
        <p:spPr>
          <a:xfrm>
            <a:off x="3868615" y="3124200"/>
            <a:ext cx="2883877" cy="2362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617785" y="3124200"/>
            <a:ext cx="2321169"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617785" y="3124200"/>
            <a:ext cx="2250831"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477108" y="3810000"/>
            <a:ext cx="5064369" cy="369332"/>
          </a:xfrm>
          <a:prstGeom prst="rect">
            <a:avLst/>
          </a:prstGeom>
          <a:noFill/>
        </p:spPr>
        <p:txBody>
          <a:bodyPr wrap="square" rtlCol="0">
            <a:spAutoFit/>
          </a:bodyPr>
          <a:lstStyle/>
          <a:p>
            <a:r>
              <a:rPr lang="en-US" dirty="0">
                <a:solidFill>
                  <a:schemeClr val="bg1"/>
                </a:solidFill>
              </a:rPr>
              <a:t>Q            F            O        F’          Q</a:t>
            </a:r>
            <a:r>
              <a:rPr lang="en-US" baseline="-25000" dirty="0">
                <a:solidFill>
                  <a:schemeClr val="bg1"/>
                </a:solidFill>
              </a:rPr>
              <a:t>1</a:t>
            </a:r>
            <a:r>
              <a:rPr lang="en-US" dirty="0">
                <a:solidFill>
                  <a:schemeClr val="bg1"/>
                </a:solidFill>
              </a:rPr>
              <a:t>         </a:t>
            </a:r>
            <a:endParaRPr lang="en-US" dirty="0"/>
          </a:p>
        </p:txBody>
      </p:sp>
      <p:sp>
        <p:nvSpPr>
          <p:cNvPr id="57" name="TextBox 56"/>
          <p:cNvSpPr txBox="1"/>
          <p:nvPr/>
        </p:nvSpPr>
        <p:spPr>
          <a:xfrm>
            <a:off x="1477107" y="2590800"/>
            <a:ext cx="2672862" cy="369332"/>
          </a:xfrm>
          <a:prstGeom prst="rect">
            <a:avLst/>
          </a:prstGeom>
          <a:noFill/>
        </p:spPr>
        <p:txBody>
          <a:bodyPr wrap="square" rtlCol="0">
            <a:spAutoFit/>
          </a:bodyPr>
          <a:lstStyle/>
          <a:p>
            <a:r>
              <a:rPr lang="en-US" dirty="0">
                <a:solidFill>
                  <a:schemeClr val="bg1"/>
                </a:solidFill>
              </a:rPr>
              <a:t>P                       R                   </a:t>
            </a:r>
            <a:endParaRPr lang="en-US" dirty="0"/>
          </a:p>
        </p:txBody>
      </p:sp>
      <p:sp>
        <p:nvSpPr>
          <p:cNvPr id="62" name="TextBox 61"/>
          <p:cNvSpPr txBox="1"/>
          <p:nvPr/>
        </p:nvSpPr>
        <p:spPr>
          <a:xfrm>
            <a:off x="5697415" y="4800600"/>
            <a:ext cx="703385" cy="369332"/>
          </a:xfrm>
          <a:prstGeom prst="rect">
            <a:avLst/>
          </a:prstGeom>
          <a:noFill/>
        </p:spPr>
        <p:txBody>
          <a:bodyPr wrap="square" rtlCol="0">
            <a:spAutoFit/>
          </a:bodyPr>
          <a:lstStyle/>
          <a:p>
            <a:r>
              <a:rPr lang="en-US" dirty="0">
                <a:solidFill>
                  <a:schemeClr val="bg1"/>
                </a:solidFill>
              </a:rPr>
              <a:t>P</a:t>
            </a:r>
            <a:r>
              <a:rPr lang="en-US" baseline="-25000" dirty="0">
                <a:solidFill>
                  <a:schemeClr val="bg1"/>
                </a:solidFill>
              </a:rPr>
              <a:t>1</a:t>
            </a:r>
          </a:p>
        </p:txBody>
      </p:sp>
      <p:sp>
        <p:nvSpPr>
          <p:cNvPr id="64" name="TextBox 63"/>
          <p:cNvSpPr txBox="1"/>
          <p:nvPr/>
        </p:nvSpPr>
        <p:spPr>
          <a:xfrm>
            <a:off x="3657600" y="5181600"/>
            <a:ext cx="562708" cy="369332"/>
          </a:xfrm>
          <a:prstGeom prst="rect">
            <a:avLst/>
          </a:prstGeom>
          <a:noFill/>
        </p:spPr>
        <p:txBody>
          <a:bodyPr wrap="square" rtlCol="0">
            <a:spAutoFit/>
          </a:bodyPr>
          <a:lstStyle/>
          <a:p>
            <a:r>
              <a:rPr lang="en-US" dirty="0">
                <a:solidFill>
                  <a:schemeClr val="bg1"/>
                </a:solidFill>
              </a:rPr>
              <a:t>L’ </a:t>
            </a:r>
          </a:p>
        </p:txBody>
      </p:sp>
      <p:sp>
        <p:nvSpPr>
          <p:cNvPr id="65" name="TextBox 64"/>
          <p:cNvSpPr txBox="1"/>
          <p:nvPr/>
        </p:nvSpPr>
        <p:spPr>
          <a:xfrm>
            <a:off x="3657600" y="2286000"/>
            <a:ext cx="562708" cy="369332"/>
          </a:xfrm>
          <a:prstGeom prst="rect">
            <a:avLst/>
          </a:prstGeom>
          <a:noFill/>
        </p:spPr>
        <p:txBody>
          <a:bodyPr wrap="square" rtlCol="0">
            <a:spAutoFit/>
          </a:bodyPr>
          <a:lstStyle/>
          <a:p>
            <a:r>
              <a:rPr lang="en-US" dirty="0">
                <a:solidFill>
                  <a:schemeClr val="bg1"/>
                </a:solidFill>
              </a:rPr>
              <a:t>L </a:t>
            </a:r>
          </a:p>
        </p:txBody>
      </p:sp>
      <p:sp>
        <p:nvSpPr>
          <p:cNvPr id="73" name="Rectangle 72"/>
          <p:cNvSpPr/>
          <p:nvPr/>
        </p:nvSpPr>
        <p:spPr>
          <a:xfrm>
            <a:off x="7104185" y="457200"/>
            <a:ext cx="1266092" cy="12954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1" descr="C:\Users\C.B.SOMAJPOTI\Desktop\Home_Button.png">
            <a:hlinkClick r:id="" action="ppaction://hlinkshowjump?jump=firstslide"/>
          </p:cNvPr>
          <p:cNvPicPr>
            <a:picLocks noChangeAspect="1" noChangeArrowheads="1"/>
          </p:cNvPicPr>
          <p:nvPr/>
        </p:nvPicPr>
        <p:blipFill>
          <a:blip r:embed="rId4" cstate="print"/>
          <a:srcRect/>
          <a:stretch>
            <a:fillRect/>
          </a:stretch>
        </p:blipFill>
        <p:spPr bwMode="auto">
          <a:xfrm>
            <a:off x="6963508" y="5654038"/>
            <a:ext cx="800100" cy="975362"/>
          </a:xfrm>
          <a:prstGeom prst="rect">
            <a:avLst/>
          </a:prstGeom>
          <a:noFill/>
        </p:spPr>
      </p:pic>
      <p:pic>
        <p:nvPicPr>
          <p:cNvPr id="75" name="Picture 3" descr="C:\Users\C.B.SOMAJPOTI\Desktop\next.png">
            <a:hlinkClick r:id="" action="ppaction://hlinkshowjump?jump=previousslide"/>
          </p:cNvPr>
          <p:cNvPicPr>
            <a:picLocks noChangeAspect="1" noChangeArrowheads="1"/>
          </p:cNvPicPr>
          <p:nvPr/>
        </p:nvPicPr>
        <p:blipFill>
          <a:blip r:embed="rId5" cstate="print"/>
          <a:srcRect/>
          <a:stretch>
            <a:fillRect/>
          </a:stretch>
        </p:blipFill>
        <p:spPr bwMode="auto">
          <a:xfrm flipH="1">
            <a:off x="7670407" y="5863288"/>
            <a:ext cx="571501" cy="698172"/>
          </a:xfrm>
          <a:prstGeom prst="rect">
            <a:avLst/>
          </a:prstGeom>
          <a:noFill/>
        </p:spPr>
      </p:pic>
      <p:pic>
        <p:nvPicPr>
          <p:cNvPr id="76" name="Picture 2" descr="C:\Users\C.B.SOMAJPOTI\Desktop\next.png">
            <a:hlinkClick r:id="" action="ppaction://hlinkshowjump?jump=nextslide"/>
          </p:cNvPr>
          <p:cNvPicPr>
            <a:picLocks noChangeAspect="1" noChangeArrowheads="1"/>
          </p:cNvPicPr>
          <p:nvPr/>
        </p:nvPicPr>
        <p:blipFill>
          <a:blip r:embed="rId6" cstate="print"/>
          <a:srcRect/>
          <a:stretch>
            <a:fillRect/>
          </a:stretch>
        </p:blipFill>
        <p:spPr bwMode="auto">
          <a:xfrm>
            <a:off x="8184760" y="5909414"/>
            <a:ext cx="534672" cy="653180"/>
          </a:xfrm>
          <a:prstGeom prst="rect">
            <a:avLst/>
          </a:prstGeom>
          <a:noFill/>
        </p:spPr>
      </p:pic>
      <p:cxnSp>
        <p:nvCxnSpPr>
          <p:cNvPr id="35" name="Straight Arrow Connector 34"/>
          <p:cNvCxnSpPr/>
          <p:nvPr/>
        </p:nvCxnSpPr>
        <p:spPr>
          <a:xfrm>
            <a:off x="3868615" y="3886200"/>
            <a:ext cx="3024554" cy="1295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90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2000"/>
                                        <p:tgtEl>
                                          <p:spTgt spid="7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2000"/>
                                        <p:tgtEl>
                                          <p:spTgt spid="41"/>
                                        </p:tgtEl>
                                      </p:cBhvr>
                                    </p:animEffect>
                                  </p:childTnLst>
                                </p:cTn>
                              </p:par>
                              <p:par>
                                <p:cTn id="16" presetID="10" presetClass="entr" presetSubtype="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2000"/>
                                        <p:tgtEl>
                                          <p:spTgt spid="66"/>
                                        </p:tgtEl>
                                      </p:cBhvr>
                                    </p:animEffect>
                                  </p:childTnLst>
                                </p:cTn>
                              </p:par>
                              <p:par>
                                <p:cTn id="19" presetID="10"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20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2000"/>
                                        <p:tgtEl>
                                          <p:spTgt spid="47"/>
                                        </p:tgtEl>
                                      </p:cBhvr>
                                    </p:animEffect>
                                  </p:childTnLst>
                                </p:cTn>
                              </p:par>
                              <p:par>
                                <p:cTn id="27" presetID="22" presetClass="entr" presetSubtype="8"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20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2000"/>
                                        <p:tgtEl>
                                          <p:spTgt spid="35"/>
                                        </p:tgtEl>
                                      </p:cBhvr>
                                    </p:animEffect>
                                  </p:childTnLst>
                                </p:cTn>
                              </p:par>
                              <p:par>
                                <p:cTn id="35" presetID="22" presetClass="entr" presetSubtype="8"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20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20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2000"/>
                                        <p:tgtEl>
                                          <p:spTgt spid="5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2000"/>
                                        <p:tgtEl>
                                          <p:spTgt spid="5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2000"/>
                                        <p:tgtEl>
                                          <p:spTgt spid="6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2000"/>
                                        <p:tgtEl>
                                          <p:spTgt spid="6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6" grpId="0"/>
      <p:bldP spid="57" grpId="0"/>
      <p:bldP spid="62" grpId="0"/>
      <p:bldP spid="64" grpId="0"/>
      <p:bldP spid="65" grpId="0"/>
      <p:bldP spid="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47446" y="3200400"/>
            <a:ext cx="4923692" cy="369332"/>
          </a:xfrm>
          <a:prstGeom prst="rect">
            <a:avLst/>
          </a:prstGeom>
          <a:noFill/>
        </p:spPr>
        <p:txBody>
          <a:bodyPr wrap="square" rtlCol="0">
            <a:spAutoFit/>
          </a:bodyPr>
          <a:lstStyle/>
          <a:p>
            <a:r>
              <a:rPr lang="en-US" dirty="0">
                <a:solidFill>
                  <a:schemeClr val="bg1"/>
                </a:solidFill>
              </a:rPr>
              <a:t>Q            F               O             </a:t>
            </a:r>
            <a:endParaRPr lang="en-US" dirty="0"/>
          </a:p>
        </p:txBody>
      </p:sp>
      <p:pic>
        <p:nvPicPr>
          <p:cNvPr id="8" name="Picture 7" descr="Picture1r6.jpg"/>
          <p:cNvPicPr>
            <a:picLocks noChangeAspect="1"/>
          </p:cNvPicPr>
          <p:nvPr/>
        </p:nvPicPr>
        <p:blipFill>
          <a:blip r:embed="rId2" cstate="print">
            <a:clrChange>
              <a:clrFrom>
                <a:srgbClr val="FFFFFF"/>
              </a:clrFrom>
              <a:clrTo>
                <a:srgbClr val="FFFFFF">
                  <a:alpha val="0"/>
                </a:srgbClr>
              </a:clrTo>
            </a:clrChange>
          </a:blip>
          <a:srcRect l="12342" t="9567" r="15766" b="26895"/>
          <a:stretch>
            <a:fillRect/>
          </a:stretch>
        </p:blipFill>
        <p:spPr>
          <a:xfrm>
            <a:off x="1336431" y="2286001"/>
            <a:ext cx="647310" cy="1023257"/>
          </a:xfrm>
          <a:prstGeom prst="rect">
            <a:avLst/>
          </a:prstGeom>
        </p:spPr>
      </p:pic>
      <p:grpSp>
        <p:nvGrpSpPr>
          <p:cNvPr id="26" name="Group 25"/>
          <p:cNvGrpSpPr/>
          <p:nvPr/>
        </p:nvGrpSpPr>
        <p:grpSpPr>
          <a:xfrm>
            <a:off x="3868615" y="2057400"/>
            <a:ext cx="703385" cy="2514600"/>
            <a:chOff x="4191000" y="2057400"/>
            <a:chExt cx="762000" cy="2514600"/>
          </a:xfrm>
        </p:grpSpPr>
        <p:grpSp>
          <p:nvGrpSpPr>
            <p:cNvPr id="2" name="Group 1"/>
            <p:cNvGrpSpPr/>
            <p:nvPr/>
          </p:nvGrpSpPr>
          <p:grpSpPr>
            <a:xfrm>
              <a:off x="4191000" y="2057400"/>
              <a:ext cx="762000" cy="2514600"/>
              <a:chOff x="2362200" y="2514600"/>
              <a:chExt cx="762000" cy="2514600"/>
            </a:xfrm>
            <a:solidFill>
              <a:srgbClr val="00B0F0"/>
            </a:solidFill>
          </p:grpSpPr>
          <p:sp>
            <p:nvSpPr>
              <p:cNvPr id="3" name="Isosceles Triangle 2"/>
              <p:cNvSpPr/>
              <p:nvPr/>
            </p:nvSpPr>
            <p:spPr>
              <a:xfrm rot="10800000">
                <a:off x="2392077" y="25146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4" name="Moon 3"/>
              <p:cNvSpPr/>
              <p:nvPr/>
            </p:nvSpPr>
            <p:spPr>
              <a:xfrm>
                <a:off x="2743200" y="2514600"/>
                <a:ext cx="3810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 name="Moon 4"/>
              <p:cNvSpPr/>
              <p:nvPr/>
            </p:nvSpPr>
            <p:spPr>
              <a:xfrm flipH="1">
                <a:off x="2362200" y="2514600"/>
                <a:ext cx="4572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6" name="Isosceles Triangle 5"/>
              <p:cNvSpPr/>
              <p:nvPr/>
            </p:nvSpPr>
            <p:spPr>
              <a:xfrm>
                <a:off x="2377138" y="41910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12" name="Straight Connector 11"/>
            <p:cNvCxnSpPr>
              <a:stCxn id="3" idx="3"/>
              <a:endCxn id="6" idx="3"/>
            </p:cNvCxnSpPr>
            <p:nvPr/>
          </p:nvCxnSpPr>
          <p:spPr>
            <a:xfrm rot="16200000" flipH="1" flipV="1">
              <a:off x="3308101" y="3307231"/>
              <a:ext cx="2514600" cy="14938"/>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a:off x="1688123" y="2438400"/>
            <a:ext cx="253218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1"/>
          </p:cNvCxnSpPr>
          <p:nvPr/>
        </p:nvCxnSpPr>
        <p:spPr>
          <a:xfrm>
            <a:off x="1688123" y="2438400"/>
            <a:ext cx="2602523" cy="876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20307" y="1447800"/>
            <a:ext cx="1758462"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883877" y="2438400"/>
            <a:ext cx="1336431" cy="83661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pic>
        <p:nvPicPr>
          <p:cNvPr id="25" name="Picture 24" descr="Picture1r6.jpg"/>
          <p:cNvPicPr>
            <a:picLocks noChangeAspect="1"/>
          </p:cNvPicPr>
          <p:nvPr/>
        </p:nvPicPr>
        <p:blipFill>
          <a:blip r:embed="rId3" cstate="print">
            <a:clrChange>
              <a:clrFrom>
                <a:srgbClr val="FFFFFF"/>
              </a:clrFrom>
              <a:clrTo>
                <a:srgbClr val="FFFFFF">
                  <a:alpha val="0"/>
                </a:srgbClr>
              </a:clrTo>
            </a:clrChange>
          </a:blip>
          <a:srcRect l="12342" t="9567" r="15766" b="26895"/>
          <a:stretch>
            <a:fillRect/>
          </a:stretch>
        </p:blipFill>
        <p:spPr>
          <a:xfrm>
            <a:off x="3235569" y="2864497"/>
            <a:ext cx="281355" cy="444761"/>
          </a:xfrm>
          <a:prstGeom prst="rect">
            <a:avLst/>
          </a:prstGeom>
        </p:spPr>
      </p:pic>
      <p:sp>
        <p:nvSpPr>
          <p:cNvPr id="28" name="TextBox 27"/>
          <p:cNvSpPr txBox="1"/>
          <p:nvPr/>
        </p:nvSpPr>
        <p:spPr>
          <a:xfrm>
            <a:off x="4009292" y="1600200"/>
            <a:ext cx="562708" cy="369332"/>
          </a:xfrm>
          <a:prstGeom prst="rect">
            <a:avLst/>
          </a:prstGeom>
          <a:noFill/>
        </p:spPr>
        <p:txBody>
          <a:bodyPr wrap="square" rtlCol="0">
            <a:spAutoFit/>
          </a:bodyPr>
          <a:lstStyle/>
          <a:p>
            <a:r>
              <a:rPr lang="en-US" dirty="0">
                <a:solidFill>
                  <a:schemeClr val="bg1"/>
                </a:solidFill>
              </a:rPr>
              <a:t>L </a:t>
            </a:r>
          </a:p>
        </p:txBody>
      </p:sp>
      <p:sp>
        <p:nvSpPr>
          <p:cNvPr id="29" name="TextBox 28"/>
          <p:cNvSpPr txBox="1"/>
          <p:nvPr/>
        </p:nvSpPr>
        <p:spPr>
          <a:xfrm>
            <a:off x="4009292" y="4572000"/>
            <a:ext cx="562708" cy="369332"/>
          </a:xfrm>
          <a:prstGeom prst="rect">
            <a:avLst/>
          </a:prstGeom>
          <a:noFill/>
        </p:spPr>
        <p:txBody>
          <a:bodyPr wrap="square" rtlCol="0">
            <a:spAutoFit/>
          </a:bodyPr>
          <a:lstStyle/>
          <a:p>
            <a:r>
              <a:rPr lang="en-US" dirty="0">
                <a:solidFill>
                  <a:schemeClr val="bg1"/>
                </a:solidFill>
              </a:rPr>
              <a:t>L’ </a:t>
            </a:r>
          </a:p>
        </p:txBody>
      </p:sp>
      <p:sp>
        <p:nvSpPr>
          <p:cNvPr id="30" name="TextBox 29"/>
          <p:cNvSpPr txBox="1"/>
          <p:nvPr/>
        </p:nvSpPr>
        <p:spPr>
          <a:xfrm>
            <a:off x="1617785" y="2057400"/>
            <a:ext cx="351692" cy="369332"/>
          </a:xfrm>
          <a:prstGeom prst="rect">
            <a:avLst/>
          </a:prstGeom>
          <a:noFill/>
        </p:spPr>
        <p:txBody>
          <a:bodyPr wrap="square" rtlCol="0">
            <a:spAutoFit/>
          </a:bodyPr>
          <a:lstStyle/>
          <a:p>
            <a:r>
              <a:rPr lang="en-US" dirty="0">
                <a:solidFill>
                  <a:schemeClr val="bg1"/>
                </a:solidFill>
              </a:rPr>
              <a:t>P</a:t>
            </a:r>
            <a:endParaRPr lang="en-US" baseline="-25000" dirty="0">
              <a:solidFill>
                <a:schemeClr val="bg1"/>
              </a:solidFill>
            </a:endParaRPr>
          </a:p>
        </p:txBody>
      </p:sp>
      <p:sp>
        <p:nvSpPr>
          <p:cNvPr id="31" name="TextBox 30"/>
          <p:cNvSpPr txBox="1"/>
          <p:nvPr/>
        </p:nvSpPr>
        <p:spPr>
          <a:xfrm>
            <a:off x="3094892" y="2514600"/>
            <a:ext cx="703385" cy="369332"/>
          </a:xfrm>
          <a:prstGeom prst="rect">
            <a:avLst/>
          </a:prstGeom>
          <a:noFill/>
        </p:spPr>
        <p:txBody>
          <a:bodyPr wrap="square" rtlCol="0">
            <a:spAutoFit/>
          </a:bodyPr>
          <a:lstStyle/>
          <a:p>
            <a:r>
              <a:rPr lang="en-US" dirty="0">
                <a:solidFill>
                  <a:schemeClr val="bg1"/>
                </a:solidFill>
              </a:rPr>
              <a:t>P</a:t>
            </a:r>
            <a:r>
              <a:rPr lang="en-US" baseline="-25000" dirty="0">
                <a:solidFill>
                  <a:schemeClr val="bg1"/>
                </a:solidFill>
              </a:rPr>
              <a:t>1</a:t>
            </a:r>
          </a:p>
        </p:txBody>
      </p:sp>
      <p:sp>
        <p:nvSpPr>
          <p:cNvPr id="32" name="TextBox 31"/>
          <p:cNvSpPr txBox="1"/>
          <p:nvPr/>
        </p:nvSpPr>
        <p:spPr>
          <a:xfrm>
            <a:off x="3094892" y="3276600"/>
            <a:ext cx="562708" cy="369332"/>
          </a:xfrm>
          <a:prstGeom prst="rect">
            <a:avLst/>
          </a:prstGeom>
          <a:noFill/>
        </p:spPr>
        <p:txBody>
          <a:bodyPr wrap="square" rtlCol="0">
            <a:spAutoFit/>
          </a:bodyPr>
          <a:lstStyle/>
          <a:p>
            <a:r>
              <a:rPr lang="en-US" dirty="0">
                <a:solidFill>
                  <a:schemeClr val="bg1"/>
                </a:solidFill>
              </a:rPr>
              <a:t> Q</a:t>
            </a:r>
            <a:r>
              <a:rPr lang="en-US" baseline="-25000" dirty="0">
                <a:solidFill>
                  <a:schemeClr val="bg1"/>
                </a:solidFill>
              </a:rPr>
              <a:t>1</a:t>
            </a:r>
            <a:r>
              <a:rPr lang="en-US" dirty="0">
                <a:solidFill>
                  <a:schemeClr val="bg1"/>
                </a:solidFill>
              </a:rPr>
              <a:t>                  </a:t>
            </a:r>
            <a:endParaRPr lang="en-US" dirty="0"/>
          </a:p>
        </p:txBody>
      </p:sp>
      <p:sp>
        <p:nvSpPr>
          <p:cNvPr id="33" name="Horizontal Scroll 32"/>
          <p:cNvSpPr/>
          <p:nvPr/>
        </p:nvSpPr>
        <p:spPr>
          <a:xfrm>
            <a:off x="492369" y="381000"/>
            <a:ext cx="4501662" cy="11430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r>
              <a:rPr lang="bn-IN" sz="36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অবতল লেন্সের প্রতি</a:t>
            </a:r>
            <a:r>
              <a:rPr lang="bn-BD" sz="36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বিম্ব গঠন</a:t>
            </a:r>
            <a:r>
              <a:rPr lang="bn-IN" sz="36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endParaRPr lang="en-US" sz="3600" b="1" dirty="0">
              <a:ln w="50800"/>
              <a:solidFill>
                <a:srgbClr val="002060"/>
              </a:solidFill>
              <a:latin typeface="NikoshBAN" pitchFamily="2" charset="0"/>
              <a:cs typeface="NikoshBAN" pitchFamily="2" charset="0"/>
            </a:endParaRPr>
          </a:p>
        </p:txBody>
      </p:sp>
      <p:pic>
        <p:nvPicPr>
          <p:cNvPr id="35" name="Picture 1" descr="C:\Users\C.B.SOMAJPOTI\Desktop\Home_Button.png">
            <a:hlinkClick r:id="" action="ppaction://hlinkshowjump?jump=firstslide"/>
          </p:cNvPr>
          <p:cNvPicPr>
            <a:picLocks noChangeAspect="1" noChangeArrowheads="1"/>
          </p:cNvPicPr>
          <p:nvPr/>
        </p:nvPicPr>
        <p:blipFill>
          <a:blip r:embed="rId4" cstate="print"/>
          <a:srcRect/>
          <a:stretch>
            <a:fillRect/>
          </a:stretch>
        </p:blipFill>
        <p:spPr bwMode="auto">
          <a:xfrm>
            <a:off x="6963508" y="5654038"/>
            <a:ext cx="800100" cy="975362"/>
          </a:xfrm>
          <a:prstGeom prst="rect">
            <a:avLst/>
          </a:prstGeom>
          <a:noFill/>
        </p:spPr>
      </p:pic>
      <p:pic>
        <p:nvPicPr>
          <p:cNvPr id="36" name="Picture 3" descr="C:\Users\C.B.SOMAJPOTI\Desktop\next.png">
            <a:hlinkClick r:id="" action="ppaction://hlinkshowjump?jump=previousslide"/>
          </p:cNvPr>
          <p:cNvPicPr>
            <a:picLocks noChangeAspect="1" noChangeArrowheads="1"/>
          </p:cNvPicPr>
          <p:nvPr/>
        </p:nvPicPr>
        <p:blipFill>
          <a:blip r:embed="rId5" cstate="print"/>
          <a:srcRect/>
          <a:stretch>
            <a:fillRect/>
          </a:stretch>
        </p:blipFill>
        <p:spPr bwMode="auto">
          <a:xfrm flipH="1">
            <a:off x="7670407" y="5863288"/>
            <a:ext cx="571501" cy="698172"/>
          </a:xfrm>
          <a:prstGeom prst="rect">
            <a:avLst/>
          </a:prstGeom>
          <a:noFill/>
        </p:spPr>
      </p:pic>
      <p:pic>
        <p:nvPicPr>
          <p:cNvPr id="37" name="Picture 2" descr="C:\Users\C.B.SOMAJPOTI\Desktop\next.png">
            <a:hlinkClick r:id="" action="ppaction://hlinkshowjump?jump=nextslide"/>
          </p:cNvPr>
          <p:cNvPicPr>
            <a:picLocks noChangeAspect="1" noChangeArrowheads="1"/>
          </p:cNvPicPr>
          <p:nvPr/>
        </p:nvPicPr>
        <p:blipFill>
          <a:blip r:embed="rId6" cstate="print"/>
          <a:srcRect/>
          <a:stretch>
            <a:fillRect/>
          </a:stretch>
        </p:blipFill>
        <p:spPr bwMode="auto">
          <a:xfrm>
            <a:off x="8184760" y="5909414"/>
            <a:ext cx="534672" cy="653180"/>
          </a:xfrm>
          <a:prstGeom prst="rect">
            <a:avLst/>
          </a:prstGeom>
          <a:noFill/>
        </p:spPr>
      </p:pic>
      <p:cxnSp>
        <p:nvCxnSpPr>
          <p:cNvPr id="34" name="Straight Arrow Connector 33"/>
          <p:cNvCxnSpPr/>
          <p:nvPr/>
        </p:nvCxnSpPr>
        <p:spPr>
          <a:xfrm>
            <a:off x="4220308" y="3276600"/>
            <a:ext cx="2602523" cy="876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47446" y="3276600"/>
            <a:ext cx="4712677" cy="15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25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20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2000"/>
                                        <p:tgtEl>
                                          <p:spTgt spid="18"/>
                                        </p:tgtEl>
                                      </p:cBhvr>
                                    </p:animEffect>
                                  </p:childTnLst>
                                </p:cTn>
                              </p:par>
                              <p:par>
                                <p:cTn id="32" presetID="22" presetClass="entr" presetSubtype="8"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20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20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20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20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20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20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2000"/>
                                        <p:tgtEl>
                                          <p:spTgt spid="2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51692" y="457200"/>
            <a:ext cx="2391508" cy="9144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r>
              <a:rPr lang="bn-IN" sz="36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লেন্সের ক্ষমতাঃ </a:t>
            </a:r>
            <a:endParaRPr lang="en-US" sz="3600" b="1" dirty="0">
              <a:ln w="50800"/>
              <a:solidFill>
                <a:srgbClr val="002060"/>
              </a:solidFill>
              <a:latin typeface="NikoshBAN" pitchFamily="2" charset="0"/>
              <a:cs typeface="NikoshBAN" pitchFamily="2" charset="0"/>
            </a:endParaRPr>
          </a:p>
        </p:txBody>
      </p:sp>
      <p:grpSp>
        <p:nvGrpSpPr>
          <p:cNvPr id="40" name="Group 39"/>
          <p:cNvGrpSpPr/>
          <p:nvPr/>
        </p:nvGrpSpPr>
        <p:grpSpPr>
          <a:xfrm>
            <a:off x="6752492" y="1524000"/>
            <a:ext cx="633046" cy="1981203"/>
            <a:chOff x="6781800" y="3809999"/>
            <a:chExt cx="685800" cy="1981203"/>
          </a:xfrm>
        </p:grpSpPr>
        <p:grpSp>
          <p:nvGrpSpPr>
            <p:cNvPr id="41" name="Group 49"/>
            <p:cNvGrpSpPr/>
            <p:nvPr/>
          </p:nvGrpSpPr>
          <p:grpSpPr>
            <a:xfrm>
              <a:off x="6781794" y="3810000"/>
              <a:ext cx="685798" cy="1981200"/>
              <a:chOff x="2362200" y="2514600"/>
              <a:chExt cx="762000" cy="2514600"/>
            </a:xfrm>
            <a:solidFill>
              <a:srgbClr val="00B0F0"/>
            </a:solidFill>
          </p:grpSpPr>
          <p:sp>
            <p:nvSpPr>
              <p:cNvPr id="43" name="Isosceles Triangle 42"/>
              <p:cNvSpPr/>
              <p:nvPr/>
            </p:nvSpPr>
            <p:spPr>
              <a:xfrm rot="10800000">
                <a:off x="2392077" y="25146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44" name="Moon 43"/>
              <p:cNvSpPr/>
              <p:nvPr/>
            </p:nvSpPr>
            <p:spPr>
              <a:xfrm>
                <a:off x="2743200" y="2514600"/>
                <a:ext cx="3810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45" name="Moon 44"/>
              <p:cNvSpPr/>
              <p:nvPr/>
            </p:nvSpPr>
            <p:spPr>
              <a:xfrm flipH="1">
                <a:off x="2362200" y="2514600"/>
                <a:ext cx="4572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46" name="Isosceles Triangle 45"/>
              <p:cNvSpPr/>
              <p:nvPr/>
            </p:nvSpPr>
            <p:spPr>
              <a:xfrm>
                <a:off x="2377138" y="41910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42" name="Straight Connector 41"/>
            <p:cNvCxnSpPr>
              <a:stCxn id="43" idx="3"/>
            </p:cNvCxnSpPr>
            <p:nvPr/>
          </p:nvCxnSpPr>
          <p:spPr>
            <a:xfrm rot="16200000" flipH="1">
              <a:off x="6153540" y="4781942"/>
              <a:ext cx="1981203" cy="3731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a:off x="5345723" y="2438401"/>
            <a:ext cx="3094892" cy="12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486400" y="1905000"/>
            <a:ext cx="161778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104185" y="1371600"/>
            <a:ext cx="1195754"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486400" y="2895600"/>
            <a:ext cx="161778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104184" y="2895600"/>
            <a:ext cx="1477108"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189785" y="1981200"/>
            <a:ext cx="773723" cy="381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6119446" y="2438400"/>
            <a:ext cx="844062"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2321170" y="1752600"/>
            <a:ext cx="414215" cy="1828800"/>
            <a:chOff x="3962400" y="2667000"/>
            <a:chExt cx="483326" cy="2514600"/>
          </a:xfrm>
        </p:grpSpPr>
        <p:grpSp>
          <p:nvGrpSpPr>
            <p:cNvPr id="55" name="Group 38"/>
            <p:cNvGrpSpPr/>
            <p:nvPr/>
          </p:nvGrpSpPr>
          <p:grpSpPr>
            <a:xfrm>
              <a:off x="3962400" y="2667000"/>
              <a:ext cx="483326" cy="2514600"/>
              <a:chOff x="6755674" y="2438400"/>
              <a:chExt cx="483326" cy="2514600"/>
            </a:xfrm>
          </p:grpSpPr>
          <p:sp>
            <p:nvSpPr>
              <p:cNvPr id="57" name="Chord 56"/>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8" name="Chord 57"/>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56" name="Straight Connector 55"/>
            <p:cNvCxnSpPr>
              <a:stCxn id="58" idx="0"/>
              <a:endCxn id="58"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nvCxnSpPr>
        <p:spPr>
          <a:xfrm>
            <a:off x="914400" y="2667000"/>
            <a:ext cx="358726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914400" y="2057400"/>
            <a:ext cx="161778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532184" y="2057400"/>
            <a:ext cx="1617785" cy="1143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914400" y="3200400"/>
            <a:ext cx="161778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2532184" y="2209800"/>
            <a:ext cx="1617785"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094892" y="2743200"/>
            <a:ext cx="633046" cy="369332"/>
          </a:xfrm>
          <a:prstGeom prst="rect">
            <a:avLst/>
          </a:prstGeom>
          <a:noFill/>
        </p:spPr>
        <p:txBody>
          <a:bodyPr wrap="square" rtlCol="0">
            <a:spAutoFit/>
          </a:bodyPr>
          <a:lstStyle/>
          <a:p>
            <a:r>
              <a:rPr lang="en-US" dirty="0">
                <a:solidFill>
                  <a:schemeClr val="bg1"/>
                </a:solidFill>
              </a:rPr>
              <a:t>F</a:t>
            </a:r>
            <a:r>
              <a:rPr lang="en-US" baseline="-25000" dirty="0">
                <a:solidFill>
                  <a:schemeClr val="bg1"/>
                </a:solidFill>
              </a:rPr>
              <a:t>2</a:t>
            </a:r>
          </a:p>
        </p:txBody>
      </p:sp>
      <p:sp>
        <p:nvSpPr>
          <p:cNvPr id="81" name="TextBox 80"/>
          <p:cNvSpPr txBox="1"/>
          <p:nvPr/>
        </p:nvSpPr>
        <p:spPr>
          <a:xfrm>
            <a:off x="5908431" y="2362200"/>
            <a:ext cx="633046" cy="369332"/>
          </a:xfrm>
          <a:prstGeom prst="rect">
            <a:avLst/>
          </a:prstGeom>
          <a:noFill/>
        </p:spPr>
        <p:txBody>
          <a:bodyPr wrap="square" rtlCol="0">
            <a:spAutoFit/>
          </a:bodyPr>
          <a:lstStyle/>
          <a:p>
            <a:r>
              <a:rPr lang="en-US" dirty="0">
                <a:solidFill>
                  <a:schemeClr val="bg1"/>
                </a:solidFill>
              </a:rPr>
              <a:t>F</a:t>
            </a:r>
            <a:r>
              <a:rPr lang="en-US" baseline="-25000" dirty="0">
                <a:solidFill>
                  <a:schemeClr val="bg1"/>
                </a:solidFill>
              </a:rPr>
              <a:t>2</a:t>
            </a:r>
          </a:p>
        </p:txBody>
      </p:sp>
      <p:grpSp>
        <p:nvGrpSpPr>
          <p:cNvPr id="84" name="Group 83"/>
          <p:cNvGrpSpPr/>
          <p:nvPr/>
        </p:nvGrpSpPr>
        <p:grpSpPr>
          <a:xfrm>
            <a:off x="2321170" y="4114800"/>
            <a:ext cx="414215" cy="1828800"/>
            <a:chOff x="3962400" y="2667000"/>
            <a:chExt cx="483326" cy="2514600"/>
          </a:xfrm>
        </p:grpSpPr>
        <p:grpSp>
          <p:nvGrpSpPr>
            <p:cNvPr id="85" name="Group 38"/>
            <p:cNvGrpSpPr/>
            <p:nvPr/>
          </p:nvGrpSpPr>
          <p:grpSpPr>
            <a:xfrm>
              <a:off x="3962400" y="2667000"/>
              <a:ext cx="483326" cy="2514600"/>
              <a:chOff x="6755674" y="2438400"/>
              <a:chExt cx="483326" cy="2514600"/>
            </a:xfrm>
          </p:grpSpPr>
          <p:sp>
            <p:nvSpPr>
              <p:cNvPr id="87" name="Chord 86"/>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88" name="Chord 87"/>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86" name="Straight Connector 85"/>
            <p:cNvCxnSpPr>
              <a:stCxn id="88" idx="0"/>
              <a:endCxn id="88"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89" name="Straight Connector 88"/>
          <p:cNvCxnSpPr/>
          <p:nvPr/>
        </p:nvCxnSpPr>
        <p:spPr>
          <a:xfrm>
            <a:off x="914400" y="5029200"/>
            <a:ext cx="358726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914400" y="4419600"/>
            <a:ext cx="161778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2532185" y="4419600"/>
            <a:ext cx="1969477"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914400" y="5562600"/>
            <a:ext cx="161778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2532185" y="4724400"/>
            <a:ext cx="1899138"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516923" y="5105400"/>
            <a:ext cx="633046" cy="369332"/>
          </a:xfrm>
          <a:prstGeom prst="rect">
            <a:avLst/>
          </a:prstGeom>
          <a:noFill/>
        </p:spPr>
        <p:txBody>
          <a:bodyPr wrap="square" rtlCol="0">
            <a:spAutoFit/>
          </a:bodyPr>
          <a:lstStyle/>
          <a:p>
            <a:r>
              <a:rPr lang="en-US" dirty="0">
                <a:solidFill>
                  <a:schemeClr val="bg1"/>
                </a:solidFill>
              </a:rPr>
              <a:t>F</a:t>
            </a:r>
            <a:r>
              <a:rPr lang="en-US" baseline="-25000" dirty="0">
                <a:solidFill>
                  <a:schemeClr val="bg1"/>
                </a:solidFill>
              </a:rPr>
              <a:t>2</a:t>
            </a:r>
          </a:p>
        </p:txBody>
      </p:sp>
      <p:grpSp>
        <p:nvGrpSpPr>
          <p:cNvPr id="109" name="Group 108"/>
          <p:cNvGrpSpPr/>
          <p:nvPr/>
        </p:nvGrpSpPr>
        <p:grpSpPr>
          <a:xfrm>
            <a:off x="6893169" y="4267198"/>
            <a:ext cx="633046" cy="1981203"/>
            <a:chOff x="6781800" y="3809999"/>
            <a:chExt cx="685800" cy="1981203"/>
          </a:xfrm>
        </p:grpSpPr>
        <p:grpSp>
          <p:nvGrpSpPr>
            <p:cNvPr id="110" name="Group 49"/>
            <p:cNvGrpSpPr/>
            <p:nvPr/>
          </p:nvGrpSpPr>
          <p:grpSpPr>
            <a:xfrm>
              <a:off x="6781791" y="3810000"/>
              <a:ext cx="685797" cy="1981200"/>
              <a:chOff x="2362200" y="2514600"/>
              <a:chExt cx="762000" cy="2514600"/>
            </a:xfrm>
            <a:solidFill>
              <a:srgbClr val="00B0F0"/>
            </a:solidFill>
          </p:grpSpPr>
          <p:sp>
            <p:nvSpPr>
              <p:cNvPr id="112" name="Isosceles Triangle 111"/>
              <p:cNvSpPr/>
              <p:nvPr/>
            </p:nvSpPr>
            <p:spPr>
              <a:xfrm rot="10800000">
                <a:off x="2392077" y="25146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113" name="Moon 112"/>
              <p:cNvSpPr/>
              <p:nvPr/>
            </p:nvSpPr>
            <p:spPr>
              <a:xfrm>
                <a:off x="2743200" y="2514600"/>
                <a:ext cx="3810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114" name="Moon 113"/>
              <p:cNvSpPr/>
              <p:nvPr/>
            </p:nvSpPr>
            <p:spPr>
              <a:xfrm flipH="1">
                <a:off x="2362200" y="2514600"/>
                <a:ext cx="4572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115" name="Isosceles Triangle 114"/>
              <p:cNvSpPr/>
              <p:nvPr/>
            </p:nvSpPr>
            <p:spPr>
              <a:xfrm>
                <a:off x="2377138" y="41910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111" name="Straight Connector 110"/>
            <p:cNvCxnSpPr>
              <a:stCxn id="112" idx="3"/>
            </p:cNvCxnSpPr>
            <p:nvPr/>
          </p:nvCxnSpPr>
          <p:spPr>
            <a:xfrm rot="16200000" flipH="1">
              <a:off x="6153540" y="4781942"/>
              <a:ext cx="1981203" cy="3731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6" name="Straight Connector 115"/>
          <p:cNvCxnSpPr/>
          <p:nvPr/>
        </p:nvCxnSpPr>
        <p:spPr>
          <a:xfrm>
            <a:off x="5486400" y="5181599"/>
            <a:ext cx="3094892" cy="12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5627077" y="4648198"/>
            <a:ext cx="161778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7244861" y="4114798"/>
            <a:ext cx="1195754"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5627077" y="5638798"/>
            <a:ext cx="161778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7244861" y="5638798"/>
            <a:ext cx="1477108"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5767754" y="4724398"/>
            <a:ext cx="1336431"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0800000">
            <a:off x="5697416" y="5181598"/>
            <a:ext cx="1406769"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5697415" y="5257798"/>
            <a:ext cx="633046" cy="369332"/>
          </a:xfrm>
          <a:prstGeom prst="rect">
            <a:avLst/>
          </a:prstGeom>
          <a:noFill/>
        </p:spPr>
        <p:txBody>
          <a:bodyPr wrap="square" rtlCol="0">
            <a:spAutoFit/>
          </a:bodyPr>
          <a:lstStyle/>
          <a:p>
            <a:r>
              <a:rPr lang="en-US" dirty="0">
                <a:solidFill>
                  <a:schemeClr val="bg1"/>
                </a:solidFill>
              </a:rPr>
              <a:t>F</a:t>
            </a:r>
            <a:r>
              <a:rPr lang="en-US" baseline="-25000" dirty="0">
                <a:solidFill>
                  <a:schemeClr val="bg1"/>
                </a:solidFill>
              </a:rPr>
              <a:t>2</a:t>
            </a:r>
          </a:p>
        </p:txBody>
      </p:sp>
      <p:sp>
        <p:nvSpPr>
          <p:cNvPr id="131" name="TextBox 130"/>
          <p:cNvSpPr txBox="1"/>
          <p:nvPr/>
        </p:nvSpPr>
        <p:spPr>
          <a:xfrm>
            <a:off x="2813538" y="457200"/>
            <a:ext cx="6049108"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IN" sz="2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লেন্সের ক্ষমতা হলো কোনো লেন্সের  অভিসারী বা অপসারী করার সামর্থ্য। লেন্সের ফোকাস দুরত্ব যত কম, ক্ষমতা তত বেশী। </a:t>
            </a:r>
            <a:endParaRPr lang="en-US" sz="2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32" name="TextBox 131"/>
          <p:cNvSpPr txBox="1"/>
          <p:nvPr/>
        </p:nvSpPr>
        <p:spPr>
          <a:xfrm>
            <a:off x="3024554" y="5867400"/>
            <a:ext cx="2391508" cy="369332"/>
          </a:xfrm>
          <a:prstGeom prst="rect">
            <a:avLst/>
          </a:prstGeom>
          <a:noFill/>
        </p:spPr>
        <p:txBody>
          <a:bodyPr wrap="square" rtlCol="0">
            <a:spAutoFit/>
          </a:bodyPr>
          <a:lstStyle/>
          <a:p>
            <a:r>
              <a:rPr lang="bn-IN"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লেন্সের ক্ষমতা </a:t>
            </a:r>
            <a:r>
              <a:rPr lang="en-US" b="1" dirty="0">
                <a:ln w="11430"/>
                <a:solidFill>
                  <a:schemeClr val="bg1"/>
                </a:solidFill>
                <a:effectLst>
                  <a:outerShdw blurRad="50800" dist="39000" dir="5460000" algn="tl">
                    <a:srgbClr val="000000">
                      <a:alpha val="38000"/>
                    </a:srgbClr>
                  </a:outerShdw>
                </a:effectLst>
                <a:latin typeface="+mj-lt"/>
                <a:cs typeface="NikoshBAN" pitchFamily="2" charset="0"/>
              </a:rPr>
              <a:t>P= 1/f </a:t>
            </a:r>
            <a:endParaRPr lang="en-US" b="1" dirty="0">
              <a:ln w="5080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326861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1">
                                            <p:txEl>
                                              <p:pRg st="0" end="0"/>
                                            </p:txEl>
                                          </p:spTgt>
                                        </p:tgtEl>
                                        <p:attrNameLst>
                                          <p:attrName>style.visibility</p:attrName>
                                        </p:attrNameLst>
                                      </p:cBhvr>
                                      <p:to>
                                        <p:strVal val="visible"/>
                                      </p:to>
                                    </p:set>
                                    <p:animEffect transition="in" filter="fade">
                                      <p:cBhvr>
                                        <p:cTn id="14" dur="2000"/>
                                        <p:tgtEl>
                                          <p:spTgt spid="13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2000"/>
                                        <p:tgtEl>
                                          <p:spTgt spid="54"/>
                                        </p:tgtEl>
                                      </p:cBhvr>
                                    </p:animEffect>
                                  </p:childTnLst>
                                </p:cTn>
                              </p:par>
                              <p:par>
                                <p:cTn id="20" presetID="10" presetClass="entr" presetSubtype="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20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2000"/>
                                        <p:tgtEl>
                                          <p:spTgt spid="60"/>
                                        </p:tgtEl>
                                      </p:cBhvr>
                                    </p:animEffect>
                                  </p:childTnLst>
                                </p:cTn>
                              </p:par>
                              <p:par>
                                <p:cTn id="28" presetID="22" presetClass="entr" presetSubtype="8"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left)">
                                      <p:cBhvr>
                                        <p:cTn id="30" dur="2000"/>
                                        <p:tgtEl>
                                          <p:spTgt spid="6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2000"/>
                                        <p:tgtEl>
                                          <p:spTgt spid="61"/>
                                        </p:tgtEl>
                                      </p:cBhvr>
                                    </p:animEffect>
                                  </p:childTnLst>
                                </p:cTn>
                              </p:par>
                              <p:par>
                                <p:cTn id="36" presetID="22" presetClass="entr" presetSubtype="8"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2000"/>
                                        <p:tgtEl>
                                          <p:spTgt spid="6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2000"/>
                                        <p:tgtEl>
                                          <p:spTgt spid="40"/>
                                        </p:tgtEl>
                                      </p:cBhvr>
                                    </p:animEffect>
                                  </p:childTnLst>
                                </p:cTn>
                              </p:par>
                              <p:par>
                                <p:cTn id="44" presetID="10"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20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left)">
                                      <p:cBhvr>
                                        <p:cTn id="51" dur="2000"/>
                                        <p:tgtEl>
                                          <p:spTgt spid="48"/>
                                        </p:tgtEl>
                                      </p:cBhvr>
                                    </p:animEffect>
                                  </p:childTnLst>
                                </p:cTn>
                              </p:par>
                              <p:par>
                                <p:cTn id="52" presetID="22" presetClass="entr" presetSubtype="8"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20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2000"/>
                                        <p:tgtEl>
                                          <p:spTgt spid="49"/>
                                        </p:tgtEl>
                                      </p:cBhvr>
                                    </p:animEffect>
                                  </p:childTnLst>
                                </p:cTn>
                              </p:par>
                              <p:par>
                                <p:cTn id="60" presetID="22" presetClass="entr" presetSubtype="8"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20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right)">
                                      <p:cBhvr>
                                        <p:cTn id="67" dur="2000"/>
                                        <p:tgtEl>
                                          <p:spTgt spid="52"/>
                                        </p:tgtEl>
                                      </p:cBhvr>
                                    </p:animEffect>
                                  </p:childTnLst>
                                </p:cTn>
                              </p:par>
                              <p:par>
                                <p:cTn id="68" presetID="22" presetClass="entr" presetSubtype="2" fill="hold"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wipe(right)">
                                      <p:cBhvr>
                                        <p:cTn id="70" dur="2000"/>
                                        <p:tgtEl>
                                          <p:spTgt spid="5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fade">
                                      <p:cBhvr>
                                        <p:cTn id="75" dur="2000"/>
                                        <p:tgtEl>
                                          <p:spTgt spid="8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fade">
                                      <p:cBhvr>
                                        <p:cTn id="78" dur="2000"/>
                                        <p:tgtEl>
                                          <p:spTgt spid="8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2000"/>
                                        <p:tgtEl>
                                          <p:spTgt spid="84"/>
                                        </p:tgtEl>
                                      </p:cBhvr>
                                    </p:animEffect>
                                  </p:childTnLst>
                                </p:cTn>
                              </p:par>
                              <p:par>
                                <p:cTn id="84" presetID="10" presetClass="entr" presetSubtype="0" fill="hold" nodeType="withEffect">
                                  <p:stCondLst>
                                    <p:cond delay="0"/>
                                  </p:stCondLst>
                                  <p:childTnLst>
                                    <p:set>
                                      <p:cBhvr>
                                        <p:cTn id="85" dur="1" fill="hold">
                                          <p:stCondLst>
                                            <p:cond delay="0"/>
                                          </p:stCondLst>
                                        </p:cTn>
                                        <p:tgtEl>
                                          <p:spTgt spid="89"/>
                                        </p:tgtEl>
                                        <p:attrNameLst>
                                          <p:attrName>style.visibility</p:attrName>
                                        </p:attrNameLst>
                                      </p:cBhvr>
                                      <p:to>
                                        <p:strVal val="visible"/>
                                      </p:to>
                                    </p:set>
                                    <p:animEffect transition="in" filter="fade">
                                      <p:cBhvr>
                                        <p:cTn id="86" dur="2000"/>
                                        <p:tgtEl>
                                          <p:spTgt spid="8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90"/>
                                        </p:tgtEl>
                                        <p:attrNameLst>
                                          <p:attrName>style.visibility</p:attrName>
                                        </p:attrNameLst>
                                      </p:cBhvr>
                                      <p:to>
                                        <p:strVal val="visible"/>
                                      </p:to>
                                    </p:set>
                                    <p:animEffect transition="in" filter="wipe(left)">
                                      <p:cBhvr>
                                        <p:cTn id="91" dur="2000"/>
                                        <p:tgtEl>
                                          <p:spTgt spid="90"/>
                                        </p:tgtEl>
                                      </p:cBhvr>
                                    </p:animEffect>
                                  </p:childTnLst>
                                </p:cTn>
                              </p:par>
                              <p:par>
                                <p:cTn id="92" presetID="22" presetClass="entr" presetSubtype="8" fill="hold" nodeType="with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wipe(left)">
                                      <p:cBhvr>
                                        <p:cTn id="94" dur="2000"/>
                                        <p:tgtEl>
                                          <p:spTgt spid="92"/>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91"/>
                                        </p:tgtEl>
                                        <p:attrNameLst>
                                          <p:attrName>style.visibility</p:attrName>
                                        </p:attrNameLst>
                                      </p:cBhvr>
                                      <p:to>
                                        <p:strVal val="visible"/>
                                      </p:to>
                                    </p:set>
                                    <p:animEffect transition="in" filter="wipe(left)">
                                      <p:cBhvr>
                                        <p:cTn id="99" dur="2000"/>
                                        <p:tgtEl>
                                          <p:spTgt spid="91"/>
                                        </p:tgtEl>
                                      </p:cBhvr>
                                    </p:animEffect>
                                  </p:childTnLst>
                                </p:cTn>
                              </p:par>
                              <p:par>
                                <p:cTn id="100" presetID="22" presetClass="entr" presetSubtype="8" fill="hold" nodeType="withEffect">
                                  <p:stCondLst>
                                    <p:cond delay="0"/>
                                  </p:stCondLst>
                                  <p:childTnLst>
                                    <p:set>
                                      <p:cBhvr>
                                        <p:cTn id="101" dur="1" fill="hold">
                                          <p:stCondLst>
                                            <p:cond delay="0"/>
                                          </p:stCondLst>
                                        </p:cTn>
                                        <p:tgtEl>
                                          <p:spTgt spid="93"/>
                                        </p:tgtEl>
                                        <p:attrNameLst>
                                          <p:attrName>style.visibility</p:attrName>
                                        </p:attrNameLst>
                                      </p:cBhvr>
                                      <p:to>
                                        <p:strVal val="visible"/>
                                      </p:to>
                                    </p:set>
                                    <p:animEffect transition="in" filter="wipe(left)">
                                      <p:cBhvr>
                                        <p:cTn id="102" dur="2000"/>
                                        <p:tgtEl>
                                          <p:spTgt spid="9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09"/>
                                        </p:tgtEl>
                                        <p:attrNameLst>
                                          <p:attrName>style.visibility</p:attrName>
                                        </p:attrNameLst>
                                      </p:cBhvr>
                                      <p:to>
                                        <p:strVal val="visible"/>
                                      </p:to>
                                    </p:set>
                                    <p:animEffect transition="in" filter="fade">
                                      <p:cBhvr>
                                        <p:cTn id="107" dur="2000"/>
                                        <p:tgtEl>
                                          <p:spTgt spid="109"/>
                                        </p:tgtEl>
                                      </p:cBhvr>
                                    </p:animEffect>
                                  </p:childTnLst>
                                </p:cTn>
                              </p:par>
                              <p:par>
                                <p:cTn id="108" presetID="10" presetClass="entr" presetSubtype="0" fill="hold" nodeType="withEffect">
                                  <p:stCondLst>
                                    <p:cond delay="0"/>
                                  </p:stCondLst>
                                  <p:childTnLst>
                                    <p:set>
                                      <p:cBhvr>
                                        <p:cTn id="109" dur="1" fill="hold">
                                          <p:stCondLst>
                                            <p:cond delay="0"/>
                                          </p:stCondLst>
                                        </p:cTn>
                                        <p:tgtEl>
                                          <p:spTgt spid="116"/>
                                        </p:tgtEl>
                                        <p:attrNameLst>
                                          <p:attrName>style.visibility</p:attrName>
                                        </p:attrNameLst>
                                      </p:cBhvr>
                                      <p:to>
                                        <p:strVal val="visible"/>
                                      </p:to>
                                    </p:set>
                                    <p:animEffect transition="in" filter="fade">
                                      <p:cBhvr>
                                        <p:cTn id="110" dur="2000"/>
                                        <p:tgtEl>
                                          <p:spTgt spid="116"/>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117"/>
                                        </p:tgtEl>
                                        <p:attrNameLst>
                                          <p:attrName>style.visibility</p:attrName>
                                        </p:attrNameLst>
                                      </p:cBhvr>
                                      <p:to>
                                        <p:strVal val="visible"/>
                                      </p:to>
                                    </p:set>
                                    <p:animEffect transition="in" filter="wipe(left)">
                                      <p:cBhvr>
                                        <p:cTn id="115" dur="2000"/>
                                        <p:tgtEl>
                                          <p:spTgt spid="117"/>
                                        </p:tgtEl>
                                      </p:cBhvr>
                                    </p:animEffect>
                                  </p:childTnLst>
                                </p:cTn>
                              </p:par>
                              <p:par>
                                <p:cTn id="116" presetID="22" presetClass="entr" presetSubtype="8" fill="hold" nodeType="withEffect">
                                  <p:stCondLst>
                                    <p:cond delay="0"/>
                                  </p:stCondLst>
                                  <p:childTnLst>
                                    <p:set>
                                      <p:cBhvr>
                                        <p:cTn id="117" dur="1" fill="hold">
                                          <p:stCondLst>
                                            <p:cond delay="0"/>
                                          </p:stCondLst>
                                        </p:cTn>
                                        <p:tgtEl>
                                          <p:spTgt spid="119"/>
                                        </p:tgtEl>
                                        <p:attrNameLst>
                                          <p:attrName>style.visibility</p:attrName>
                                        </p:attrNameLst>
                                      </p:cBhvr>
                                      <p:to>
                                        <p:strVal val="visible"/>
                                      </p:to>
                                    </p:set>
                                    <p:animEffect transition="in" filter="wipe(left)">
                                      <p:cBhvr>
                                        <p:cTn id="118" dur="2000"/>
                                        <p:tgtEl>
                                          <p:spTgt spid="11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118"/>
                                        </p:tgtEl>
                                        <p:attrNameLst>
                                          <p:attrName>style.visibility</p:attrName>
                                        </p:attrNameLst>
                                      </p:cBhvr>
                                      <p:to>
                                        <p:strVal val="visible"/>
                                      </p:to>
                                    </p:set>
                                    <p:animEffect transition="in" filter="wipe(left)">
                                      <p:cBhvr>
                                        <p:cTn id="123" dur="2000"/>
                                        <p:tgtEl>
                                          <p:spTgt spid="118"/>
                                        </p:tgtEl>
                                      </p:cBhvr>
                                    </p:animEffect>
                                  </p:childTnLst>
                                </p:cTn>
                              </p:par>
                              <p:par>
                                <p:cTn id="124" presetID="22" presetClass="entr" presetSubtype="8" fill="hold" nodeType="withEffect">
                                  <p:stCondLst>
                                    <p:cond delay="0"/>
                                  </p:stCondLst>
                                  <p:childTnLst>
                                    <p:set>
                                      <p:cBhvr>
                                        <p:cTn id="125" dur="1" fill="hold">
                                          <p:stCondLst>
                                            <p:cond delay="0"/>
                                          </p:stCondLst>
                                        </p:cTn>
                                        <p:tgtEl>
                                          <p:spTgt spid="120"/>
                                        </p:tgtEl>
                                        <p:attrNameLst>
                                          <p:attrName>style.visibility</p:attrName>
                                        </p:attrNameLst>
                                      </p:cBhvr>
                                      <p:to>
                                        <p:strVal val="visible"/>
                                      </p:to>
                                    </p:set>
                                    <p:animEffect transition="in" filter="wipe(left)">
                                      <p:cBhvr>
                                        <p:cTn id="126" dur="2000"/>
                                        <p:tgtEl>
                                          <p:spTgt spid="120"/>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2" fill="hold" nodeType="clickEffect">
                                  <p:stCondLst>
                                    <p:cond delay="0"/>
                                  </p:stCondLst>
                                  <p:childTnLst>
                                    <p:set>
                                      <p:cBhvr>
                                        <p:cTn id="130" dur="1" fill="hold">
                                          <p:stCondLst>
                                            <p:cond delay="0"/>
                                          </p:stCondLst>
                                        </p:cTn>
                                        <p:tgtEl>
                                          <p:spTgt spid="121"/>
                                        </p:tgtEl>
                                        <p:attrNameLst>
                                          <p:attrName>style.visibility</p:attrName>
                                        </p:attrNameLst>
                                      </p:cBhvr>
                                      <p:to>
                                        <p:strVal val="visible"/>
                                      </p:to>
                                    </p:set>
                                    <p:animEffect transition="in" filter="wipe(right)">
                                      <p:cBhvr>
                                        <p:cTn id="131" dur="2000"/>
                                        <p:tgtEl>
                                          <p:spTgt spid="121"/>
                                        </p:tgtEl>
                                      </p:cBhvr>
                                    </p:animEffect>
                                  </p:childTnLst>
                                </p:cTn>
                              </p:par>
                              <p:par>
                                <p:cTn id="132" presetID="22" presetClass="entr" presetSubtype="2" fill="hold" nodeType="withEffect">
                                  <p:stCondLst>
                                    <p:cond delay="0"/>
                                  </p:stCondLst>
                                  <p:childTnLst>
                                    <p:set>
                                      <p:cBhvr>
                                        <p:cTn id="133" dur="1" fill="hold">
                                          <p:stCondLst>
                                            <p:cond delay="0"/>
                                          </p:stCondLst>
                                        </p:cTn>
                                        <p:tgtEl>
                                          <p:spTgt spid="122"/>
                                        </p:tgtEl>
                                        <p:attrNameLst>
                                          <p:attrName>style.visibility</p:attrName>
                                        </p:attrNameLst>
                                      </p:cBhvr>
                                      <p:to>
                                        <p:strVal val="visible"/>
                                      </p:to>
                                    </p:set>
                                    <p:animEffect transition="in" filter="wipe(right)">
                                      <p:cBhvr>
                                        <p:cTn id="134" dur="2000"/>
                                        <p:tgtEl>
                                          <p:spTgt spid="122"/>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23"/>
                                        </p:tgtEl>
                                        <p:attrNameLst>
                                          <p:attrName>style.visibility</p:attrName>
                                        </p:attrNameLst>
                                      </p:cBhvr>
                                      <p:to>
                                        <p:strVal val="visible"/>
                                      </p:to>
                                    </p:set>
                                    <p:animEffect transition="in" filter="fade">
                                      <p:cBhvr>
                                        <p:cTn id="139" dur="2000"/>
                                        <p:tgtEl>
                                          <p:spTgt spid="12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94"/>
                                        </p:tgtEl>
                                        <p:attrNameLst>
                                          <p:attrName>style.visibility</p:attrName>
                                        </p:attrNameLst>
                                      </p:cBhvr>
                                      <p:to>
                                        <p:strVal val="visible"/>
                                      </p:to>
                                    </p:set>
                                    <p:animEffect transition="in" filter="fade">
                                      <p:cBhvr>
                                        <p:cTn id="142" dur="2000"/>
                                        <p:tgtEl>
                                          <p:spTgt spid="94"/>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32"/>
                                        </p:tgtEl>
                                        <p:attrNameLst>
                                          <p:attrName>style.visibility</p:attrName>
                                        </p:attrNameLst>
                                      </p:cBhvr>
                                      <p:to>
                                        <p:strVal val="visible"/>
                                      </p:to>
                                    </p:set>
                                    <p:animEffect transition="in" filter="fade">
                                      <p:cBhvr>
                                        <p:cTn id="147" dur="2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0" grpId="0"/>
      <p:bldP spid="81" grpId="0"/>
      <p:bldP spid="94" grpId="0"/>
      <p:bldP spid="123" grpId="0"/>
      <p:bldP spid="1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620000" cy="14465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IN" sz="8800" b="1" dirty="0">
                <a:solidFill>
                  <a:srgbClr val="00B050"/>
                </a:solidFill>
                <a:latin typeface="NikoshBAN" pitchFamily="2" charset="0"/>
                <a:cs typeface="NikoshBAN" pitchFamily="2" charset="0"/>
              </a:rPr>
              <a:t>মূ</a:t>
            </a:r>
            <a:r>
              <a:rPr lang="bn-BD" sz="8800" b="1" dirty="0">
                <a:solidFill>
                  <a:srgbClr val="00B050"/>
                </a:solidFill>
                <a:latin typeface="NikoshBAN" pitchFamily="2" charset="0"/>
                <a:cs typeface="NikoshBAN" pitchFamily="2" charset="0"/>
              </a:rPr>
              <a:t>ল্যায়ন</a:t>
            </a:r>
            <a:r>
              <a:rPr lang="bn-BD" sz="4400" b="1" dirty="0">
                <a:solidFill>
                  <a:srgbClr val="00B050"/>
                </a:solidFill>
              </a:rPr>
              <a:t> </a:t>
            </a:r>
            <a:endParaRPr lang="en-US" sz="4400" b="1" dirty="0">
              <a:solidFill>
                <a:srgbClr val="00B050"/>
              </a:solidFill>
            </a:endParaRPr>
          </a:p>
        </p:txBody>
      </p:sp>
      <p:sp>
        <p:nvSpPr>
          <p:cNvPr id="5" name="TextBox 4"/>
          <p:cNvSpPr txBox="1"/>
          <p:nvPr/>
        </p:nvSpPr>
        <p:spPr>
          <a:xfrm>
            <a:off x="457200" y="3048000"/>
            <a:ext cx="7696200" cy="646331"/>
          </a:xfrm>
          <a:prstGeom prst="rect">
            <a:avLst/>
          </a:prstGeom>
          <a:noFill/>
        </p:spPr>
        <p:txBody>
          <a:bodyPr wrap="square" rtlCol="0">
            <a:spAutoFit/>
          </a:bodyPr>
          <a:lstStyle/>
          <a:p>
            <a:r>
              <a:rPr lang="en-US" sz="3600" b="1" dirty="0">
                <a:solidFill>
                  <a:schemeClr val="tx1">
                    <a:lumMod val="95000"/>
                    <a:lumOff val="5000"/>
                  </a:schemeClr>
                </a:solidFill>
                <a:latin typeface="NikoshBAN" pitchFamily="2" charset="0"/>
                <a:cs typeface="NikoshBAN" pitchFamily="2" charset="0"/>
              </a:rPr>
              <a:t>১। লেন্স কী?</a:t>
            </a:r>
            <a:endParaRPr lang="bn-BD" sz="3600" b="1" dirty="0"/>
          </a:p>
        </p:txBody>
      </p:sp>
      <p:sp>
        <p:nvSpPr>
          <p:cNvPr id="6" name="TextBox 5"/>
          <p:cNvSpPr txBox="1"/>
          <p:nvPr/>
        </p:nvSpPr>
        <p:spPr>
          <a:xfrm>
            <a:off x="457200" y="3657600"/>
            <a:ext cx="7086600" cy="646331"/>
          </a:xfrm>
          <a:prstGeom prst="rect">
            <a:avLst/>
          </a:prstGeom>
          <a:noFill/>
        </p:spPr>
        <p:txBody>
          <a:bodyPr wrap="square" rtlCol="0">
            <a:spAutoFit/>
          </a:bodyPr>
          <a:lstStyle/>
          <a:p>
            <a:r>
              <a:rPr lang="en-US" sz="3600" b="1" dirty="0">
                <a:solidFill>
                  <a:schemeClr val="tx1">
                    <a:lumMod val="95000"/>
                    <a:lumOff val="5000"/>
                  </a:schemeClr>
                </a:solidFill>
                <a:latin typeface="NikoshBAN" pitchFamily="2" charset="0"/>
                <a:cs typeface="NikoshBAN" pitchFamily="2" charset="0"/>
              </a:rPr>
              <a:t>২। লেন্স </a:t>
            </a:r>
            <a:r>
              <a:rPr lang="bn-BD" sz="3600" b="1" dirty="0">
                <a:latin typeface="NikoshBAN" pitchFamily="2" charset="0"/>
                <a:cs typeface="NikoshBAN" pitchFamily="2" charset="0"/>
              </a:rPr>
              <a:t>কত প্রকার ও কী কী?</a:t>
            </a:r>
          </a:p>
        </p:txBody>
      </p:sp>
      <p:sp>
        <p:nvSpPr>
          <p:cNvPr id="8" name="TextBox 7"/>
          <p:cNvSpPr txBox="1"/>
          <p:nvPr/>
        </p:nvSpPr>
        <p:spPr>
          <a:xfrm>
            <a:off x="457200" y="5029200"/>
            <a:ext cx="7848600" cy="923330"/>
          </a:xfrm>
          <a:prstGeom prst="rect">
            <a:avLst/>
          </a:prstGeom>
          <a:noFill/>
        </p:spPr>
        <p:txBody>
          <a:bodyPr wrap="square" rtlCol="0">
            <a:spAutoFit/>
          </a:bodyPr>
          <a:lstStyle/>
          <a:p>
            <a:r>
              <a:rPr lang="en-US" sz="3600" b="1" dirty="0">
                <a:latin typeface="NikoshBAN" pitchFamily="2" charset="0"/>
                <a:cs typeface="NikoshBAN" pitchFamily="2" charset="0"/>
              </a:rPr>
              <a:t>৪। আলোক কেন্দ্র দিয়ে গমনকারী রশ্মির দিক কোনটি?</a:t>
            </a:r>
          </a:p>
          <a:p>
            <a:endParaRPr lang="en-US" dirty="0"/>
          </a:p>
        </p:txBody>
      </p:sp>
      <p:sp>
        <p:nvSpPr>
          <p:cNvPr id="9" name="TextBox 8"/>
          <p:cNvSpPr txBox="1"/>
          <p:nvPr/>
        </p:nvSpPr>
        <p:spPr>
          <a:xfrm>
            <a:off x="381000" y="4343400"/>
            <a:ext cx="8534400" cy="646331"/>
          </a:xfrm>
          <a:prstGeom prst="rect">
            <a:avLst/>
          </a:prstGeom>
          <a:noFill/>
        </p:spPr>
        <p:txBody>
          <a:bodyPr wrap="square" rtlCol="0">
            <a:spAutoFit/>
          </a:bodyPr>
          <a:lstStyle/>
          <a:p>
            <a:r>
              <a:rPr lang="en-US" sz="3600" b="1" dirty="0">
                <a:latin typeface="NikoshBAN" pitchFamily="2" charset="0"/>
                <a:cs typeface="NikoshBAN" pitchFamily="2" charset="0"/>
              </a:rPr>
              <a:t>৩। অবতল লেন্সে সর্বদা কোন ধরনের বিম্ব গঠিত হয়?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70"/>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5134451"/>
            <a:ext cx="3962400" cy="1723549"/>
          </a:xfrm>
          <a:prstGeom prst="rect">
            <a:avLst/>
          </a:prstGeom>
          <a:noFill/>
        </p:spPr>
        <p:txBody>
          <a:bodyPr wrap="square" rtlCol="0">
            <a:spAutoFit/>
          </a:bodyPr>
          <a:lstStyle/>
          <a:p>
            <a:pPr algn="ctr"/>
            <a:r>
              <a:rPr lang="bn-BD" sz="8800" b="1" dirty="0">
                <a:solidFill>
                  <a:schemeClr val="bg1"/>
                </a:solidFill>
                <a:latin typeface="NikoshBAN" pitchFamily="2" charset="0"/>
                <a:cs typeface="NikoshBAN" pitchFamily="2" charset="0"/>
              </a:rPr>
              <a:t>ধন্যবাদ</a:t>
            </a:r>
            <a:endParaRPr lang="en-US" sz="9600" b="1" dirty="0">
              <a:solidFill>
                <a:schemeClr val="bg1"/>
              </a:solidFill>
              <a:latin typeface="NikoshBAN" pitchFamily="2" charset="0"/>
              <a:cs typeface="NikoshBAN" pitchFamily="2" charset="0"/>
            </a:endParaRPr>
          </a:p>
          <a:p>
            <a:endParaRPr lang="en-US" dirty="0"/>
          </a:p>
        </p:txBody>
      </p:sp>
      <p:pic>
        <p:nvPicPr>
          <p:cNvPr id="4" name="Picture 3" descr="10205.png"/>
          <p:cNvPicPr>
            <a:picLocks noChangeAspect="1"/>
          </p:cNvPicPr>
          <p:nvPr/>
        </p:nvPicPr>
        <p:blipFill>
          <a:blip r:embed="rId2"/>
          <a:stretch>
            <a:fillRect/>
          </a:stretch>
        </p:blipFill>
        <p:spPr>
          <a:xfrm>
            <a:off x="381000" y="1905000"/>
            <a:ext cx="8305800" cy="4471987"/>
          </a:xfrm>
          <a:prstGeom prst="rect">
            <a:avLst/>
          </a:prstGeom>
        </p:spPr>
      </p:pic>
      <p:sp>
        <p:nvSpPr>
          <p:cNvPr id="6" name="TextBox 5"/>
          <p:cNvSpPr txBox="1"/>
          <p:nvPr/>
        </p:nvSpPr>
        <p:spPr>
          <a:xfrm>
            <a:off x="1600200" y="0"/>
            <a:ext cx="6096000" cy="3154710"/>
          </a:xfrm>
          <a:prstGeom prst="rect">
            <a:avLst/>
          </a:prstGeom>
          <a:noFill/>
        </p:spPr>
        <p:txBody>
          <a:bodyPr wrap="square" rtlCol="0">
            <a:spAutoFit/>
          </a:bodyPr>
          <a:lstStyle/>
          <a:p>
            <a:r>
              <a:rPr lang="en-US" sz="19900" dirty="0">
                <a:latin typeface="NikoshBAN" pitchFamily="2" charset="0"/>
                <a:cs typeface="NikoshBAN" pitchFamily="2" charset="0"/>
              </a:rPr>
              <a:t>ধন্যবাদ</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676400"/>
            <a:ext cx="8229600" cy="3985706"/>
          </a:xfrm>
          <a:prstGeom prst="rect">
            <a:avLst/>
          </a:prstGeom>
          <a:noFill/>
        </p:spPr>
        <p:txBody>
          <a:bodyPr wrap="square" rtlCol="0">
            <a:spAutoFit/>
          </a:bodyPr>
          <a:lstStyle/>
          <a:p>
            <a:pPr algn="ctr"/>
            <a:r>
              <a:rPr lang="en-US" sz="13800" b="1" dirty="0">
                <a:solidFill>
                  <a:schemeClr val="tx2">
                    <a:lumMod val="90000"/>
                  </a:schemeClr>
                </a:solidFill>
                <a:latin typeface="NikoshBAN" pitchFamily="2" charset="0"/>
                <a:cs typeface="NikoshBAN" pitchFamily="2" charset="0"/>
              </a:rPr>
              <a:t>লেন্স</a:t>
            </a:r>
          </a:p>
          <a:p>
            <a:pPr algn="ctr"/>
            <a:r>
              <a:rPr lang="en-US" sz="11500" b="1" dirty="0">
                <a:solidFill>
                  <a:schemeClr val="tx2">
                    <a:lumMod val="90000"/>
                  </a:schemeClr>
                </a:solidFill>
                <a:latin typeface="NikoshBAN" pitchFamily="2" charset="0"/>
                <a:cs typeface="NikoshBAN" pitchFamily="2" charset="0"/>
              </a:rPr>
              <a:t>Lens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3385" y="4114801"/>
            <a:ext cx="7629012" cy="769441"/>
          </a:xfrm>
          <a:prstGeom prst="rect">
            <a:avLst/>
          </a:prstGeom>
          <a:ln w="28575">
            <a:solidFill>
              <a:schemeClr val="bg2"/>
            </a:solidFill>
          </a:ln>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buFont typeface="Wingdings" pitchFamily="2" charset="2"/>
              <a:buChar char="v"/>
            </a:pPr>
            <a:r>
              <a:rPr lang="bn-IN" sz="4400" b="1" dirty="0">
                <a:ln w="50800"/>
                <a:solidFill>
                  <a:schemeClr val="bg1">
                    <a:shade val="50000"/>
                  </a:schemeClr>
                </a:solidFill>
                <a:latin typeface="NikoshBAN" pitchFamily="2" charset="0"/>
                <a:cs typeface="NikoshBAN" pitchFamily="2" charset="0"/>
              </a:rPr>
              <a:t> লেন্স কী? লেন্স কত প্রকার ও কী  কী?  </a:t>
            </a:r>
            <a:endParaRPr lang="en-US" sz="4400" b="1" dirty="0">
              <a:ln w="50800"/>
              <a:solidFill>
                <a:schemeClr val="bg1">
                  <a:shade val="50000"/>
                </a:schemeClr>
              </a:solidFill>
            </a:endParaRPr>
          </a:p>
        </p:txBody>
      </p:sp>
      <p:sp>
        <p:nvSpPr>
          <p:cNvPr id="15" name="Rectangle 14"/>
          <p:cNvSpPr/>
          <p:nvPr/>
        </p:nvSpPr>
        <p:spPr>
          <a:xfrm>
            <a:off x="2532184" y="2209800"/>
            <a:ext cx="1617785" cy="16764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422031" y="5486400"/>
            <a:ext cx="1828800" cy="914400"/>
          </a:xfrm>
          <a:prstGeom prst="flowChartProcess">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39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81000" y="609600"/>
          <a:ext cx="8305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bgg.PNG"/>
          <p:cNvPicPr>
            <a:picLocks noChangeAspect="1"/>
          </p:cNvPicPr>
          <p:nvPr/>
        </p:nvPicPr>
        <p:blipFill>
          <a:blip r:embed="rId7"/>
          <a:stretch>
            <a:fillRect/>
          </a:stretch>
        </p:blipFill>
        <p:spPr>
          <a:xfrm>
            <a:off x="3352800" y="3962400"/>
            <a:ext cx="990600" cy="2362200"/>
          </a:xfrm>
          <a:prstGeom prst="rect">
            <a:avLst/>
          </a:prstGeom>
        </p:spPr>
      </p:pic>
      <p:pic>
        <p:nvPicPr>
          <p:cNvPr id="5" name="Picture 4" descr="r3.png"/>
          <p:cNvPicPr>
            <a:picLocks noChangeAspect="1"/>
          </p:cNvPicPr>
          <p:nvPr/>
        </p:nvPicPr>
        <p:blipFill>
          <a:blip r:embed="rId8"/>
          <a:stretch>
            <a:fillRect/>
          </a:stretch>
        </p:blipFill>
        <p:spPr>
          <a:xfrm>
            <a:off x="7638840" y="3733800"/>
            <a:ext cx="1200360" cy="2743200"/>
          </a:xfrm>
          <a:prstGeom prst="rect">
            <a:avLst/>
          </a:prstGeom>
        </p:spPr>
      </p:pic>
      <p:pic>
        <p:nvPicPr>
          <p:cNvPr id="6" name="Picture 5" descr="concave-lens.png"/>
          <p:cNvPicPr>
            <a:picLocks noChangeAspect="1"/>
          </p:cNvPicPr>
          <p:nvPr/>
        </p:nvPicPr>
        <p:blipFill>
          <a:blip r:embed="rId9"/>
          <a:stretch>
            <a:fillRect/>
          </a:stretch>
        </p:blipFill>
        <p:spPr>
          <a:xfrm>
            <a:off x="2057400" y="457200"/>
            <a:ext cx="5079365" cy="2514600"/>
          </a:xfrm>
          <a:prstGeom prst="rect">
            <a:avLst/>
          </a:prstGeom>
        </p:spPr>
      </p:pic>
      <p:sp>
        <p:nvSpPr>
          <p:cNvPr id="7" name="Rectangle 6"/>
          <p:cNvSpPr/>
          <p:nvPr/>
        </p:nvSpPr>
        <p:spPr>
          <a:xfrm>
            <a:off x="3886200" y="381000"/>
            <a:ext cx="1371600" cy="923330"/>
          </a:xfrm>
          <a:prstGeom prst="rect">
            <a:avLst/>
          </a:prstGeom>
        </p:spPr>
        <p:txBody>
          <a:bodyPr wrap="square">
            <a:spAutoFit/>
          </a:bodyPr>
          <a:lstStyle/>
          <a:p>
            <a:pPr lvl="0"/>
            <a:r>
              <a:rPr lang="en-US" sz="5400" dirty="0">
                <a:latin typeface="NikoshBAN" pitchFamily="2" charset="0"/>
                <a:cs typeface="NikoshBAN" pitchFamily="2" charset="0"/>
              </a:rPr>
              <a:t>লেন্স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51692" y="533401"/>
            <a:ext cx="3516923" cy="769441"/>
          </a:xfrm>
          <a:prstGeom prst="rect">
            <a:avLst/>
          </a:prstGeom>
          <a:noFill/>
        </p:spPr>
        <p:txBody>
          <a:bodyPr wrap="square" rtlCol="0">
            <a:spAutoFit/>
          </a:bodyPr>
          <a:lstStyle/>
          <a:p>
            <a:r>
              <a:rPr lang="bn-IN" sz="4400" b="1" cap="all"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লেন্সের প্রকারভেদঃ  </a:t>
            </a:r>
            <a:endParaRPr lang="en-US" sz="4400" b="1" cap="all"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sp>
        <p:nvSpPr>
          <p:cNvPr id="21" name="TextBox 20"/>
          <p:cNvSpPr txBox="1"/>
          <p:nvPr/>
        </p:nvSpPr>
        <p:spPr>
          <a:xfrm>
            <a:off x="562708" y="1905000"/>
            <a:ext cx="3024554" cy="175432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bn-IN" sz="3600" b="1" dirty="0">
                <a:ln w="50800"/>
                <a:solidFill>
                  <a:srgbClr val="FF0000"/>
                </a:solidFill>
                <a:latin typeface="NikoshBAN" pitchFamily="2" charset="0"/>
                <a:cs typeface="NikoshBAN" pitchFamily="2" charset="0"/>
              </a:rPr>
              <a:t>লেন্স দুই ধরনের।</a:t>
            </a:r>
          </a:p>
          <a:p>
            <a:r>
              <a:rPr lang="bn-IN" sz="3600" b="1" dirty="0">
                <a:ln w="50800"/>
                <a:solidFill>
                  <a:srgbClr val="FF0000"/>
                </a:solidFill>
                <a:latin typeface="NikoshBAN" pitchFamily="2" charset="0"/>
                <a:cs typeface="NikoshBAN" pitchFamily="2" charset="0"/>
              </a:rPr>
              <a:t> ১। উত্তল লেন্স</a:t>
            </a:r>
          </a:p>
          <a:p>
            <a:r>
              <a:rPr lang="bn-IN" sz="3600" b="1" dirty="0">
                <a:ln w="50800"/>
                <a:solidFill>
                  <a:srgbClr val="FF0000"/>
                </a:solidFill>
                <a:latin typeface="NikoshBAN" pitchFamily="2" charset="0"/>
                <a:cs typeface="NikoshBAN" pitchFamily="2" charset="0"/>
              </a:rPr>
              <a:t>২। অবতল লেন্স  </a:t>
            </a:r>
            <a:endParaRPr lang="en-US" sz="3600" b="1" dirty="0">
              <a:ln w="50800"/>
              <a:solidFill>
                <a:srgbClr val="FF0000"/>
              </a:solidFill>
              <a:latin typeface="NikoshBAN" pitchFamily="2" charset="0"/>
              <a:cs typeface="NikoshBAN" pitchFamily="2" charset="0"/>
            </a:endParaRPr>
          </a:p>
        </p:txBody>
      </p:sp>
      <p:sp>
        <p:nvSpPr>
          <p:cNvPr id="25" name="Rectangle 24"/>
          <p:cNvSpPr/>
          <p:nvPr/>
        </p:nvSpPr>
        <p:spPr>
          <a:xfrm>
            <a:off x="6963508" y="3352800"/>
            <a:ext cx="1477108" cy="457200"/>
          </a:xfrm>
          <a:prstGeom prst="rect">
            <a:avLst/>
          </a:prstGeom>
          <a:solidFill>
            <a:schemeClr val="tx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bn-IN" sz="2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অবতল লেন্স </a:t>
            </a:r>
            <a:endParaRPr lang="en-US" sz="2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6" name="Rectangle 25"/>
          <p:cNvSpPr/>
          <p:nvPr/>
        </p:nvSpPr>
        <p:spPr>
          <a:xfrm>
            <a:off x="5134708" y="3429000"/>
            <a:ext cx="1266092" cy="457200"/>
          </a:xfrm>
          <a:prstGeom prst="rect">
            <a:avLst/>
          </a:prstGeom>
          <a:solidFill>
            <a:schemeClr val="tx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bn-IN" sz="2800" b="1" dirty="0">
              <a:ln w="50800"/>
              <a:solidFill>
                <a:schemeClr val="bg1"/>
              </a:solidFill>
              <a:latin typeface="NikoshBAN" pitchFamily="2" charset="0"/>
              <a:cs typeface="NikoshBAN" pitchFamily="2" charset="0"/>
            </a:endParaRPr>
          </a:p>
          <a:p>
            <a:pPr algn="ctr"/>
            <a:r>
              <a:rPr lang="bn-IN" sz="2800" b="1" dirty="0">
                <a:ln w="50800"/>
                <a:solidFill>
                  <a:schemeClr val="bg1"/>
                </a:solidFill>
                <a:latin typeface="NikoshBAN" pitchFamily="2" charset="0"/>
                <a:cs typeface="NikoshBAN" pitchFamily="2" charset="0"/>
              </a:rPr>
              <a:t>উত্তল লেন্স</a:t>
            </a:r>
            <a:endParaRPr lang="en-US" sz="2800" dirty="0"/>
          </a:p>
          <a:p>
            <a:pPr algn="ctr"/>
            <a:r>
              <a:rPr lang="bn-IN" sz="2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endParaRPr lang="en-US" sz="2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7" name="TextBox 26"/>
          <p:cNvSpPr txBox="1"/>
          <p:nvPr/>
        </p:nvSpPr>
        <p:spPr>
          <a:xfrm>
            <a:off x="492369" y="4267200"/>
            <a:ext cx="8159262"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উত্তল লেন্সঃ উত্তল</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লেন্সের</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মধ্যভাগ</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পুরু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এবং</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প্রান্ত</a:t>
            </a:r>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ভাগ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সরু</a:t>
            </a:r>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a:t>
            </a:r>
          </a:p>
          <a:p>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অবতল লেন্সঃ অবতল</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লেন্সের</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মধ্যভাগ</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সরু</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এবং</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প্রান্তভাগ</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ক্রমশ</a:t>
            </a:r>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পুরু।</a:t>
            </a:r>
            <a:endParaRPr lang="en-US" sz="3200" b="1" dirty="0">
              <a:ln w="11430"/>
              <a:solidFill>
                <a:srgbClr val="002060"/>
              </a:solidFill>
              <a:effectLst>
                <a:outerShdw blurRad="50800" dist="39000" dir="5460000" algn="tl">
                  <a:srgbClr val="000000">
                    <a:alpha val="38000"/>
                  </a:srgbClr>
                </a:outerShdw>
              </a:effectLst>
            </a:endParaRPr>
          </a:p>
        </p:txBody>
      </p:sp>
      <p:grpSp>
        <p:nvGrpSpPr>
          <p:cNvPr id="28" name="Group 27"/>
          <p:cNvGrpSpPr/>
          <p:nvPr/>
        </p:nvGrpSpPr>
        <p:grpSpPr>
          <a:xfrm>
            <a:off x="5627077" y="685800"/>
            <a:ext cx="446147" cy="2514600"/>
            <a:chOff x="6755674" y="2438400"/>
            <a:chExt cx="483326" cy="2514600"/>
          </a:xfrm>
          <a:solidFill>
            <a:srgbClr val="00B0F0"/>
          </a:solidFill>
        </p:grpSpPr>
        <p:sp>
          <p:nvSpPr>
            <p:cNvPr id="29" name="Chord 28"/>
            <p:cNvSpPr/>
            <p:nvPr/>
          </p:nvSpPr>
          <p:spPr>
            <a:xfrm>
              <a:off x="6781800" y="2438400"/>
              <a:ext cx="457200" cy="2514600"/>
            </a:xfrm>
            <a:prstGeom prst="chord">
              <a:avLst>
                <a:gd name="adj1" fmla="val 5439539"/>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0" name="Chord 29"/>
            <p:cNvSpPr/>
            <p:nvPr/>
          </p:nvSpPr>
          <p:spPr>
            <a:xfrm rot="10800000">
              <a:off x="6755674" y="2438400"/>
              <a:ext cx="457200" cy="2514600"/>
            </a:xfrm>
            <a:prstGeom prst="chord">
              <a:avLst>
                <a:gd name="adj1" fmla="val 5439539"/>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grpSp>
        <p:nvGrpSpPr>
          <p:cNvPr id="31" name="Group 30"/>
          <p:cNvGrpSpPr/>
          <p:nvPr/>
        </p:nvGrpSpPr>
        <p:grpSpPr>
          <a:xfrm>
            <a:off x="7385538" y="685800"/>
            <a:ext cx="703385" cy="2514600"/>
            <a:chOff x="2362200" y="2514600"/>
            <a:chExt cx="762000" cy="2514600"/>
          </a:xfrm>
          <a:solidFill>
            <a:srgbClr val="00B0F0"/>
          </a:solidFill>
        </p:grpSpPr>
        <p:sp>
          <p:nvSpPr>
            <p:cNvPr id="32" name="Isosceles Triangle 31"/>
            <p:cNvSpPr/>
            <p:nvPr/>
          </p:nvSpPr>
          <p:spPr>
            <a:xfrm rot="10800000">
              <a:off x="2392077" y="25146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3" name="Moon 32"/>
            <p:cNvSpPr/>
            <p:nvPr/>
          </p:nvSpPr>
          <p:spPr>
            <a:xfrm>
              <a:off x="2743200" y="2514600"/>
              <a:ext cx="3810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4" name="Moon 33"/>
            <p:cNvSpPr/>
            <p:nvPr/>
          </p:nvSpPr>
          <p:spPr>
            <a:xfrm flipH="1">
              <a:off x="2362200" y="2514600"/>
              <a:ext cx="4572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5" name="Isosceles Triangle 34"/>
            <p:cNvSpPr/>
            <p:nvPr/>
          </p:nvSpPr>
          <p:spPr>
            <a:xfrm>
              <a:off x="2377138" y="41910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pic>
        <p:nvPicPr>
          <p:cNvPr id="36"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6963508" y="5654038"/>
            <a:ext cx="800100" cy="975362"/>
          </a:xfrm>
          <a:prstGeom prst="rect">
            <a:avLst/>
          </a:prstGeom>
          <a:noFill/>
        </p:spPr>
      </p:pic>
      <p:pic>
        <p:nvPicPr>
          <p:cNvPr id="37"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7670407" y="5863288"/>
            <a:ext cx="571501" cy="698172"/>
          </a:xfrm>
          <a:prstGeom prst="rect">
            <a:avLst/>
          </a:prstGeom>
          <a:noFill/>
        </p:spPr>
      </p:pic>
      <p:pic>
        <p:nvPicPr>
          <p:cNvPr id="38"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8184760" y="5909414"/>
            <a:ext cx="534672" cy="653180"/>
          </a:xfrm>
          <a:prstGeom prst="rect">
            <a:avLst/>
          </a:prstGeom>
          <a:noFill/>
        </p:spPr>
      </p:pic>
    </p:spTree>
    <p:extLst>
      <p:ext uri="{BB962C8B-B14F-4D97-AF65-F5344CB8AC3E}">
        <p14:creationId xmlns:p14="http://schemas.microsoft.com/office/powerpoint/2010/main" val="216645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20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20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strVal val="#ppt_w*0.70"/>
                                          </p:val>
                                        </p:tav>
                                        <p:tav tm="100000">
                                          <p:val>
                                            <p:strVal val="#ppt_w"/>
                                          </p:val>
                                        </p:tav>
                                      </p:tavLst>
                                    </p:anim>
                                    <p:anim calcmode="lin" valueType="num">
                                      <p:cBhvr>
                                        <p:cTn id="40" dur="1000" fill="hold"/>
                                        <p:tgtEl>
                                          <p:spTgt spid="27"/>
                                        </p:tgtEl>
                                        <p:attrNameLst>
                                          <p:attrName>ppt_h</p:attrName>
                                        </p:attrNameLst>
                                      </p:cBhvr>
                                      <p:tavLst>
                                        <p:tav tm="0">
                                          <p:val>
                                            <p:strVal val="#ppt_h"/>
                                          </p:val>
                                        </p:tav>
                                        <p:tav tm="100000">
                                          <p:val>
                                            <p:strVal val="#ppt_h"/>
                                          </p:val>
                                        </p:tav>
                                      </p:tavLst>
                                    </p:anim>
                                    <p:animEffect transition="in" filter="fade">
                                      <p:cBhvr>
                                        <p:cTn id="4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P spid="25" grpId="0" animBg="1"/>
      <p:bldP spid="26"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57400" y="2514600"/>
            <a:ext cx="18288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5800" y="2514600"/>
            <a:ext cx="18288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172200" y="2514600"/>
            <a:ext cx="18288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038600" y="2514600"/>
            <a:ext cx="18288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304800" y="3429000"/>
            <a:ext cx="3657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38800" y="2819400"/>
            <a:ext cx="801222" cy="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38800" y="4038600"/>
            <a:ext cx="762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1714500" y="3467100"/>
            <a:ext cx="114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5410994" y="3428206"/>
            <a:ext cx="1219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2133600" y="3429000"/>
            <a:ext cx="3657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1524000" y="3352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895600" y="3352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876800" y="3352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010400" y="3352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962400" y="3429000"/>
            <a:ext cx="426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9600" y="5638800"/>
            <a:ext cx="1371600" cy="369332"/>
          </a:xfrm>
          <a:prstGeom prst="rect">
            <a:avLst/>
          </a:prstGeom>
          <a:solidFill>
            <a:schemeClr val="bg1">
              <a:lumMod val="65000"/>
            </a:schemeClr>
          </a:solidFill>
        </p:spPr>
        <p:txBody>
          <a:bodyPr wrap="square" rtlCol="0">
            <a:spAutoFit/>
          </a:bodyPr>
          <a:lstStyle/>
          <a:p>
            <a:r>
              <a:rPr lang="en-US" dirty="0">
                <a:latin typeface="NikoshBAN" pitchFamily="2" charset="0"/>
                <a:cs typeface="NikoshBAN" pitchFamily="2" charset="0"/>
              </a:rPr>
              <a:t>বক্রতার কেন্দ্র</a:t>
            </a:r>
          </a:p>
        </p:txBody>
      </p:sp>
      <p:sp>
        <p:nvSpPr>
          <p:cNvPr id="24" name="Rectangle 23"/>
          <p:cNvSpPr/>
          <p:nvPr/>
        </p:nvSpPr>
        <p:spPr>
          <a:xfrm>
            <a:off x="7696200" y="5638800"/>
            <a:ext cx="1040670" cy="369332"/>
          </a:xfrm>
          <a:prstGeom prst="rect">
            <a:avLst/>
          </a:prstGeom>
          <a:solidFill>
            <a:schemeClr val="bg1">
              <a:lumMod val="65000"/>
            </a:schemeClr>
          </a:solidFill>
        </p:spPr>
        <p:txBody>
          <a:bodyPr wrap="none">
            <a:spAutoFit/>
          </a:bodyPr>
          <a:lstStyle/>
          <a:p>
            <a:r>
              <a:rPr lang="en-US" dirty="0">
                <a:latin typeface="NikoshBAN" pitchFamily="2" charset="0"/>
                <a:cs typeface="NikoshBAN" pitchFamily="2" charset="0"/>
              </a:rPr>
              <a:t>ফোকাস তল</a:t>
            </a:r>
          </a:p>
        </p:txBody>
      </p:sp>
      <p:sp>
        <p:nvSpPr>
          <p:cNvPr id="26" name="Rectangle 25"/>
          <p:cNvSpPr/>
          <p:nvPr/>
        </p:nvSpPr>
        <p:spPr>
          <a:xfrm>
            <a:off x="6324600" y="5638800"/>
            <a:ext cx="1124026" cy="369332"/>
          </a:xfrm>
          <a:prstGeom prst="rect">
            <a:avLst/>
          </a:prstGeom>
          <a:solidFill>
            <a:schemeClr val="accent4">
              <a:lumMod val="40000"/>
              <a:lumOff val="60000"/>
            </a:schemeClr>
          </a:solidFill>
        </p:spPr>
        <p:txBody>
          <a:bodyPr wrap="none">
            <a:spAutoFit/>
          </a:bodyPr>
          <a:lstStyle/>
          <a:p>
            <a:r>
              <a:rPr lang="en-US" dirty="0">
                <a:latin typeface="NikoshBAN" pitchFamily="2" charset="0"/>
                <a:cs typeface="NikoshBAN" pitchFamily="2" charset="0"/>
              </a:rPr>
              <a:t>ফোকাস দূরত্ব</a:t>
            </a:r>
          </a:p>
        </p:txBody>
      </p:sp>
      <p:sp>
        <p:nvSpPr>
          <p:cNvPr id="27" name="Rectangle 26"/>
          <p:cNvSpPr/>
          <p:nvPr/>
        </p:nvSpPr>
        <p:spPr>
          <a:xfrm>
            <a:off x="4724400" y="5638800"/>
            <a:ext cx="1164101" cy="369332"/>
          </a:xfrm>
          <a:prstGeom prst="rect">
            <a:avLst/>
          </a:prstGeom>
          <a:solidFill>
            <a:schemeClr val="bg1">
              <a:lumMod val="75000"/>
            </a:schemeClr>
          </a:solidFill>
        </p:spPr>
        <p:txBody>
          <a:bodyPr wrap="none">
            <a:spAutoFit/>
          </a:bodyPr>
          <a:lstStyle/>
          <a:p>
            <a:r>
              <a:rPr lang="en-US" dirty="0">
                <a:latin typeface="NikoshBAN" pitchFamily="2" charset="0"/>
                <a:cs typeface="NikoshBAN" pitchFamily="2" charset="0"/>
              </a:rPr>
              <a:t>প্রধান ফোকাস</a:t>
            </a:r>
          </a:p>
        </p:txBody>
      </p:sp>
      <p:sp>
        <p:nvSpPr>
          <p:cNvPr id="28" name="Rectangle 27"/>
          <p:cNvSpPr/>
          <p:nvPr/>
        </p:nvSpPr>
        <p:spPr>
          <a:xfrm>
            <a:off x="3276600" y="5638800"/>
            <a:ext cx="1138453" cy="369332"/>
          </a:xfrm>
          <a:prstGeom prst="rect">
            <a:avLst/>
          </a:prstGeom>
          <a:solidFill>
            <a:schemeClr val="accent6">
              <a:lumMod val="60000"/>
              <a:lumOff val="40000"/>
            </a:schemeClr>
          </a:solidFill>
        </p:spPr>
        <p:txBody>
          <a:bodyPr wrap="none">
            <a:spAutoFit/>
          </a:bodyPr>
          <a:lstStyle/>
          <a:p>
            <a:r>
              <a:rPr lang="en-US" dirty="0">
                <a:latin typeface="NikoshBAN" pitchFamily="2" charset="0"/>
                <a:cs typeface="NikoshBAN" pitchFamily="2" charset="0"/>
              </a:rPr>
              <a:t>আলোক কেন্দ্র</a:t>
            </a:r>
            <a:endParaRPr lang="en-US" dirty="0"/>
          </a:p>
        </p:txBody>
      </p:sp>
      <p:sp>
        <p:nvSpPr>
          <p:cNvPr id="30" name="Rectangle 29"/>
          <p:cNvSpPr/>
          <p:nvPr/>
        </p:nvSpPr>
        <p:spPr>
          <a:xfrm>
            <a:off x="2133600" y="5638800"/>
            <a:ext cx="909223" cy="369332"/>
          </a:xfrm>
          <a:prstGeom prst="rect">
            <a:avLst/>
          </a:prstGeom>
          <a:solidFill>
            <a:schemeClr val="tx2">
              <a:lumMod val="20000"/>
              <a:lumOff val="80000"/>
            </a:schemeClr>
          </a:solidFill>
        </p:spPr>
        <p:txBody>
          <a:bodyPr wrap="none">
            <a:spAutoFit/>
          </a:bodyPr>
          <a:lstStyle/>
          <a:p>
            <a:r>
              <a:rPr lang="en-US" dirty="0">
                <a:latin typeface="NikoshBAN" pitchFamily="2" charset="0"/>
                <a:cs typeface="NikoshBAN" pitchFamily="2" charset="0"/>
              </a:rPr>
              <a:t>প্রধান অক্ষ</a:t>
            </a:r>
            <a:endParaRPr lang="en-US" dirty="0"/>
          </a:p>
        </p:txBody>
      </p:sp>
      <p:sp>
        <p:nvSpPr>
          <p:cNvPr id="34" name="Down Arrow 33"/>
          <p:cNvSpPr/>
          <p:nvPr/>
        </p:nvSpPr>
        <p:spPr>
          <a:xfrm>
            <a:off x="1828800" y="2895600"/>
            <a:ext cx="304800" cy="457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304800" y="2971800"/>
            <a:ext cx="304800" cy="457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2133600" y="2971800"/>
            <a:ext cx="304800" cy="457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4800600" y="2895600"/>
            <a:ext cx="304800" cy="457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U-Turn Arrow 41"/>
          <p:cNvSpPr/>
          <p:nvPr/>
        </p:nvSpPr>
        <p:spPr>
          <a:xfrm flipH="1">
            <a:off x="5943600" y="2971800"/>
            <a:ext cx="685800" cy="457200"/>
          </a:xfrm>
          <a:prstGeom prst="uturnArrow">
            <a:avLst>
              <a:gd name="adj1" fmla="val 25000"/>
              <a:gd name="adj2" fmla="val 24167"/>
              <a:gd name="adj3" fmla="val 25000"/>
              <a:gd name="adj4" fmla="val 43750"/>
              <a:gd name="adj5" fmla="val 100000"/>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lowchart: Data 43"/>
          <p:cNvSpPr/>
          <p:nvPr/>
        </p:nvSpPr>
        <p:spPr>
          <a:xfrm rot="158188" flipH="1">
            <a:off x="1298956" y="2283868"/>
            <a:ext cx="609600" cy="2288214"/>
          </a:xfrm>
          <a:prstGeom prst="flowChartInputOutp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a:off x="5867400" y="2971800"/>
            <a:ext cx="304800" cy="457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62000" y="685800"/>
            <a:ext cx="7543800" cy="523220"/>
          </a:xfrm>
          <a:prstGeom prst="rect">
            <a:avLst/>
          </a:prstGeom>
          <a:noFill/>
        </p:spPr>
        <p:txBody>
          <a:bodyPr wrap="square" rtlCol="0">
            <a:spAutoFit/>
          </a:bodyPr>
          <a:lstStyle/>
          <a:p>
            <a:pPr algn="ctr"/>
            <a:r>
              <a:rPr lang="en-US" sz="2800" b="1" dirty="0">
                <a:solidFill>
                  <a:srgbClr val="FF0000"/>
                </a:solidFill>
                <a:latin typeface="NikoshBAN" pitchFamily="2" charset="0"/>
                <a:cs typeface="NikoshBAN" pitchFamily="2" charset="0"/>
              </a:rPr>
              <a:t>চল লেন্স অঙ্কন করি এবং বিভিন্ন অংশের সাথে পরিচিত হই।</a:t>
            </a:r>
          </a:p>
        </p:txBody>
      </p:sp>
      <p:sp>
        <p:nvSpPr>
          <p:cNvPr id="31" name="Oval 30"/>
          <p:cNvSpPr/>
          <p:nvPr/>
        </p:nvSpPr>
        <p:spPr>
          <a:xfrm>
            <a:off x="1905000" y="3352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514600" y="3352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486400" y="3352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477000" y="3352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edge">
                                      <p:cBhvr>
                                        <p:cTn id="11" dur="2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edge">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diamond(in)">
                                      <p:cBhvr>
                                        <p:cTn id="25" dur="2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diamond(in)">
                                      <p:cBhvr>
                                        <p:cTn id="30" dur="20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diamond(in)">
                                      <p:cBhvr>
                                        <p:cTn id="35" dur="2000"/>
                                        <p:tgtEl>
                                          <p:spTgt spid="8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edge">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edge">
                                      <p:cBhvr>
                                        <p:cTn id="53" dur="20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diamond(in)">
                                      <p:cBhvr>
                                        <p:cTn id="58" dur="20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diamond(in)">
                                      <p:cBhvr>
                                        <p:cTn id="63" dur="20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diamond(in)">
                                      <p:cBhvr>
                                        <p:cTn id="68" dur="20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20" presetClass="entr" presetSubtype="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edge">
                                      <p:cBhvr>
                                        <p:cTn id="73" dur="20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1" nodeType="clickEffect">
                                  <p:stCondLst>
                                    <p:cond delay="0"/>
                                  </p:stCondLst>
                                  <p:childTnLst>
                                    <p:set>
                                      <p:cBhvr>
                                        <p:cTn id="93" dur="1" fill="hold">
                                          <p:stCondLst>
                                            <p:cond delay="0"/>
                                          </p:stCondLst>
                                        </p:cTn>
                                        <p:tgtEl>
                                          <p:spTgt spid="31"/>
                                        </p:tgtEl>
                                        <p:attrNameLst>
                                          <p:attrName>style.visibility</p:attrName>
                                        </p:attrNameLst>
                                      </p:cBhvr>
                                      <p:to>
                                        <p:strVal val="visible"/>
                                      </p:to>
                                    </p:set>
                                  </p:childTnLst>
                                </p:cTn>
                              </p:par>
                              <p:par>
                                <p:cTn id="94" presetID="1" presetClass="entr" presetSubtype="0" fill="hold" grpId="1" nodeType="withEffect">
                                  <p:stCondLst>
                                    <p:cond delay="0"/>
                                  </p:stCondLst>
                                  <p:childTnLst>
                                    <p:set>
                                      <p:cBhvr>
                                        <p:cTn id="95" dur="1" fill="hold">
                                          <p:stCondLst>
                                            <p:cond delay="0"/>
                                          </p:stCondLst>
                                        </p:cTn>
                                        <p:tgtEl>
                                          <p:spTgt spid="33"/>
                                        </p:tgtEl>
                                        <p:attrNameLst>
                                          <p:attrName>style.visibility</p:attrName>
                                        </p:attrNameLst>
                                      </p:cBhvr>
                                      <p:to>
                                        <p:strVal val="visible"/>
                                      </p:to>
                                    </p:set>
                                  </p:childTnLst>
                                </p:cTn>
                              </p:par>
                              <p:par>
                                <p:cTn id="96" presetID="1" presetClass="entr" presetSubtype="0" fill="hold" grpId="1" nodeType="withEffect">
                                  <p:stCondLst>
                                    <p:cond delay="0"/>
                                  </p:stCondLst>
                                  <p:childTnLst>
                                    <p:set>
                                      <p:cBhvr>
                                        <p:cTn id="97" dur="1" fill="hold">
                                          <p:stCondLst>
                                            <p:cond delay="0"/>
                                          </p:stCondLst>
                                        </p:cTn>
                                        <p:tgtEl>
                                          <p:spTgt spid="38"/>
                                        </p:tgtEl>
                                        <p:attrNameLst>
                                          <p:attrName>style.visibility</p:attrName>
                                        </p:attrNameLst>
                                      </p:cBhvr>
                                      <p:to>
                                        <p:strVal val="visible"/>
                                      </p:to>
                                    </p:set>
                                  </p:childTnLst>
                                </p:cTn>
                              </p:par>
                              <p:par>
                                <p:cTn id="98" presetID="1" presetClass="entr" presetSubtype="0" fill="hold" grpId="1" nodeType="withEffect">
                                  <p:stCondLst>
                                    <p:cond delay="0"/>
                                  </p:stCondLst>
                                  <p:childTnLst>
                                    <p:set>
                                      <p:cBhvr>
                                        <p:cTn id="99"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0" restart="whenNotActive" fill="hold" evtFilter="cancelBubble" nodeType="interactiveSeq">
                <p:stCondLst>
                  <p:cond evt="onClick" delay="0">
                    <p:tgtEl>
                      <p:spTgt spid="30"/>
                    </p:tgtEl>
                  </p:cond>
                </p:stCondLst>
                <p:endSync evt="end" delay="0">
                  <p:rtn val="all"/>
                </p:endSync>
                <p:childTnLst>
                  <p:par>
                    <p:cTn id="101" fill="hold">
                      <p:stCondLst>
                        <p:cond delay="0"/>
                      </p:stCondLst>
                      <p:childTnLst>
                        <p:par>
                          <p:cTn id="102" fill="hold">
                            <p:stCondLst>
                              <p:cond delay="0"/>
                            </p:stCondLst>
                            <p:childTnLst>
                              <p:par>
                                <p:cTn id="103" presetID="19" presetClass="entr" presetSubtype="10"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p:cTn id="105" dur="5000" fill="hold"/>
                                        <p:tgtEl>
                                          <p:spTgt spid="35"/>
                                        </p:tgtEl>
                                        <p:attrNameLst>
                                          <p:attrName>ppt_w</p:attrName>
                                        </p:attrNameLst>
                                      </p:cBhvr>
                                      <p:tavLst>
                                        <p:tav tm="0" fmla="#ppt_w*sin(2.5*pi*$)">
                                          <p:val>
                                            <p:fltVal val="0"/>
                                          </p:val>
                                        </p:tav>
                                        <p:tav tm="100000">
                                          <p:val>
                                            <p:fltVal val="1"/>
                                          </p:val>
                                        </p:tav>
                                      </p:tavLst>
                                    </p:anim>
                                    <p:anim calcmode="lin" valueType="num">
                                      <p:cBhvr>
                                        <p:cTn id="106" dur="5000" fill="hold"/>
                                        <p:tgtEl>
                                          <p:spTgt spid="35"/>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childTnLst>
              </p:cTn>
              <p:nextCondLst>
                <p:cond evt="onClick" delay="0">
                  <p:tgtEl>
                    <p:spTgt spid="30"/>
                  </p:tgtEl>
                </p:cond>
              </p:nextCondLst>
            </p:seq>
            <p:seq concurrent="1" nextAc="seek">
              <p:cTn id="107" restart="whenNotActive" fill="hold" evtFilter="cancelBubble" nodeType="interactiveSeq">
                <p:stCondLst>
                  <p:cond evt="onClick" delay="0">
                    <p:tgtEl>
                      <p:spTgt spid="24"/>
                    </p:tgtEl>
                  </p:cond>
                </p:stCondLst>
                <p:endSync evt="end" delay="0">
                  <p:rtn val="all"/>
                </p:endSync>
                <p:childTnLst>
                  <p:par>
                    <p:cTn id="108" fill="hold">
                      <p:stCondLst>
                        <p:cond delay="0"/>
                      </p:stCondLst>
                      <p:childTnLst>
                        <p:par>
                          <p:cTn id="109" fill="hold">
                            <p:stCondLst>
                              <p:cond delay="0"/>
                            </p:stCondLst>
                            <p:childTnLst>
                              <p:par>
                                <p:cTn id="110" presetID="20" presetClass="entr" presetSubtype="0" fill="hold" grpId="0" nodeType="click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edge">
                                      <p:cBhvr>
                                        <p:cTn id="112" dur="20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childTnLst>
              </p:cTn>
              <p:nextCondLst>
                <p:cond evt="onClick" delay="0">
                  <p:tgtEl>
                    <p:spTgt spid="24"/>
                  </p:tgtEl>
                </p:cond>
              </p:nextCondLst>
            </p:seq>
            <p:seq concurrent="1" nextAc="seek">
              <p:cTn id="113" restart="whenNotActive" fill="hold" evtFilter="cancelBubble" nodeType="interactiveSeq">
                <p:stCondLst>
                  <p:cond evt="onClick" delay="0">
                    <p:tgtEl>
                      <p:spTgt spid="28"/>
                    </p:tgtEl>
                  </p:cond>
                </p:stCondLst>
                <p:endSync evt="end" delay="0">
                  <p:rtn val="all"/>
                </p:endSync>
                <p:childTnLst>
                  <p:par>
                    <p:cTn id="114" fill="hold">
                      <p:stCondLst>
                        <p:cond delay="0"/>
                      </p:stCondLst>
                      <p:childTnLst>
                        <p:par>
                          <p:cTn id="115" fill="hold">
                            <p:stCondLst>
                              <p:cond delay="0"/>
                            </p:stCondLst>
                            <p:childTnLst>
                              <p:par>
                                <p:cTn id="116" presetID="19" presetClass="entr" presetSubtype="10" fill="hold" grpId="0" nodeType="click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5000" fill="hold"/>
                                        <p:tgtEl>
                                          <p:spTgt spid="36"/>
                                        </p:tgtEl>
                                        <p:attrNameLst>
                                          <p:attrName>ppt_w</p:attrName>
                                        </p:attrNameLst>
                                      </p:cBhvr>
                                      <p:tavLst>
                                        <p:tav tm="0" fmla="#ppt_w*sin(2.5*pi*$)">
                                          <p:val>
                                            <p:fltVal val="0"/>
                                          </p:val>
                                        </p:tav>
                                        <p:tav tm="100000">
                                          <p:val>
                                            <p:fltVal val="1"/>
                                          </p:val>
                                        </p:tav>
                                      </p:tavLst>
                                    </p:anim>
                                    <p:anim calcmode="lin" valueType="num">
                                      <p:cBhvr>
                                        <p:cTn id="119" dur="5000" fill="hold"/>
                                        <p:tgtEl>
                                          <p:spTgt spid="36"/>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120" fill="hold">
                      <p:stCondLst>
                        <p:cond delay="indefinite"/>
                      </p:stCondLst>
                      <p:childTnLst>
                        <p:par>
                          <p:cTn id="121" fill="hold">
                            <p:stCondLst>
                              <p:cond delay="0"/>
                            </p:stCondLst>
                            <p:childTnLst>
                              <p:par>
                                <p:cTn id="122" presetID="19" presetClass="entr" presetSubtype="10" fill="hold" grpId="0" nodeType="clickEffect">
                                  <p:stCondLst>
                                    <p:cond delay="0"/>
                                  </p:stCondLst>
                                  <p:childTnLst>
                                    <p:set>
                                      <p:cBhvr>
                                        <p:cTn id="123" dur="1" fill="hold">
                                          <p:stCondLst>
                                            <p:cond delay="0"/>
                                          </p:stCondLst>
                                        </p:cTn>
                                        <p:tgtEl>
                                          <p:spTgt spid="45"/>
                                        </p:tgtEl>
                                        <p:attrNameLst>
                                          <p:attrName>style.visibility</p:attrName>
                                        </p:attrNameLst>
                                      </p:cBhvr>
                                      <p:to>
                                        <p:strVal val="visible"/>
                                      </p:to>
                                    </p:set>
                                    <p:anim calcmode="lin" valueType="num">
                                      <p:cBhvr>
                                        <p:cTn id="124" dur="5000" fill="hold"/>
                                        <p:tgtEl>
                                          <p:spTgt spid="45"/>
                                        </p:tgtEl>
                                        <p:attrNameLst>
                                          <p:attrName>ppt_w</p:attrName>
                                        </p:attrNameLst>
                                      </p:cBhvr>
                                      <p:tavLst>
                                        <p:tav tm="0" fmla="#ppt_w*sin(2.5*pi*$)">
                                          <p:val>
                                            <p:fltVal val="0"/>
                                          </p:val>
                                        </p:tav>
                                        <p:tav tm="100000">
                                          <p:val>
                                            <p:fltVal val="1"/>
                                          </p:val>
                                        </p:tav>
                                      </p:tavLst>
                                    </p:anim>
                                    <p:anim calcmode="lin" valueType="num">
                                      <p:cBhvr>
                                        <p:cTn id="125" dur="5000" fill="hold"/>
                                        <p:tgtEl>
                                          <p:spTgt spid="45"/>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126" fill="hold">
                      <p:stCondLst>
                        <p:cond delay="indefinite"/>
                      </p:stCondLst>
                      <p:childTnLst>
                        <p:par>
                          <p:cTn id="127" fill="hold">
                            <p:stCondLst>
                              <p:cond delay="0"/>
                            </p:stCondLst>
                            <p:childTnLst>
                              <p:par>
                                <p:cTn id="128" presetID="19" presetClass="entr" presetSubtype="10" fill="hold" grpId="1" nodeType="click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0" fill="hold"/>
                                        <p:tgtEl>
                                          <p:spTgt spid="45"/>
                                        </p:tgtEl>
                                        <p:attrNameLst>
                                          <p:attrName>ppt_w</p:attrName>
                                        </p:attrNameLst>
                                      </p:cBhvr>
                                      <p:tavLst>
                                        <p:tav tm="0" fmla="#ppt_w*sin(2.5*pi*$)">
                                          <p:val>
                                            <p:fltVal val="0"/>
                                          </p:val>
                                        </p:tav>
                                        <p:tav tm="100000">
                                          <p:val>
                                            <p:fltVal val="1"/>
                                          </p:val>
                                        </p:tav>
                                      </p:tavLst>
                                    </p:anim>
                                    <p:anim calcmode="lin" valueType="num">
                                      <p:cBhvr>
                                        <p:cTn id="131" dur="5000" fill="hold"/>
                                        <p:tgtEl>
                                          <p:spTgt spid="45"/>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childTnLst>
              </p:cTn>
              <p:nextCondLst>
                <p:cond evt="onClick" delay="0">
                  <p:tgtEl>
                    <p:spTgt spid="28"/>
                  </p:tgtEl>
                </p:cond>
              </p:nextCondLst>
            </p:seq>
            <p:seq concurrent="1" nextAc="seek">
              <p:cTn id="132" restart="whenNotActive" fill="hold" evtFilter="cancelBubble" nodeType="interactiveSeq">
                <p:stCondLst>
                  <p:cond evt="onClick" delay="0">
                    <p:tgtEl>
                      <p:spTgt spid="27"/>
                    </p:tgtEl>
                  </p:cond>
                </p:stCondLst>
                <p:endSync evt="end" delay="0">
                  <p:rtn val="all"/>
                </p:endSync>
                <p:childTnLst>
                  <p:par>
                    <p:cTn id="133" fill="hold">
                      <p:stCondLst>
                        <p:cond delay="0"/>
                      </p:stCondLst>
                      <p:childTnLst>
                        <p:par>
                          <p:cTn id="134" fill="hold">
                            <p:stCondLst>
                              <p:cond delay="0"/>
                            </p:stCondLst>
                            <p:childTnLst>
                              <p:par>
                                <p:cTn id="135" presetID="19" presetClass="entr" presetSubtype="1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 calcmode="lin" valueType="num">
                                      <p:cBhvr>
                                        <p:cTn id="137" dur="5000" fill="hold"/>
                                        <p:tgtEl>
                                          <p:spTgt spid="34"/>
                                        </p:tgtEl>
                                        <p:attrNameLst>
                                          <p:attrName>ppt_w</p:attrName>
                                        </p:attrNameLst>
                                      </p:cBhvr>
                                      <p:tavLst>
                                        <p:tav tm="0" fmla="#ppt_w*sin(2.5*pi*$)">
                                          <p:val>
                                            <p:fltVal val="0"/>
                                          </p:val>
                                        </p:tav>
                                        <p:tav tm="100000">
                                          <p:val>
                                            <p:fltVal val="1"/>
                                          </p:val>
                                        </p:tav>
                                      </p:tavLst>
                                    </p:anim>
                                    <p:anim calcmode="lin" valueType="num">
                                      <p:cBhvr>
                                        <p:cTn id="138" dur="5000" fill="hold"/>
                                        <p:tgtEl>
                                          <p:spTgt spid="34"/>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nextCondLst>
                <p:cond evt="onClick" delay="0">
                  <p:tgtEl>
                    <p:spTgt spid="27"/>
                  </p:tgtEl>
                </p:cond>
              </p:nextCondLst>
            </p:seq>
            <p:seq concurrent="1" nextAc="seek">
              <p:cTn id="139" restart="whenNotActive" fill="hold" evtFilter="cancelBubble" nodeType="interactiveSeq">
                <p:stCondLst>
                  <p:cond evt="onClick" delay="0">
                    <p:tgtEl>
                      <p:spTgt spid="19"/>
                    </p:tgtEl>
                  </p:cond>
                </p:stCondLst>
                <p:endSync evt="end" delay="0">
                  <p:rtn val="all"/>
                </p:endSync>
                <p:childTnLst>
                  <p:par>
                    <p:cTn id="140" fill="hold">
                      <p:stCondLst>
                        <p:cond delay="0"/>
                      </p:stCondLst>
                      <p:childTnLst>
                        <p:par>
                          <p:cTn id="141" fill="hold">
                            <p:stCondLst>
                              <p:cond delay="0"/>
                            </p:stCondLst>
                            <p:childTnLst>
                              <p:par>
                                <p:cTn id="142" presetID="19" presetClass="entr" presetSubtype="10" fill="hold" grpId="0" nodeType="clickEffect">
                                  <p:stCondLst>
                                    <p:cond delay="0"/>
                                  </p:stCondLst>
                                  <p:childTnLst>
                                    <p:set>
                                      <p:cBhvr>
                                        <p:cTn id="143" dur="1" fill="hold">
                                          <p:stCondLst>
                                            <p:cond delay="0"/>
                                          </p:stCondLst>
                                        </p:cTn>
                                        <p:tgtEl>
                                          <p:spTgt spid="37"/>
                                        </p:tgtEl>
                                        <p:attrNameLst>
                                          <p:attrName>style.visibility</p:attrName>
                                        </p:attrNameLst>
                                      </p:cBhvr>
                                      <p:to>
                                        <p:strVal val="visible"/>
                                      </p:to>
                                    </p:set>
                                    <p:anim calcmode="lin" valueType="num">
                                      <p:cBhvr>
                                        <p:cTn id="144" dur="5000" fill="hold"/>
                                        <p:tgtEl>
                                          <p:spTgt spid="37"/>
                                        </p:tgtEl>
                                        <p:attrNameLst>
                                          <p:attrName>ppt_w</p:attrName>
                                        </p:attrNameLst>
                                      </p:cBhvr>
                                      <p:tavLst>
                                        <p:tav tm="0" fmla="#ppt_w*sin(2.5*pi*$)">
                                          <p:val>
                                            <p:fltVal val="0"/>
                                          </p:val>
                                        </p:tav>
                                        <p:tav tm="100000">
                                          <p:val>
                                            <p:fltVal val="1"/>
                                          </p:val>
                                        </p:tav>
                                      </p:tavLst>
                                    </p:anim>
                                    <p:anim calcmode="lin" valueType="num">
                                      <p:cBhvr>
                                        <p:cTn id="145" dur="5000" fill="hold"/>
                                        <p:tgtEl>
                                          <p:spTgt spid="37"/>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childTnLst>
              </p:cTn>
              <p:nextCondLst>
                <p:cond evt="onClick" delay="0">
                  <p:tgtEl>
                    <p:spTgt spid="19"/>
                  </p:tgtEl>
                </p:cond>
              </p:nextCondLst>
            </p:seq>
            <p:seq concurrent="1" nextAc="seek">
              <p:cTn id="146" restart="whenNotActive" fill="hold" evtFilter="cancelBubble" nodeType="interactiveSeq">
                <p:stCondLst>
                  <p:cond evt="onClick" delay="0">
                    <p:tgtEl>
                      <p:spTgt spid="26"/>
                    </p:tgtEl>
                  </p:cond>
                </p:stCondLst>
                <p:endSync evt="end" delay="0">
                  <p:rtn val="all"/>
                </p:endSync>
                <p:childTnLst>
                  <p:par>
                    <p:cTn id="147" fill="hold">
                      <p:stCondLst>
                        <p:cond delay="0"/>
                      </p:stCondLst>
                      <p:childTnLst>
                        <p:par>
                          <p:cTn id="148" fill="hold">
                            <p:stCondLst>
                              <p:cond delay="0"/>
                            </p:stCondLst>
                            <p:childTnLst>
                              <p:par>
                                <p:cTn id="149" presetID="20" presetClass="entr" presetSubtype="0" fill="hold" grpId="0" nodeType="clickEffect">
                                  <p:stCondLst>
                                    <p:cond delay="0"/>
                                  </p:stCondLst>
                                  <p:childTnLst>
                                    <p:set>
                                      <p:cBhvr>
                                        <p:cTn id="150" dur="1" fill="hold">
                                          <p:stCondLst>
                                            <p:cond delay="0"/>
                                          </p:stCondLst>
                                        </p:cTn>
                                        <p:tgtEl>
                                          <p:spTgt spid="42"/>
                                        </p:tgtEl>
                                        <p:attrNameLst>
                                          <p:attrName>style.visibility</p:attrName>
                                        </p:attrNameLst>
                                      </p:cBhvr>
                                      <p:to>
                                        <p:strVal val="visible"/>
                                      </p:to>
                                    </p:set>
                                    <p:animEffect transition="in" filter="wedge">
                                      <p:cBhvr>
                                        <p:cTn id="151" dur="20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childTnLst>
              </p:cTn>
              <p:nextCondLst>
                <p:cond evt="onClick" delay="0">
                  <p:tgtEl>
                    <p:spTgt spid="26"/>
                  </p:tgtEl>
                </p:cond>
              </p:nextCondLst>
            </p:seq>
          </p:childTnLst>
        </p:cTn>
      </p:par>
    </p:tnLst>
    <p:bldLst>
      <p:bldP spid="2" grpId="0" animBg="1"/>
      <p:bldP spid="21" grpId="0" animBg="1"/>
      <p:bldP spid="22" grpId="0" animBg="1"/>
      <p:bldP spid="23" grpId="0" animBg="1"/>
      <p:bldP spid="85" grpId="0" animBg="1"/>
      <p:bldP spid="86" grpId="0" animBg="1"/>
      <p:bldP spid="87" grpId="0" animBg="1"/>
      <p:bldP spid="88" grpId="0" animBg="1"/>
      <p:bldP spid="34" grpId="0" animBg="1"/>
      <p:bldP spid="35" grpId="0" animBg="1"/>
      <p:bldP spid="36" grpId="0" animBg="1"/>
      <p:bldP spid="37" grpId="0" animBg="1"/>
      <p:bldP spid="42" grpId="0" animBg="1"/>
      <p:bldP spid="44" grpId="0" animBg="1"/>
      <p:bldP spid="45" grpId="0" animBg="1"/>
      <p:bldP spid="45" grpId="1" animBg="1"/>
      <p:bldP spid="31" grpId="0" animBg="1"/>
      <p:bldP spid="31" grpId="1" animBg="1"/>
      <p:bldP spid="33" grpId="0" animBg="1"/>
      <p:bldP spid="33" grpId="1" animBg="1"/>
      <p:bldP spid="38" grpId="0" animBg="1"/>
      <p:bldP spid="38" grpId="1" animBg="1"/>
      <p:bldP spid="39" grpId="0" animBg="1"/>
      <p:bldP spid="3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7"/>
          <p:cNvGrpSpPr/>
          <p:nvPr/>
        </p:nvGrpSpPr>
        <p:grpSpPr>
          <a:xfrm>
            <a:off x="3352800" y="1981200"/>
            <a:ext cx="609600" cy="2895600"/>
            <a:chOff x="3352800" y="1295400"/>
            <a:chExt cx="609600" cy="4344194"/>
          </a:xfrm>
        </p:grpSpPr>
        <p:sp>
          <p:nvSpPr>
            <p:cNvPr id="2" name="Oval 1"/>
            <p:cNvSpPr/>
            <p:nvPr/>
          </p:nvSpPr>
          <p:spPr>
            <a:xfrm>
              <a:off x="3352800" y="1295400"/>
              <a:ext cx="609600" cy="434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stCxn id="2" idx="0"/>
              <a:endCxn id="2" idx="4"/>
            </p:cNvCxnSpPr>
            <p:nvPr/>
          </p:nvCxnSpPr>
          <p:spPr>
            <a:xfrm rot="16200000" flipH="1">
              <a:off x="1485900" y="3467100"/>
              <a:ext cx="4343400"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p:nvCxnSpPr>
        <p:spPr>
          <a:xfrm>
            <a:off x="457200" y="3429000"/>
            <a:ext cx="5943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85800" y="2819400"/>
            <a:ext cx="57150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5800" y="2819400"/>
            <a:ext cx="2971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2819400"/>
            <a:ext cx="2362200" cy="160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381794" y="3123406"/>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752600" y="3352800"/>
            <a:ext cx="152400" cy="1524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581400" y="3352800"/>
            <a:ext cx="152400" cy="1524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410200" y="3352800"/>
            <a:ext cx="152400" cy="1524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81000" y="2819400"/>
            <a:ext cx="914400" cy="461665"/>
          </a:xfrm>
          <a:prstGeom prst="rect">
            <a:avLst/>
          </a:prstGeom>
        </p:spPr>
        <p:txBody>
          <a:bodyPr wrap="square">
            <a:spAutoFit/>
          </a:bodyPr>
          <a:lstStyle/>
          <a:p>
            <a:r>
              <a:rPr lang="bn-BD" sz="2400" dirty="0">
                <a:solidFill>
                  <a:srgbClr val="00B050"/>
                </a:solidFill>
                <a:latin typeface="NikoshBAN" pitchFamily="2" charset="0"/>
                <a:cs typeface="NikoshBAN" pitchFamily="2" charset="0"/>
              </a:rPr>
              <a:t>লেন্স</a:t>
            </a:r>
            <a:endParaRPr lang="bn-BD" dirty="0">
              <a:solidFill>
                <a:srgbClr val="00B050"/>
              </a:solidFill>
              <a:latin typeface="NikoshBAN" pitchFamily="2" charset="0"/>
              <a:cs typeface="NikoshBAN" pitchFamily="2" charset="0"/>
            </a:endParaRPr>
          </a:p>
        </p:txBody>
      </p:sp>
      <p:sp>
        <p:nvSpPr>
          <p:cNvPr id="39" name="Rectangle 38"/>
          <p:cNvSpPr/>
          <p:nvPr/>
        </p:nvSpPr>
        <p:spPr>
          <a:xfrm>
            <a:off x="381000" y="3581400"/>
            <a:ext cx="1151277" cy="461665"/>
          </a:xfrm>
          <a:prstGeom prst="rect">
            <a:avLst/>
          </a:prstGeom>
        </p:spPr>
        <p:txBody>
          <a:bodyPr wrap="none">
            <a:spAutoFit/>
          </a:bodyPr>
          <a:lstStyle/>
          <a:p>
            <a:r>
              <a:rPr lang="bn-BD" sz="2400" dirty="0">
                <a:latin typeface="NikoshBAN" pitchFamily="2" charset="0"/>
                <a:cs typeface="NikoshBAN" pitchFamily="2" charset="0"/>
              </a:rPr>
              <a:t>প্রধান</a:t>
            </a:r>
            <a:r>
              <a:rPr lang="en-US" sz="2400" dirty="0">
                <a:latin typeface="NikoshBAN" pitchFamily="2" charset="0"/>
                <a:cs typeface="NikoshBAN" pitchFamily="2" charset="0"/>
              </a:rPr>
              <a:t> </a:t>
            </a:r>
            <a:r>
              <a:rPr lang="bn-BD" sz="2400" dirty="0">
                <a:latin typeface="NikoshBAN" pitchFamily="2" charset="0"/>
                <a:cs typeface="NikoshBAN" pitchFamily="2" charset="0"/>
              </a:rPr>
              <a:t>অক্ষ</a:t>
            </a:r>
            <a:endParaRPr lang="bn-BD" dirty="0">
              <a:latin typeface="NikoshBAN" pitchFamily="2" charset="0"/>
              <a:cs typeface="NikoshBAN" pitchFamily="2" charset="0"/>
            </a:endParaRPr>
          </a:p>
        </p:txBody>
      </p:sp>
      <p:sp>
        <p:nvSpPr>
          <p:cNvPr id="40" name="Rectangle 39"/>
          <p:cNvSpPr/>
          <p:nvPr/>
        </p:nvSpPr>
        <p:spPr>
          <a:xfrm>
            <a:off x="381000" y="3962400"/>
            <a:ext cx="1436612" cy="461665"/>
          </a:xfrm>
          <a:prstGeom prst="rect">
            <a:avLst/>
          </a:prstGeom>
        </p:spPr>
        <p:txBody>
          <a:bodyPr wrap="none">
            <a:spAutoFit/>
          </a:bodyPr>
          <a:lstStyle/>
          <a:p>
            <a:r>
              <a:rPr lang="bn-BD" sz="2400" dirty="0">
                <a:solidFill>
                  <a:srgbClr val="7030A0"/>
                </a:solidFill>
                <a:latin typeface="NikoshBAN" pitchFamily="2" charset="0"/>
                <a:cs typeface="NikoshBAN" pitchFamily="2" charset="0"/>
              </a:rPr>
              <a:t>আলোক</a:t>
            </a:r>
            <a:r>
              <a:rPr lang="bn-BD" dirty="0">
                <a:solidFill>
                  <a:srgbClr val="7030A0"/>
                </a:solidFill>
                <a:latin typeface="NikoshBAN" pitchFamily="2" charset="0"/>
                <a:cs typeface="NikoshBAN" pitchFamily="2" charset="0"/>
              </a:rPr>
              <a:t> </a:t>
            </a:r>
            <a:r>
              <a:rPr lang="bn-BD" sz="2400" dirty="0">
                <a:solidFill>
                  <a:srgbClr val="7030A0"/>
                </a:solidFill>
                <a:latin typeface="NikoshBAN" pitchFamily="2" charset="0"/>
                <a:cs typeface="NikoshBAN" pitchFamily="2" charset="0"/>
              </a:rPr>
              <a:t>কেন্দ্র</a:t>
            </a:r>
            <a:endParaRPr lang="bn-BD" dirty="0">
              <a:solidFill>
                <a:srgbClr val="7030A0"/>
              </a:solidFill>
              <a:latin typeface="NikoshBAN" pitchFamily="2" charset="0"/>
              <a:cs typeface="NikoshBAN" pitchFamily="2" charset="0"/>
            </a:endParaRPr>
          </a:p>
        </p:txBody>
      </p:sp>
      <p:sp>
        <p:nvSpPr>
          <p:cNvPr id="41" name="Rectangle 40"/>
          <p:cNvSpPr/>
          <p:nvPr/>
        </p:nvSpPr>
        <p:spPr>
          <a:xfrm>
            <a:off x="381000" y="4343400"/>
            <a:ext cx="1487908" cy="461665"/>
          </a:xfrm>
          <a:prstGeom prst="rect">
            <a:avLst/>
          </a:prstGeom>
        </p:spPr>
        <p:txBody>
          <a:bodyPr wrap="none">
            <a:spAutoFit/>
          </a:bodyPr>
          <a:lstStyle/>
          <a:p>
            <a:r>
              <a:rPr lang="bn-BD" sz="2400" dirty="0">
                <a:solidFill>
                  <a:srgbClr val="002060"/>
                </a:solidFill>
                <a:latin typeface="NikoshBAN" pitchFamily="2" charset="0"/>
                <a:cs typeface="NikoshBAN" pitchFamily="2" charset="0"/>
              </a:rPr>
              <a:t>প্রধান ফোকাস</a:t>
            </a:r>
          </a:p>
        </p:txBody>
      </p:sp>
      <p:sp>
        <p:nvSpPr>
          <p:cNvPr id="42" name="Rectangle 41"/>
          <p:cNvSpPr/>
          <p:nvPr/>
        </p:nvSpPr>
        <p:spPr>
          <a:xfrm>
            <a:off x="381000" y="5105400"/>
            <a:ext cx="1821332" cy="461665"/>
          </a:xfrm>
          <a:prstGeom prst="rect">
            <a:avLst/>
          </a:prstGeom>
        </p:spPr>
        <p:txBody>
          <a:bodyPr wrap="none">
            <a:spAutoFit/>
          </a:bodyPr>
          <a:lstStyle/>
          <a:p>
            <a:r>
              <a:rPr lang="bn-BD" sz="2400" dirty="0">
                <a:solidFill>
                  <a:srgbClr val="FF0000"/>
                </a:solidFill>
                <a:latin typeface="NikoshBAN" pitchFamily="2" charset="0"/>
                <a:cs typeface="NikoshBAN" pitchFamily="2" charset="0"/>
              </a:rPr>
              <a:t>লক্ষবস্তু</a:t>
            </a:r>
            <a:r>
              <a:rPr lang="en-US" sz="2400" dirty="0">
                <a:solidFill>
                  <a:srgbClr val="FF0000"/>
                </a:solidFill>
                <a:latin typeface="NikoshBAN" pitchFamily="2" charset="0"/>
                <a:cs typeface="NikoshBAN" pitchFamily="2" charset="0"/>
              </a:rPr>
              <a:t>( </a:t>
            </a:r>
            <a:r>
              <a:rPr lang="en-US" sz="2400" dirty="0">
                <a:solidFill>
                  <a:srgbClr val="0070C0"/>
                </a:solidFill>
                <a:latin typeface="NikoshBAN" pitchFamily="2" charset="0"/>
                <a:cs typeface="NikoshBAN" pitchFamily="2" charset="0"/>
              </a:rPr>
              <a:t>অসীমে</a:t>
            </a:r>
            <a:r>
              <a:rPr lang="en-US" sz="2400" dirty="0">
                <a:solidFill>
                  <a:srgbClr val="FF0000"/>
                </a:solidFill>
                <a:latin typeface="NikoshBAN" pitchFamily="2" charset="0"/>
                <a:cs typeface="NikoshBAN" pitchFamily="2" charset="0"/>
              </a:rPr>
              <a:t> )</a:t>
            </a:r>
            <a:endParaRPr lang="bn-BD" dirty="0">
              <a:solidFill>
                <a:srgbClr val="FF0000"/>
              </a:solidFill>
              <a:latin typeface="NikoshBAN" pitchFamily="2" charset="0"/>
              <a:cs typeface="NikoshBAN" pitchFamily="2" charset="0"/>
            </a:endParaRPr>
          </a:p>
        </p:txBody>
      </p:sp>
      <p:sp>
        <p:nvSpPr>
          <p:cNvPr id="43" name="Rectangle 42"/>
          <p:cNvSpPr/>
          <p:nvPr/>
        </p:nvSpPr>
        <p:spPr>
          <a:xfrm>
            <a:off x="5257800" y="1219200"/>
            <a:ext cx="3886200" cy="461665"/>
          </a:xfrm>
          <a:prstGeom prst="rect">
            <a:avLst/>
          </a:prstGeom>
        </p:spPr>
        <p:txBody>
          <a:bodyPr wrap="square">
            <a:spAutoFit/>
          </a:bodyPr>
          <a:lstStyle/>
          <a:p>
            <a:r>
              <a:rPr lang="en-US" sz="2400" dirty="0">
                <a:latin typeface="NikoshBAN" pitchFamily="2" charset="0"/>
                <a:cs typeface="NikoshBAN" pitchFamily="2" charset="0"/>
              </a:rPr>
              <a:t> প্রধান অক্ষের </a:t>
            </a:r>
            <a:r>
              <a:rPr lang="bn-BD" sz="2400" dirty="0">
                <a:latin typeface="NikoshBAN" pitchFamily="2" charset="0"/>
                <a:cs typeface="NikoshBAN" pitchFamily="2" charset="0"/>
              </a:rPr>
              <a:t>সমান্তরাল আলোক রশ্মি</a:t>
            </a:r>
          </a:p>
        </p:txBody>
      </p:sp>
      <p:sp>
        <p:nvSpPr>
          <p:cNvPr id="44" name="Rectangle 43"/>
          <p:cNvSpPr/>
          <p:nvPr/>
        </p:nvSpPr>
        <p:spPr>
          <a:xfrm>
            <a:off x="5562600" y="1600200"/>
            <a:ext cx="3374642" cy="461665"/>
          </a:xfrm>
          <a:prstGeom prst="rect">
            <a:avLst/>
          </a:prstGeom>
        </p:spPr>
        <p:txBody>
          <a:bodyPr wrap="none">
            <a:spAutoFit/>
          </a:bodyPr>
          <a:lstStyle/>
          <a:p>
            <a:r>
              <a:rPr lang="bn-BD" sz="2400" dirty="0">
                <a:latin typeface="NikoshBAN" pitchFamily="2" charset="0"/>
                <a:cs typeface="NikoshBAN" pitchFamily="2" charset="0"/>
              </a:rPr>
              <a:t>ফোকাস বিন্দু দিয়ে গমনকারী রশ্মি</a:t>
            </a:r>
          </a:p>
        </p:txBody>
      </p:sp>
      <p:sp>
        <p:nvSpPr>
          <p:cNvPr id="45" name="Rectangle 44"/>
          <p:cNvSpPr/>
          <p:nvPr/>
        </p:nvSpPr>
        <p:spPr>
          <a:xfrm>
            <a:off x="3886200" y="1981200"/>
            <a:ext cx="5059398" cy="461665"/>
          </a:xfrm>
          <a:prstGeom prst="rect">
            <a:avLst/>
          </a:prstGeom>
        </p:spPr>
        <p:txBody>
          <a:bodyPr wrap="none">
            <a:spAutoFit/>
          </a:bodyPr>
          <a:lstStyle/>
          <a:p>
            <a:r>
              <a:rPr lang="en-US" sz="2400" dirty="0" err="1">
                <a:latin typeface="NikoshBAN" pitchFamily="2" charset="0"/>
                <a:cs typeface="NikoshBAN" pitchFamily="2" charset="0"/>
              </a:rPr>
              <a:t>আলোক</a:t>
            </a:r>
            <a:r>
              <a:rPr lang="en-US" sz="2400" dirty="0">
                <a:latin typeface="NikoshBAN" pitchFamily="2" charset="0"/>
                <a:cs typeface="NikoshBAN" pitchFamily="2" charset="0"/>
              </a:rPr>
              <a:t> কেন্দ্র</a:t>
            </a:r>
            <a:r>
              <a:rPr lang="bn-BD" sz="2400" dirty="0">
                <a:latin typeface="NikoshBAN" pitchFamily="2" charset="0"/>
                <a:cs typeface="NikoshBAN" pitchFamily="2" charset="0"/>
              </a:rPr>
              <a:t> দিয়ে গমনকারী রশ্মি সোজা </a:t>
            </a:r>
            <a:r>
              <a:rPr lang="en-US" sz="2400" dirty="0">
                <a:latin typeface="NikoshBAN" pitchFamily="2" charset="0"/>
                <a:cs typeface="NikoshBAN" pitchFamily="2" charset="0"/>
              </a:rPr>
              <a:t>গমন করে</a:t>
            </a:r>
            <a:endParaRPr lang="bn-BD" sz="2400" dirty="0">
              <a:latin typeface="NikoshBAN" pitchFamily="2" charset="0"/>
              <a:cs typeface="NikoshBAN" pitchFamily="2" charset="0"/>
            </a:endParaRPr>
          </a:p>
        </p:txBody>
      </p:sp>
      <p:sp>
        <p:nvSpPr>
          <p:cNvPr id="46" name="Rectangle 45"/>
          <p:cNvSpPr/>
          <p:nvPr/>
        </p:nvSpPr>
        <p:spPr>
          <a:xfrm>
            <a:off x="5943600" y="2362200"/>
            <a:ext cx="3048000" cy="461665"/>
          </a:xfrm>
          <a:prstGeom prst="rect">
            <a:avLst/>
          </a:prstGeom>
        </p:spPr>
        <p:txBody>
          <a:bodyPr wrap="square">
            <a:spAutoFit/>
          </a:bodyPr>
          <a:lstStyle/>
          <a:p>
            <a:r>
              <a:rPr lang="en-US" sz="2400" b="1" dirty="0">
                <a:solidFill>
                  <a:srgbClr val="FF0000"/>
                </a:solidFill>
                <a:latin typeface="NikoshBAN" pitchFamily="2" charset="0"/>
                <a:cs typeface="NikoshBAN" pitchFamily="2" charset="0"/>
              </a:rPr>
              <a:t>প্রতিসরিত</a:t>
            </a:r>
            <a:r>
              <a:rPr lang="bn-BD" sz="2400" b="1" dirty="0">
                <a:solidFill>
                  <a:srgbClr val="FF0000"/>
                </a:solidFill>
                <a:latin typeface="NikoshBAN" pitchFamily="2" charset="0"/>
                <a:cs typeface="NikoshBAN" pitchFamily="2" charset="0"/>
              </a:rPr>
              <a:t> রশ্মি</a:t>
            </a:r>
            <a:r>
              <a:rPr lang="en-US" sz="2400" b="1" dirty="0">
                <a:solidFill>
                  <a:srgbClr val="FF0000"/>
                </a:solidFill>
                <a:latin typeface="NikoshBAN" pitchFamily="2" charset="0"/>
                <a:cs typeface="NikoshBAN" pitchFamily="2" charset="0"/>
              </a:rPr>
              <a:t> মিলিত</a:t>
            </a:r>
            <a:r>
              <a:rPr lang="bn-BD" sz="2400" b="1" dirty="0">
                <a:solidFill>
                  <a:srgbClr val="FF0000"/>
                </a:solidFill>
                <a:latin typeface="NikoshBAN" pitchFamily="2" charset="0"/>
                <a:cs typeface="NikoshBAN" pitchFamily="2" charset="0"/>
              </a:rPr>
              <a:t> </a:t>
            </a:r>
            <a:r>
              <a:rPr lang="en-US" sz="2400" b="1" dirty="0">
                <a:solidFill>
                  <a:srgbClr val="FF0000"/>
                </a:solidFill>
                <a:latin typeface="NikoshBAN" pitchFamily="2" charset="0"/>
                <a:cs typeface="NikoshBAN" pitchFamily="2" charset="0"/>
              </a:rPr>
              <a:t>হয়েছে</a:t>
            </a:r>
            <a:endParaRPr lang="bn-BD" sz="2400" b="1" dirty="0">
              <a:solidFill>
                <a:srgbClr val="FF0000"/>
              </a:solidFill>
              <a:latin typeface="NikoshBAN" pitchFamily="2" charset="0"/>
              <a:cs typeface="NikoshBAN" pitchFamily="2" charset="0"/>
            </a:endParaRPr>
          </a:p>
        </p:txBody>
      </p:sp>
      <p:sp>
        <p:nvSpPr>
          <p:cNvPr id="48" name="Rectangle 47"/>
          <p:cNvSpPr/>
          <p:nvPr/>
        </p:nvSpPr>
        <p:spPr>
          <a:xfrm>
            <a:off x="685800" y="5791200"/>
            <a:ext cx="8001000" cy="1231106"/>
          </a:xfrm>
          <a:prstGeom prst="rect">
            <a:avLst/>
          </a:prstGeom>
        </p:spPr>
        <p:txBody>
          <a:bodyPr wrap="square">
            <a:spAutoFit/>
          </a:bodyPr>
          <a:lstStyle/>
          <a:p>
            <a:r>
              <a:rPr lang="bn-BD" sz="2800" b="1" dirty="0">
                <a:latin typeface="NikoshBAN" pitchFamily="2" charset="0"/>
                <a:cs typeface="NikoshBAN" pitchFamily="2" charset="0"/>
              </a:rPr>
              <a:t>সুতরাং উত্তল লেন্সে </a:t>
            </a:r>
            <a:r>
              <a:rPr lang="en-US" sz="2800" b="1" dirty="0">
                <a:latin typeface="NikoshBAN" pitchFamily="2" charset="0"/>
                <a:cs typeface="NikoshBAN" pitchFamily="2" charset="0"/>
              </a:rPr>
              <a:t>আলোক কেন্দ্র ও প্রধান ফোকাসের </a:t>
            </a:r>
            <a:r>
              <a:rPr lang="bn-BD" sz="2800" b="1" dirty="0">
                <a:latin typeface="NikoshBAN" pitchFamily="2" charset="0"/>
                <a:cs typeface="NikoshBAN" pitchFamily="2" charset="0"/>
              </a:rPr>
              <a:t>থাকা বস্তুর </a:t>
            </a:r>
            <a:r>
              <a:rPr lang="en-US" sz="2800" b="1" dirty="0">
                <a:solidFill>
                  <a:srgbClr val="FF0000"/>
                </a:solidFill>
                <a:latin typeface="NikoshBAN" pitchFamily="2" charset="0"/>
                <a:cs typeface="NikoshBAN" pitchFamily="2" charset="0"/>
              </a:rPr>
              <a:t>বাস্তব, উল্টা ও খর্বিত</a:t>
            </a:r>
            <a:r>
              <a:rPr lang="bn-BD" sz="2800" b="1" dirty="0">
                <a:solidFill>
                  <a:srgbClr val="FF0000"/>
                </a:solidFill>
                <a:latin typeface="NikoshBAN" pitchFamily="2" charset="0"/>
                <a:cs typeface="NikoshBAN" pitchFamily="2" charset="0"/>
              </a:rPr>
              <a:t> </a:t>
            </a:r>
            <a:r>
              <a:rPr lang="bn-BD" sz="2800" b="1" dirty="0">
                <a:latin typeface="NikoshBAN" pitchFamily="2" charset="0"/>
                <a:cs typeface="NikoshBAN" pitchFamily="2" charset="0"/>
              </a:rPr>
              <a:t>প্রতিবিম্ব ঘটিত হয়</a:t>
            </a:r>
            <a:r>
              <a:rPr lang="en-US" sz="2800" b="1" dirty="0">
                <a:latin typeface="NikoshBAN" pitchFamily="2" charset="0"/>
                <a:cs typeface="NikoshBAN" pitchFamily="2" charset="0"/>
              </a:rPr>
              <a:t>।</a:t>
            </a:r>
            <a:endParaRPr lang="bn-BD" sz="2800" b="1" dirty="0">
              <a:latin typeface="NikoshBAN" pitchFamily="2" charset="0"/>
              <a:cs typeface="NikoshBAN" pitchFamily="2" charset="0"/>
            </a:endParaRPr>
          </a:p>
          <a:p>
            <a:r>
              <a:rPr lang="bn-BD" dirty="0">
                <a:latin typeface="NikoshBAN" pitchFamily="2" charset="0"/>
                <a:cs typeface="NikoshBAN" pitchFamily="2" charset="0"/>
              </a:rPr>
              <a:t> </a:t>
            </a:r>
            <a:endParaRPr lang="en-US" dirty="0"/>
          </a:p>
        </p:txBody>
      </p:sp>
      <p:sp>
        <p:nvSpPr>
          <p:cNvPr id="32" name="Rectangle 31"/>
          <p:cNvSpPr/>
          <p:nvPr/>
        </p:nvSpPr>
        <p:spPr>
          <a:xfrm>
            <a:off x="533400" y="762000"/>
            <a:ext cx="8382000" cy="584775"/>
          </a:xfrm>
          <a:prstGeom prst="rect">
            <a:avLst/>
          </a:prstGeom>
        </p:spPr>
        <p:txBody>
          <a:bodyPr wrap="square">
            <a:spAutoFit/>
          </a:bodyPr>
          <a:lstStyle/>
          <a:p>
            <a:r>
              <a:rPr lang="en-US" sz="3200" b="1" dirty="0">
                <a:solidFill>
                  <a:srgbClr val="C00000"/>
                </a:solidFill>
                <a:latin typeface="NikoshBAN" pitchFamily="2" charset="0"/>
                <a:cs typeface="NikoshBAN" pitchFamily="2" charset="0"/>
              </a:rPr>
              <a:t>লক্ষবস্তু যখন </a:t>
            </a:r>
            <a:r>
              <a:rPr lang="en-US" sz="3200" b="1" dirty="0">
                <a:latin typeface="NikoshBAN" pitchFamily="2" charset="0"/>
                <a:cs typeface="NikoshBAN" pitchFamily="2" charset="0"/>
              </a:rPr>
              <a:t>অসীমে</a:t>
            </a:r>
            <a:endParaRPr lang="en-US" sz="3200" dirty="0"/>
          </a:p>
        </p:txBody>
      </p:sp>
      <p:sp>
        <p:nvSpPr>
          <p:cNvPr id="34" name="Oval 33"/>
          <p:cNvSpPr/>
          <p:nvPr/>
        </p:nvSpPr>
        <p:spPr>
          <a:xfrm>
            <a:off x="2667000" y="3352800"/>
            <a:ext cx="152400" cy="1524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495800" y="3352800"/>
            <a:ext cx="152400" cy="1524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590800" y="3581400"/>
            <a:ext cx="228600" cy="381000"/>
          </a:xfrm>
          <a:prstGeom prst="rect">
            <a:avLst/>
          </a:prstGeom>
          <a:noFill/>
        </p:spPr>
        <p:txBody>
          <a:bodyPr wrap="square" rtlCol="0">
            <a:spAutoFit/>
          </a:bodyPr>
          <a:lstStyle/>
          <a:p>
            <a:r>
              <a:rPr lang="en-US" dirty="0"/>
              <a:t>f</a:t>
            </a:r>
          </a:p>
        </p:txBody>
      </p:sp>
      <p:sp>
        <p:nvSpPr>
          <p:cNvPr id="57" name="TextBox 56"/>
          <p:cNvSpPr txBox="1"/>
          <p:nvPr/>
        </p:nvSpPr>
        <p:spPr>
          <a:xfrm>
            <a:off x="1676400" y="3505200"/>
            <a:ext cx="304800" cy="400110"/>
          </a:xfrm>
          <a:prstGeom prst="rect">
            <a:avLst/>
          </a:prstGeom>
          <a:noFill/>
        </p:spPr>
        <p:txBody>
          <a:bodyPr wrap="square" rtlCol="0">
            <a:spAutoFit/>
          </a:bodyPr>
          <a:lstStyle/>
          <a:p>
            <a:r>
              <a:rPr lang="en-US" sz="2000" dirty="0"/>
              <a:t>c</a:t>
            </a:r>
          </a:p>
        </p:txBody>
      </p:sp>
      <p:sp>
        <p:nvSpPr>
          <p:cNvPr id="58" name="TextBox 57"/>
          <p:cNvSpPr txBox="1"/>
          <p:nvPr/>
        </p:nvSpPr>
        <p:spPr>
          <a:xfrm>
            <a:off x="4419600" y="3505200"/>
            <a:ext cx="228600" cy="381000"/>
          </a:xfrm>
          <a:prstGeom prst="rect">
            <a:avLst/>
          </a:prstGeom>
          <a:noFill/>
        </p:spPr>
        <p:txBody>
          <a:bodyPr wrap="square" rtlCol="0">
            <a:spAutoFit/>
          </a:bodyPr>
          <a:lstStyle/>
          <a:p>
            <a:r>
              <a:rPr lang="en-US" dirty="0"/>
              <a:t>f</a:t>
            </a:r>
          </a:p>
        </p:txBody>
      </p:sp>
      <p:sp>
        <p:nvSpPr>
          <p:cNvPr id="61" name="TextBox 60"/>
          <p:cNvSpPr txBox="1"/>
          <p:nvPr/>
        </p:nvSpPr>
        <p:spPr>
          <a:xfrm>
            <a:off x="5334000" y="3505200"/>
            <a:ext cx="228600" cy="381000"/>
          </a:xfrm>
          <a:prstGeom prst="rect">
            <a:avLst/>
          </a:prstGeom>
          <a:noFill/>
        </p:spPr>
        <p:txBody>
          <a:bodyPr wrap="square" rtlCol="0">
            <a:spAutoFit/>
          </a:bodyPr>
          <a:lstStyle/>
          <a:p>
            <a:r>
              <a:rPr lang="en-US" dirty="0"/>
              <a:t>c</a:t>
            </a:r>
          </a:p>
        </p:txBody>
      </p:sp>
      <p:sp>
        <p:nvSpPr>
          <p:cNvPr id="62" name="TextBox 61"/>
          <p:cNvSpPr txBox="1"/>
          <p:nvPr/>
        </p:nvSpPr>
        <p:spPr>
          <a:xfrm>
            <a:off x="381000" y="4724400"/>
            <a:ext cx="1524000" cy="461665"/>
          </a:xfrm>
          <a:prstGeom prst="rect">
            <a:avLst/>
          </a:prstGeom>
          <a:noFill/>
        </p:spPr>
        <p:txBody>
          <a:bodyPr wrap="square" rtlCol="0">
            <a:spAutoFit/>
          </a:bodyPr>
          <a:lstStyle/>
          <a:p>
            <a:r>
              <a:rPr lang="en-US" sz="2400" dirty="0">
                <a:latin typeface="NikoshBAN" pitchFamily="2" charset="0"/>
                <a:cs typeface="NikoshBAN" pitchFamily="2" charset="0"/>
              </a:rPr>
              <a:t>বক্রতার কেন্দ্র</a:t>
            </a:r>
          </a:p>
        </p:txBody>
      </p:sp>
      <p:cxnSp>
        <p:nvCxnSpPr>
          <p:cNvPr id="55" name="Straight Arrow Connector 54"/>
          <p:cNvCxnSpPr/>
          <p:nvPr/>
        </p:nvCxnSpPr>
        <p:spPr>
          <a:xfrm rot="5400000">
            <a:off x="4762500" y="3543300"/>
            <a:ext cx="228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57200" y="0"/>
            <a:ext cx="8153400" cy="707886"/>
          </a:xfrm>
          <a:prstGeom prst="rect">
            <a:avLst/>
          </a:prstGeom>
          <a:noFill/>
        </p:spPr>
        <p:txBody>
          <a:bodyPr wrap="square" rtlCol="0">
            <a:spAutoFit/>
          </a:bodyPr>
          <a:lstStyle/>
          <a:p>
            <a:pPr algn="ctr"/>
            <a:r>
              <a:rPr lang="en-US" sz="4000" b="1" dirty="0">
                <a:solidFill>
                  <a:srgbClr val="C00000"/>
                </a:solidFill>
                <a:latin typeface="NikoshBAN" pitchFamily="2" charset="0"/>
                <a:cs typeface="NikoshBAN" pitchFamily="2" charset="0"/>
              </a:rPr>
              <a:t>চল লেন্সে রশ্মি চিত্র অঙ্কন করি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edge">
                                      <p:cBhvr>
                                        <p:cTn id="7" dur="2000"/>
                                        <p:tgtEl>
                                          <p:spTgt spid="37"/>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1000" fill="hold"/>
                                        <p:tgtEl>
                                          <p:spTgt spid="39"/>
                                        </p:tgtEl>
                                        <p:attrNameLst>
                                          <p:attrName>ppt_x</p:attrName>
                                        </p:attrNameLst>
                                      </p:cBhvr>
                                      <p:tavLst>
                                        <p:tav tm="0">
                                          <p:val>
                                            <p:strVal val="#ppt_x-.2"/>
                                          </p:val>
                                        </p:tav>
                                        <p:tav tm="100000">
                                          <p:val>
                                            <p:strVal val="#ppt_x"/>
                                          </p:val>
                                        </p:tav>
                                      </p:tavLst>
                                    </p:anim>
                                    <p:anim calcmode="lin" valueType="num">
                                      <p:cBhvr>
                                        <p:cTn id="16"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9"/>
                                        </p:tgtEl>
                                      </p:cBhvr>
                                    </p:animEffect>
                                  </p:childTnLst>
                                </p:cTn>
                              </p:par>
                              <p:par>
                                <p:cTn id="18" presetID="29"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ppt_x</p:attrName>
                                        </p:attrNameLst>
                                      </p:cBhvr>
                                      <p:tavLst>
                                        <p:tav tm="0">
                                          <p:val>
                                            <p:strVal val="#ppt_x-.2"/>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par>
                                <p:cTn id="28" presetID="22" presetClass="entr" presetSubtype="4"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down)">
                                      <p:cBhvr>
                                        <p:cTn id="41" dur="500"/>
                                        <p:tgtEl>
                                          <p:spTgt spid="5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down)">
                                      <p:cBhvr>
                                        <p:cTn id="44" dur="500"/>
                                        <p:tgtEl>
                                          <p:spTgt spid="5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wipe(down)">
                                      <p:cBhvr>
                                        <p:cTn id="52" dur="500"/>
                                        <p:tgtEl>
                                          <p:spTgt spid="6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down)">
                                      <p:cBhvr>
                                        <p:cTn id="55" dur="500"/>
                                        <p:tgtEl>
                                          <p:spTgt spid="5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down)">
                                      <p:cBhvr>
                                        <p:cTn id="64" dur="500"/>
                                        <p:tgtEl>
                                          <p:spTgt spid="6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down)">
                                      <p:cBhvr>
                                        <p:cTn id="69" dur="500"/>
                                        <p:tgtEl>
                                          <p:spTgt spid="42"/>
                                        </p:tgtEl>
                                      </p:cBhvr>
                                    </p:animEffect>
                                  </p:childTnLst>
                                </p:cTn>
                              </p:par>
                              <p:par>
                                <p:cTn id="70" presetID="22" presetClass="entr" presetSubtype="4"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ppt_x</p:attrName>
                                        </p:attrNameLst>
                                      </p:cBhvr>
                                      <p:tavLst>
                                        <p:tav tm="0">
                                          <p:val>
                                            <p:strVal val="#ppt_x-.2"/>
                                          </p:val>
                                        </p:tav>
                                        <p:tav tm="100000">
                                          <p:val>
                                            <p:strVal val="#ppt_x"/>
                                          </p:val>
                                        </p:tav>
                                      </p:tavLst>
                                    </p:anim>
                                    <p:anim calcmode="lin" valueType="num">
                                      <p:cBhvr>
                                        <p:cTn id="7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5"/>
                                        </p:tgtEl>
                                      </p:cBhvr>
                                    </p:animEffect>
                                  </p:childTnLst>
                                </p:cTn>
                              </p:par>
                              <p:par>
                                <p:cTn id="80" presetID="29"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p:cTn id="82" dur="1000" fill="hold"/>
                                        <p:tgtEl>
                                          <p:spTgt spid="43"/>
                                        </p:tgtEl>
                                        <p:attrNameLst>
                                          <p:attrName>ppt_x</p:attrName>
                                        </p:attrNameLst>
                                      </p:cBhvr>
                                      <p:tavLst>
                                        <p:tav tm="0">
                                          <p:val>
                                            <p:strVal val="#ppt_x-.2"/>
                                          </p:val>
                                        </p:tav>
                                        <p:tav tm="100000">
                                          <p:val>
                                            <p:strVal val="#ppt_x"/>
                                          </p:val>
                                        </p:tav>
                                      </p:tavLst>
                                    </p:anim>
                                    <p:anim calcmode="lin" valueType="num">
                                      <p:cBhvr>
                                        <p:cTn id="83"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84" dur="10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20" presetClass="entr" presetSubtype="0"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edge">
                                      <p:cBhvr>
                                        <p:cTn id="89" dur="2000"/>
                                        <p:tgtEl>
                                          <p:spTgt spid="17"/>
                                        </p:tgtEl>
                                      </p:cBhvr>
                                    </p:animEffect>
                                  </p:childTnLst>
                                </p:cTn>
                              </p:par>
                              <p:par>
                                <p:cTn id="90" presetID="20" presetClass="entr" presetSubtype="0"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edge">
                                      <p:cBhvr>
                                        <p:cTn id="92" dur="20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20" presetClass="entr" presetSubtype="0" fill="hold"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edge">
                                      <p:cBhvr>
                                        <p:cTn id="97" dur="2000"/>
                                        <p:tgtEl>
                                          <p:spTgt spid="12"/>
                                        </p:tgtEl>
                                      </p:cBhvr>
                                    </p:animEffect>
                                  </p:childTnLst>
                                </p:cTn>
                              </p:par>
                              <p:par>
                                <p:cTn id="98" presetID="20" presetClass="entr" presetSubtype="0"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edge">
                                      <p:cBhvr>
                                        <p:cTn id="100" dur="2000"/>
                                        <p:tgtEl>
                                          <p:spTgt spid="45"/>
                                        </p:tgtEl>
                                      </p:cBhvr>
                                    </p:animEffect>
                                  </p:childTnLst>
                                </p:cTn>
                              </p:par>
                            </p:childTnLst>
                          </p:cTn>
                        </p:par>
                      </p:childTnLst>
                    </p:cTn>
                  </p:par>
                  <p:par>
                    <p:cTn id="101" fill="hold">
                      <p:stCondLst>
                        <p:cond delay="indefinite"/>
                      </p:stCondLst>
                      <p:childTnLst>
                        <p:par>
                          <p:cTn id="102" fill="hold">
                            <p:stCondLst>
                              <p:cond delay="0"/>
                            </p:stCondLst>
                            <p:childTnLst>
                              <p:par>
                                <p:cTn id="103" presetID="51" presetClass="entr" presetSubtype="0" fill="hold" nodeType="click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770" decel="100000"/>
                                        <p:tgtEl>
                                          <p:spTgt spid="55"/>
                                        </p:tgtEl>
                                      </p:cBhvr>
                                    </p:animEffect>
                                    <p:animScale>
                                      <p:cBhvr>
                                        <p:cTn id="106" dur="770" decel="100000"/>
                                        <p:tgtEl>
                                          <p:spTgt spid="55"/>
                                        </p:tgtEl>
                                      </p:cBhvr>
                                      <p:from x="10000" y="10000"/>
                                      <p:to x="200000" y="450000"/>
                                    </p:animScale>
                                    <p:animScale>
                                      <p:cBhvr>
                                        <p:cTn id="107" dur="1230" accel="100000" fill="hold">
                                          <p:stCondLst>
                                            <p:cond delay="770"/>
                                          </p:stCondLst>
                                        </p:cTn>
                                        <p:tgtEl>
                                          <p:spTgt spid="55"/>
                                        </p:tgtEl>
                                      </p:cBhvr>
                                      <p:from x="200000" y="450000"/>
                                      <p:to x="100000" y="100000"/>
                                    </p:animScale>
                                    <p:set>
                                      <p:cBhvr>
                                        <p:cTn id="108" dur="770" fill="hold"/>
                                        <p:tgtEl>
                                          <p:spTgt spid="55"/>
                                        </p:tgtEl>
                                        <p:attrNameLst>
                                          <p:attrName>ppt_x</p:attrName>
                                        </p:attrNameLst>
                                      </p:cBhvr>
                                      <p:to>
                                        <p:strVal val="(0.5)"/>
                                      </p:to>
                                    </p:set>
                                    <p:anim from="(0.5)" to="(#ppt_x)" calcmode="lin" valueType="num">
                                      <p:cBhvr>
                                        <p:cTn id="109" dur="1230" accel="100000" fill="hold">
                                          <p:stCondLst>
                                            <p:cond delay="770"/>
                                          </p:stCondLst>
                                        </p:cTn>
                                        <p:tgtEl>
                                          <p:spTgt spid="55"/>
                                        </p:tgtEl>
                                        <p:attrNameLst>
                                          <p:attrName>ppt_x</p:attrName>
                                        </p:attrNameLst>
                                      </p:cBhvr>
                                    </p:anim>
                                    <p:set>
                                      <p:cBhvr>
                                        <p:cTn id="110" dur="770" fill="hold"/>
                                        <p:tgtEl>
                                          <p:spTgt spid="55"/>
                                        </p:tgtEl>
                                        <p:attrNameLst>
                                          <p:attrName>ppt_y</p:attrName>
                                        </p:attrNameLst>
                                      </p:cBhvr>
                                      <p:to>
                                        <p:strVal val="(#ppt_y+0.4)"/>
                                      </p:to>
                                    </p:set>
                                    <p:anim from="(#ppt_y+0.4)" to="(#ppt_y)" calcmode="lin" valueType="num">
                                      <p:cBhvr>
                                        <p:cTn id="111" dur="1230" accel="100000" fill="hold">
                                          <p:stCondLst>
                                            <p:cond delay="770"/>
                                          </p:stCondLst>
                                        </p:cTn>
                                        <p:tgtEl>
                                          <p:spTgt spid="55"/>
                                        </p:tgtEl>
                                        <p:attrNameLst>
                                          <p:attrName>ppt_y</p:attrName>
                                        </p:attrNameLst>
                                      </p:cBhvr>
                                    </p:anim>
                                  </p:childTnLst>
                                </p:cTn>
                              </p:par>
                              <p:par>
                                <p:cTn id="112" presetID="51" presetClass="entr" presetSubtype="0"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fade">
                                      <p:cBhvr>
                                        <p:cTn id="114" dur="770" decel="100000"/>
                                        <p:tgtEl>
                                          <p:spTgt spid="46"/>
                                        </p:tgtEl>
                                      </p:cBhvr>
                                    </p:animEffect>
                                    <p:animScale>
                                      <p:cBhvr>
                                        <p:cTn id="115" dur="770" decel="100000"/>
                                        <p:tgtEl>
                                          <p:spTgt spid="46"/>
                                        </p:tgtEl>
                                      </p:cBhvr>
                                      <p:from x="10000" y="10000"/>
                                      <p:to x="200000" y="450000"/>
                                    </p:animScale>
                                    <p:animScale>
                                      <p:cBhvr>
                                        <p:cTn id="116" dur="1230" accel="100000" fill="hold">
                                          <p:stCondLst>
                                            <p:cond delay="770"/>
                                          </p:stCondLst>
                                        </p:cTn>
                                        <p:tgtEl>
                                          <p:spTgt spid="46"/>
                                        </p:tgtEl>
                                      </p:cBhvr>
                                      <p:from x="200000" y="450000"/>
                                      <p:to x="100000" y="100000"/>
                                    </p:animScale>
                                    <p:set>
                                      <p:cBhvr>
                                        <p:cTn id="117" dur="770" fill="hold"/>
                                        <p:tgtEl>
                                          <p:spTgt spid="46"/>
                                        </p:tgtEl>
                                        <p:attrNameLst>
                                          <p:attrName>ppt_x</p:attrName>
                                        </p:attrNameLst>
                                      </p:cBhvr>
                                      <p:to>
                                        <p:strVal val="(0.5)"/>
                                      </p:to>
                                    </p:set>
                                    <p:anim from="(0.5)" to="(#ppt_x)" calcmode="lin" valueType="num">
                                      <p:cBhvr>
                                        <p:cTn id="118" dur="1230" accel="100000" fill="hold">
                                          <p:stCondLst>
                                            <p:cond delay="770"/>
                                          </p:stCondLst>
                                        </p:cTn>
                                        <p:tgtEl>
                                          <p:spTgt spid="46"/>
                                        </p:tgtEl>
                                        <p:attrNameLst>
                                          <p:attrName>ppt_x</p:attrName>
                                        </p:attrNameLst>
                                      </p:cBhvr>
                                    </p:anim>
                                    <p:set>
                                      <p:cBhvr>
                                        <p:cTn id="119" dur="770" fill="hold"/>
                                        <p:tgtEl>
                                          <p:spTgt spid="46"/>
                                        </p:tgtEl>
                                        <p:attrNameLst>
                                          <p:attrName>ppt_y</p:attrName>
                                        </p:attrNameLst>
                                      </p:cBhvr>
                                      <p:to>
                                        <p:strVal val="(#ppt_y+0.4)"/>
                                      </p:to>
                                    </p:set>
                                    <p:anim from="(#ppt_y+0.4)" to="(#ppt_y)" calcmode="lin" valueType="num">
                                      <p:cBhvr>
                                        <p:cTn id="120" dur="1230" accel="100000" fill="hold">
                                          <p:stCondLst>
                                            <p:cond delay="770"/>
                                          </p:stCondLst>
                                        </p:cTn>
                                        <p:tgtEl>
                                          <p:spTgt spid="46"/>
                                        </p:tgtEl>
                                        <p:attrNameLst>
                                          <p:attrName>ppt_y</p:attrName>
                                        </p:attrNameLst>
                                      </p:cBhvr>
                                    </p:anim>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wipe(down)">
                                      <p:cBhvr>
                                        <p:cTn id="1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7" grpId="0"/>
      <p:bldP spid="40" grpId="0"/>
      <p:bldP spid="41" grpId="0"/>
      <p:bldP spid="42" grpId="0"/>
      <p:bldP spid="43" grpId="0"/>
      <p:bldP spid="44" grpId="0"/>
      <p:bldP spid="45" grpId="0"/>
      <p:bldP spid="46" grpId="0"/>
      <p:bldP spid="48" grpId="0"/>
      <p:bldP spid="34" grpId="0" animBg="1"/>
      <p:bldP spid="35" grpId="0" animBg="1"/>
      <p:bldP spid="56" grpId="0"/>
      <p:bldP spid="57" grpId="0"/>
      <p:bldP spid="58"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7"/>
          <p:cNvGrpSpPr/>
          <p:nvPr/>
        </p:nvGrpSpPr>
        <p:grpSpPr>
          <a:xfrm>
            <a:off x="3352800" y="1981200"/>
            <a:ext cx="609600" cy="2895600"/>
            <a:chOff x="3352800" y="1295400"/>
            <a:chExt cx="609600" cy="4344194"/>
          </a:xfrm>
        </p:grpSpPr>
        <p:sp>
          <p:nvSpPr>
            <p:cNvPr id="2" name="Oval 1"/>
            <p:cNvSpPr/>
            <p:nvPr/>
          </p:nvSpPr>
          <p:spPr>
            <a:xfrm>
              <a:off x="3352800" y="1295400"/>
              <a:ext cx="609600" cy="434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stCxn id="2" idx="0"/>
              <a:endCxn id="2" idx="4"/>
            </p:cNvCxnSpPr>
            <p:nvPr/>
          </p:nvCxnSpPr>
          <p:spPr>
            <a:xfrm rot="16200000" flipH="1">
              <a:off x="1485900" y="3467100"/>
              <a:ext cx="4343400"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p:nvCxnSpPr>
        <p:spPr>
          <a:xfrm>
            <a:off x="457200" y="3429000"/>
            <a:ext cx="5943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52600" y="3124200"/>
            <a:ext cx="4648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828800" y="3124200"/>
            <a:ext cx="1828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3124200"/>
            <a:ext cx="27432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677194" y="3275806"/>
            <a:ext cx="304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752600" y="3352800"/>
            <a:ext cx="152400" cy="1524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581400" y="3352800"/>
            <a:ext cx="152400" cy="1524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410200" y="3352800"/>
            <a:ext cx="152400" cy="1524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81000" y="2819400"/>
            <a:ext cx="914400" cy="461665"/>
          </a:xfrm>
          <a:prstGeom prst="rect">
            <a:avLst/>
          </a:prstGeom>
        </p:spPr>
        <p:txBody>
          <a:bodyPr wrap="square">
            <a:spAutoFit/>
          </a:bodyPr>
          <a:lstStyle/>
          <a:p>
            <a:r>
              <a:rPr lang="bn-BD" sz="2400" dirty="0">
                <a:solidFill>
                  <a:srgbClr val="00B050"/>
                </a:solidFill>
                <a:latin typeface="NikoshBAN" pitchFamily="2" charset="0"/>
                <a:cs typeface="NikoshBAN" pitchFamily="2" charset="0"/>
              </a:rPr>
              <a:t>লেন্স</a:t>
            </a:r>
            <a:endParaRPr lang="bn-BD" dirty="0">
              <a:solidFill>
                <a:srgbClr val="00B050"/>
              </a:solidFill>
              <a:latin typeface="NikoshBAN" pitchFamily="2" charset="0"/>
              <a:cs typeface="NikoshBAN" pitchFamily="2" charset="0"/>
            </a:endParaRPr>
          </a:p>
        </p:txBody>
      </p:sp>
      <p:sp>
        <p:nvSpPr>
          <p:cNvPr id="39" name="Rectangle 38"/>
          <p:cNvSpPr/>
          <p:nvPr/>
        </p:nvSpPr>
        <p:spPr>
          <a:xfrm>
            <a:off x="381000" y="3581400"/>
            <a:ext cx="1151277" cy="461665"/>
          </a:xfrm>
          <a:prstGeom prst="rect">
            <a:avLst/>
          </a:prstGeom>
        </p:spPr>
        <p:txBody>
          <a:bodyPr wrap="none">
            <a:spAutoFit/>
          </a:bodyPr>
          <a:lstStyle/>
          <a:p>
            <a:r>
              <a:rPr lang="bn-BD" sz="2400" dirty="0">
                <a:latin typeface="NikoshBAN" pitchFamily="2" charset="0"/>
                <a:cs typeface="NikoshBAN" pitchFamily="2" charset="0"/>
              </a:rPr>
              <a:t>প্রধান</a:t>
            </a:r>
            <a:r>
              <a:rPr lang="en-US" sz="2400" dirty="0">
                <a:latin typeface="NikoshBAN" pitchFamily="2" charset="0"/>
                <a:cs typeface="NikoshBAN" pitchFamily="2" charset="0"/>
              </a:rPr>
              <a:t> </a:t>
            </a:r>
            <a:r>
              <a:rPr lang="bn-BD" sz="2400" dirty="0">
                <a:latin typeface="NikoshBAN" pitchFamily="2" charset="0"/>
                <a:cs typeface="NikoshBAN" pitchFamily="2" charset="0"/>
              </a:rPr>
              <a:t>অক্ষ</a:t>
            </a:r>
            <a:endParaRPr lang="bn-BD" dirty="0">
              <a:latin typeface="NikoshBAN" pitchFamily="2" charset="0"/>
              <a:cs typeface="NikoshBAN" pitchFamily="2" charset="0"/>
            </a:endParaRPr>
          </a:p>
        </p:txBody>
      </p:sp>
      <p:sp>
        <p:nvSpPr>
          <p:cNvPr id="40" name="Rectangle 39"/>
          <p:cNvSpPr/>
          <p:nvPr/>
        </p:nvSpPr>
        <p:spPr>
          <a:xfrm>
            <a:off x="381000" y="3962400"/>
            <a:ext cx="1436612" cy="461665"/>
          </a:xfrm>
          <a:prstGeom prst="rect">
            <a:avLst/>
          </a:prstGeom>
        </p:spPr>
        <p:txBody>
          <a:bodyPr wrap="none">
            <a:spAutoFit/>
          </a:bodyPr>
          <a:lstStyle/>
          <a:p>
            <a:r>
              <a:rPr lang="bn-BD" sz="2400" dirty="0">
                <a:solidFill>
                  <a:srgbClr val="7030A0"/>
                </a:solidFill>
                <a:latin typeface="NikoshBAN" pitchFamily="2" charset="0"/>
                <a:cs typeface="NikoshBAN" pitchFamily="2" charset="0"/>
              </a:rPr>
              <a:t>আলোক</a:t>
            </a:r>
            <a:r>
              <a:rPr lang="bn-BD" dirty="0">
                <a:solidFill>
                  <a:srgbClr val="7030A0"/>
                </a:solidFill>
                <a:latin typeface="NikoshBAN" pitchFamily="2" charset="0"/>
                <a:cs typeface="NikoshBAN" pitchFamily="2" charset="0"/>
              </a:rPr>
              <a:t> </a:t>
            </a:r>
            <a:r>
              <a:rPr lang="bn-BD" sz="2400" dirty="0">
                <a:solidFill>
                  <a:srgbClr val="7030A0"/>
                </a:solidFill>
                <a:latin typeface="NikoshBAN" pitchFamily="2" charset="0"/>
                <a:cs typeface="NikoshBAN" pitchFamily="2" charset="0"/>
              </a:rPr>
              <a:t>কেন্দ্র</a:t>
            </a:r>
            <a:endParaRPr lang="bn-BD" dirty="0">
              <a:solidFill>
                <a:srgbClr val="7030A0"/>
              </a:solidFill>
              <a:latin typeface="NikoshBAN" pitchFamily="2" charset="0"/>
              <a:cs typeface="NikoshBAN" pitchFamily="2" charset="0"/>
            </a:endParaRPr>
          </a:p>
        </p:txBody>
      </p:sp>
      <p:sp>
        <p:nvSpPr>
          <p:cNvPr id="41" name="Rectangle 40"/>
          <p:cNvSpPr/>
          <p:nvPr/>
        </p:nvSpPr>
        <p:spPr>
          <a:xfrm>
            <a:off x="381000" y="4343400"/>
            <a:ext cx="1487908" cy="461665"/>
          </a:xfrm>
          <a:prstGeom prst="rect">
            <a:avLst/>
          </a:prstGeom>
        </p:spPr>
        <p:txBody>
          <a:bodyPr wrap="none">
            <a:spAutoFit/>
          </a:bodyPr>
          <a:lstStyle/>
          <a:p>
            <a:r>
              <a:rPr lang="bn-BD" sz="2400" dirty="0">
                <a:solidFill>
                  <a:srgbClr val="002060"/>
                </a:solidFill>
                <a:latin typeface="NikoshBAN" pitchFamily="2" charset="0"/>
                <a:cs typeface="NikoshBAN" pitchFamily="2" charset="0"/>
              </a:rPr>
              <a:t>প্রধান ফোকাস</a:t>
            </a:r>
          </a:p>
        </p:txBody>
      </p:sp>
      <p:sp>
        <p:nvSpPr>
          <p:cNvPr id="42" name="Rectangle 41"/>
          <p:cNvSpPr/>
          <p:nvPr/>
        </p:nvSpPr>
        <p:spPr>
          <a:xfrm>
            <a:off x="381000" y="5105400"/>
            <a:ext cx="853119" cy="461665"/>
          </a:xfrm>
          <a:prstGeom prst="rect">
            <a:avLst/>
          </a:prstGeom>
        </p:spPr>
        <p:txBody>
          <a:bodyPr wrap="none">
            <a:spAutoFit/>
          </a:bodyPr>
          <a:lstStyle/>
          <a:p>
            <a:r>
              <a:rPr lang="bn-BD" sz="2400" dirty="0">
                <a:solidFill>
                  <a:srgbClr val="FF0000"/>
                </a:solidFill>
                <a:latin typeface="NikoshBAN" pitchFamily="2" charset="0"/>
                <a:cs typeface="NikoshBAN" pitchFamily="2" charset="0"/>
              </a:rPr>
              <a:t>লক্ষবস্তু</a:t>
            </a:r>
            <a:endParaRPr lang="bn-BD" dirty="0">
              <a:solidFill>
                <a:srgbClr val="FF0000"/>
              </a:solidFill>
              <a:latin typeface="NikoshBAN" pitchFamily="2" charset="0"/>
              <a:cs typeface="NikoshBAN" pitchFamily="2" charset="0"/>
            </a:endParaRPr>
          </a:p>
        </p:txBody>
      </p:sp>
      <p:sp>
        <p:nvSpPr>
          <p:cNvPr id="43" name="Rectangle 42"/>
          <p:cNvSpPr/>
          <p:nvPr/>
        </p:nvSpPr>
        <p:spPr>
          <a:xfrm>
            <a:off x="5257800" y="1219200"/>
            <a:ext cx="3886200" cy="461665"/>
          </a:xfrm>
          <a:prstGeom prst="rect">
            <a:avLst/>
          </a:prstGeom>
        </p:spPr>
        <p:txBody>
          <a:bodyPr wrap="square">
            <a:spAutoFit/>
          </a:bodyPr>
          <a:lstStyle/>
          <a:p>
            <a:r>
              <a:rPr lang="en-US" sz="2400" dirty="0">
                <a:latin typeface="NikoshBAN" pitchFamily="2" charset="0"/>
                <a:cs typeface="NikoshBAN" pitchFamily="2" charset="0"/>
              </a:rPr>
              <a:t> প্রধান অক্ষের </a:t>
            </a:r>
            <a:r>
              <a:rPr lang="bn-BD" sz="2400" dirty="0">
                <a:latin typeface="NikoshBAN" pitchFamily="2" charset="0"/>
                <a:cs typeface="NikoshBAN" pitchFamily="2" charset="0"/>
              </a:rPr>
              <a:t>সমান্তরাল আলোক রশ্মি</a:t>
            </a:r>
          </a:p>
        </p:txBody>
      </p:sp>
      <p:sp>
        <p:nvSpPr>
          <p:cNvPr id="44" name="Rectangle 43"/>
          <p:cNvSpPr/>
          <p:nvPr/>
        </p:nvSpPr>
        <p:spPr>
          <a:xfrm>
            <a:off x="5562600" y="1600200"/>
            <a:ext cx="3374642" cy="461665"/>
          </a:xfrm>
          <a:prstGeom prst="rect">
            <a:avLst/>
          </a:prstGeom>
        </p:spPr>
        <p:txBody>
          <a:bodyPr wrap="none">
            <a:spAutoFit/>
          </a:bodyPr>
          <a:lstStyle/>
          <a:p>
            <a:r>
              <a:rPr lang="bn-BD" sz="2400" dirty="0">
                <a:latin typeface="NikoshBAN" pitchFamily="2" charset="0"/>
                <a:cs typeface="NikoshBAN" pitchFamily="2" charset="0"/>
              </a:rPr>
              <a:t>ফোকাস বিন্দু দিয়ে গমনকারী রশ্মি</a:t>
            </a:r>
          </a:p>
        </p:txBody>
      </p:sp>
      <p:sp>
        <p:nvSpPr>
          <p:cNvPr id="45" name="Rectangle 44"/>
          <p:cNvSpPr/>
          <p:nvPr/>
        </p:nvSpPr>
        <p:spPr>
          <a:xfrm>
            <a:off x="3886200" y="1981200"/>
            <a:ext cx="5059398" cy="461665"/>
          </a:xfrm>
          <a:prstGeom prst="rect">
            <a:avLst/>
          </a:prstGeom>
        </p:spPr>
        <p:txBody>
          <a:bodyPr wrap="none">
            <a:spAutoFit/>
          </a:bodyPr>
          <a:lstStyle/>
          <a:p>
            <a:r>
              <a:rPr lang="en-US" sz="2400" dirty="0" err="1">
                <a:latin typeface="NikoshBAN" pitchFamily="2" charset="0"/>
                <a:cs typeface="NikoshBAN" pitchFamily="2" charset="0"/>
              </a:rPr>
              <a:t>আলোক</a:t>
            </a:r>
            <a:r>
              <a:rPr lang="en-US" sz="2400" dirty="0">
                <a:latin typeface="NikoshBAN" pitchFamily="2" charset="0"/>
                <a:cs typeface="NikoshBAN" pitchFamily="2" charset="0"/>
              </a:rPr>
              <a:t> কেন্দ্র</a:t>
            </a:r>
            <a:r>
              <a:rPr lang="bn-BD" sz="2400" dirty="0">
                <a:latin typeface="NikoshBAN" pitchFamily="2" charset="0"/>
                <a:cs typeface="NikoshBAN" pitchFamily="2" charset="0"/>
              </a:rPr>
              <a:t> দিয়ে গমনকারী রশ্মি সোজা </a:t>
            </a:r>
            <a:r>
              <a:rPr lang="en-US" sz="2400" dirty="0">
                <a:latin typeface="NikoshBAN" pitchFamily="2" charset="0"/>
                <a:cs typeface="NikoshBAN" pitchFamily="2" charset="0"/>
              </a:rPr>
              <a:t>গমন করে</a:t>
            </a:r>
            <a:endParaRPr lang="bn-BD" sz="2400" dirty="0">
              <a:latin typeface="NikoshBAN" pitchFamily="2" charset="0"/>
              <a:cs typeface="NikoshBAN" pitchFamily="2" charset="0"/>
            </a:endParaRPr>
          </a:p>
        </p:txBody>
      </p:sp>
      <p:sp>
        <p:nvSpPr>
          <p:cNvPr id="46" name="Rectangle 45"/>
          <p:cNvSpPr/>
          <p:nvPr/>
        </p:nvSpPr>
        <p:spPr>
          <a:xfrm>
            <a:off x="5943600" y="2362200"/>
            <a:ext cx="3048000" cy="461665"/>
          </a:xfrm>
          <a:prstGeom prst="rect">
            <a:avLst/>
          </a:prstGeom>
        </p:spPr>
        <p:txBody>
          <a:bodyPr wrap="square">
            <a:spAutoFit/>
          </a:bodyPr>
          <a:lstStyle/>
          <a:p>
            <a:r>
              <a:rPr lang="bn-BD" sz="2400" b="1" dirty="0">
                <a:solidFill>
                  <a:srgbClr val="FF0000"/>
                </a:solidFill>
                <a:latin typeface="NikoshBAN" pitchFamily="2" charset="0"/>
                <a:cs typeface="NikoshBAN" pitchFamily="2" charset="0"/>
              </a:rPr>
              <a:t>প্রতি</a:t>
            </a:r>
            <a:r>
              <a:rPr lang="en-US" sz="2400" b="1" dirty="0">
                <a:solidFill>
                  <a:srgbClr val="FF0000"/>
                </a:solidFill>
                <a:latin typeface="NikoshBAN" pitchFamily="2" charset="0"/>
                <a:cs typeface="NikoshBAN" pitchFamily="2" charset="0"/>
              </a:rPr>
              <a:t>সরি</a:t>
            </a:r>
            <a:r>
              <a:rPr lang="bn-BD" sz="2400" b="1" dirty="0">
                <a:solidFill>
                  <a:srgbClr val="FF0000"/>
                </a:solidFill>
                <a:latin typeface="NikoshBAN" pitchFamily="2" charset="0"/>
                <a:cs typeface="NikoshBAN" pitchFamily="2" charset="0"/>
              </a:rPr>
              <a:t>ত রশ্মি</a:t>
            </a:r>
            <a:r>
              <a:rPr lang="en-US" sz="2400" b="1" dirty="0">
                <a:solidFill>
                  <a:srgbClr val="FF0000"/>
                </a:solidFill>
                <a:latin typeface="NikoshBAN" pitchFamily="2" charset="0"/>
                <a:cs typeface="NikoshBAN" pitchFamily="2" charset="0"/>
              </a:rPr>
              <a:t> মিলিত</a:t>
            </a:r>
            <a:r>
              <a:rPr lang="bn-BD" sz="2400" b="1" dirty="0">
                <a:solidFill>
                  <a:srgbClr val="FF0000"/>
                </a:solidFill>
                <a:latin typeface="NikoshBAN" pitchFamily="2" charset="0"/>
                <a:cs typeface="NikoshBAN" pitchFamily="2" charset="0"/>
              </a:rPr>
              <a:t> </a:t>
            </a:r>
            <a:r>
              <a:rPr lang="en-US" sz="2400" b="1" dirty="0">
                <a:solidFill>
                  <a:srgbClr val="FF0000"/>
                </a:solidFill>
                <a:latin typeface="NikoshBAN" pitchFamily="2" charset="0"/>
                <a:cs typeface="NikoshBAN" pitchFamily="2" charset="0"/>
              </a:rPr>
              <a:t>হয়েছে</a:t>
            </a:r>
            <a:endParaRPr lang="bn-BD" sz="2400" b="1" dirty="0">
              <a:solidFill>
                <a:srgbClr val="FF0000"/>
              </a:solidFill>
              <a:latin typeface="NikoshBAN" pitchFamily="2" charset="0"/>
              <a:cs typeface="NikoshBAN" pitchFamily="2" charset="0"/>
            </a:endParaRPr>
          </a:p>
        </p:txBody>
      </p:sp>
      <p:sp>
        <p:nvSpPr>
          <p:cNvPr id="48" name="Rectangle 47"/>
          <p:cNvSpPr/>
          <p:nvPr/>
        </p:nvSpPr>
        <p:spPr>
          <a:xfrm>
            <a:off x="457200" y="5626894"/>
            <a:ext cx="8077200" cy="1231106"/>
          </a:xfrm>
          <a:prstGeom prst="rect">
            <a:avLst/>
          </a:prstGeom>
        </p:spPr>
        <p:txBody>
          <a:bodyPr wrap="square">
            <a:spAutoFit/>
          </a:bodyPr>
          <a:lstStyle/>
          <a:p>
            <a:r>
              <a:rPr lang="bn-BD" sz="2800" b="1" dirty="0">
                <a:latin typeface="NikoshBAN" pitchFamily="2" charset="0"/>
                <a:cs typeface="NikoshBAN" pitchFamily="2" charset="0"/>
              </a:rPr>
              <a:t>সুতরাং উত্তল লেন্সে </a:t>
            </a:r>
            <a:r>
              <a:rPr lang="en-US" sz="2800" b="1" dirty="0">
                <a:latin typeface="NikoshBAN" pitchFamily="2" charset="0"/>
                <a:cs typeface="NikoshBAN" pitchFamily="2" charset="0"/>
              </a:rPr>
              <a:t>বক্রতার কেন্দ্রে</a:t>
            </a:r>
            <a:r>
              <a:rPr lang="bn-BD" sz="2800" b="1" dirty="0">
                <a:latin typeface="NikoshBAN" pitchFamily="2" charset="0"/>
                <a:cs typeface="NikoshBAN" pitchFamily="2" charset="0"/>
              </a:rPr>
              <a:t> থাকা বস্তুর </a:t>
            </a:r>
            <a:r>
              <a:rPr lang="en-US" sz="2800" b="1" dirty="0">
                <a:solidFill>
                  <a:srgbClr val="FF0000"/>
                </a:solidFill>
                <a:latin typeface="NikoshBAN" pitchFamily="2" charset="0"/>
                <a:cs typeface="NikoshBAN" pitchFamily="2" charset="0"/>
              </a:rPr>
              <a:t>বাস্তব, উল্টা ও সমান </a:t>
            </a:r>
            <a:r>
              <a:rPr lang="bn-BD" sz="2800" b="1" dirty="0">
                <a:latin typeface="NikoshBAN" pitchFamily="2" charset="0"/>
                <a:cs typeface="NikoshBAN" pitchFamily="2" charset="0"/>
              </a:rPr>
              <a:t>প্রতিবিম্ব </a:t>
            </a:r>
            <a:r>
              <a:rPr lang="en-US" sz="2800" b="1" dirty="0">
                <a:latin typeface="NikoshBAN" pitchFamily="2" charset="0"/>
                <a:cs typeface="NikoshBAN" pitchFamily="2" charset="0"/>
              </a:rPr>
              <a:t>বক্রতার কেন্দ্রে</a:t>
            </a:r>
            <a:r>
              <a:rPr lang="bn-BD" sz="2800" b="1" dirty="0">
                <a:latin typeface="NikoshBAN" pitchFamily="2" charset="0"/>
                <a:cs typeface="NikoshBAN" pitchFamily="2" charset="0"/>
              </a:rPr>
              <a:t> </a:t>
            </a:r>
            <a:r>
              <a:rPr lang="en-US" sz="2800" b="1" dirty="0">
                <a:latin typeface="NikoshBAN" pitchFamily="2" charset="0"/>
                <a:cs typeface="NikoshBAN" pitchFamily="2" charset="0"/>
              </a:rPr>
              <a:t>গঠিত </a:t>
            </a:r>
            <a:r>
              <a:rPr lang="bn-BD" sz="2800" b="1" dirty="0">
                <a:latin typeface="NikoshBAN" pitchFamily="2" charset="0"/>
                <a:cs typeface="NikoshBAN" pitchFamily="2" charset="0"/>
              </a:rPr>
              <a:t>হয় </a:t>
            </a:r>
            <a:r>
              <a:rPr lang="en-US" sz="2800" b="1" dirty="0">
                <a:latin typeface="NikoshBAN" pitchFamily="2" charset="0"/>
                <a:cs typeface="NikoshBAN" pitchFamily="2" charset="0"/>
              </a:rPr>
              <a:t>।</a:t>
            </a:r>
            <a:endParaRPr lang="bn-BD" sz="2800" b="1" dirty="0">
              <a:latin typeface="NikoshBAN" pitchFamily="2" charset="0"/>
              <a:cs typeface="NikoshBAN" pitchFamily="2" charset="0"/>
            </a:endParaRPr>
          </a:p>
          <a:p>
            <a:r>
              <a:rPr lang="bn-BD" dirty="0">
                <a:latin typeface="NikoshBAN" pitchFamily="2" charset="0"/>
                <a:cs typeface="NikoshBAN" pitchFamily="2" charset="0"/>
              </a:rPr>
              <a:t> </a:t>
            </a:r>
            <a:endParaRPr lang="en-US" dirty="0"/>
          </a:p>
        </p:txBody>
      </p:sp>
      <p:sp>
        <p:nvSpPr>
          <p:cNvPr id="32" name="Rectangle 31"/>
          <p:cNvSpPr/>
          <p:nvPr/>
        </p:nvSpPr>
        <p:spPr>
          <a:xfrm>
            <a:off x="457200" y="914400"/>
            <a:ext cx="3733800" cy="584775"/>
          </a:xfrm>
          <a:prstGeom prst="rect">
            <a:avLst/>
          </a:prstGeom>
        </p:spPr>
        <p:txBody>
          <a:bodyPr wrap="square">
            <a:spAutoFit/>
          </a:bodyPr>
          <a:lstStyle/>
          <a:p>
            <a:r>
              <a:rPr lang="en-US" sz="3200" b="1" dirty="0">
                <a:solidFill>
                  <a:srgbClr val="C00000"/>
                </a:solidFill>
                <a:latin typeface="NikoshBAN" pitchFamily="2" charset="0"/>
                <a:cs typeface="NikoshBAN" pitchFamily="2" charset="0"/>
              </a:rPr>
              <a:t>লক্ষবস্তু যখন </a:t>
            </a:r>
            <a:r>
              <a:rPr lang="en-US" sz="3200" b="1" dirty="0">
                <a:latin typeface="NikoshBAN" pitchFamily="2" charset="0"/>
                <a:cs typeface="NikoshBAN" pitchFamily="2" charset="0"/>
              </a:rPr>
              <a:t>বক্রতার কেন্দ্রে</a:t>
            </a:r>
            <a:endParaRPr lang="en-US" sz="3200" dirty="0"/>
          </a:p>
        </p:txBody>
      </p:sp>
      <p:sp>
        <p:nvSpPr>
          <p:cNvPr id="34" name="Oval 33"/>
          <p:cNvSpPr/>
          <p:nvPr/>
        </p:nvSpPr>
        <p:spPr>
          <a:xfrm>
            <a:off x="2667000" y="3352800"/>
            <a:ext cx="152400" cy="1524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495800" y="3352800"/>
            <a:ext cx="152400" cy="1524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590800" y="3581400"/>
            <a:ext cx="228600" cy="381000"/>
          </a:xfrm>
          <a:prstGeom prst="rect">
            <a:avLst/>
          </a:prstGeom>
          <a:noFill/>
        </p:spPr>
        <p:txBody>
          <a:bodyPr wrap="square" rtlCol="0">
            <a:spAutoFit/>
          </a:bodyPr>
          <a:lstStyle/>
          <a:p>
            <a:r>
              <a:rPr lang="en-US" dirty="0"/>
              <a:t>f</a:t>
            </a:r>
          </a:p>
        </p:txBody>
      </p:sp>
      <p:sp>
        <p:nvSpPr>
          <p:cNvPr id="57" name="TextBox 56"/>
          <p:cNvSpPr txBox="1"/>
          <p:nvPr/>
        </p:nvSpPr>
        <p:spPr>
          <a:xfrm>
            <a:off x="1676400" y="3505200"/>
            <a:ext cx="304800" cy="400110"/>
          </a:xfrm>
          <a:prstGeom prst="rect">
            <a:avLst/>
          </a:prstGeom>
          <a:noFill/>
        </p:spPr>
        <p:txBody>
          <a:bodyPr wrap="square" rtlCol="0">
            <a:spAutoFit/>
          </a:bodyPr>
          <a:lstStyle/>
          <a:p>
            <a:r>
              <a:rPr lang="en-US" sz="2000" dirty="0"/>
              <a:t>c</a:t>
            </a:r>
          </a:p>
        </p:txBody>
      </p:sp>
      <p:sp>
        <p:nvSpPr>
          <p:cNvPr id="58" name="TextBox 57"/>
          <p:cNvSpPr txBox="1"/>
          <p:nvPr/>
        </p:nvSpPr>
        <p:spPr>
          <a:xfrm>
            <a:off x="4419600" y="3505200"/>
            <a:ext cx="228600" cy="381000"/>
          </a:xfrm>
          <a:prstGeom prst="rect">
            <a:avLst/>
          </a:prstGeom>
          <a:noFill/>
        </p:spPr>
        <p:txBody>
          <a:bodyPr wrap="square" rtlCol="0">
            <a:spAutoFit/>
          </a:bodyPr>
          <a:lstStyle/>
          <a:p>
            <a:r>
              <a:rPr lang="en-US" dirty="0"/>
              <a:t>f</a:t>
            </a:r>
          </a:p>
        </p:txBody>
      </p:sp>
      <p:sp>
        <p:nvSpPr>
          <p:cNvPr id="61" name="TextBox 60"/>
          <p:cNvSpPr txBox="1"/>
          <p:nvPr/>
        </p:nvSpPr>
        <p:spPr>
          <a:xfrm>
            <a:off x="5334000" y="3429000"/>
            <a:ext cx="228600" cy="369332"/>
          </a:xfrm>
          <a:prstGeom prst="rect">
            <a:avLst/>
          </a:prstGeom>
          <a:noFill/>
        </p:spPr>
        <p:txBody>
          <a:bodyPr wrap="square" rtlCol="0">
            <a:spAutoFit/>
          </a:bodyPr>
          <a:lstStyle/>
          <a:p>
            <a:r>
              <a:rPr lang="en-US" dirty="0"/>
              <a:t>c</a:t>
            </a:r>
          </a:p>
        </p:txBody>
      </p:sp>
      <p:sp>
        <p:nvSpPr>
          <p:cNvPr id="62" name="TextBox 61"/>
          <p:cNvSpPr txBox="1"/>
          <p:nvPr/>
        </p:nvSpPr>
        <p:spPr>
          <a:xfrm>
            <a:off x="381000" y="4724400"/>
            <a:ext cx="1524000" cy="461665"/>
          </a:xfrm>
          <a:prstGeom prst="rect">
            <a:avLst/>
          </a:prstGeom>
          <a:noFill/>
        </p:spPr>
        <p:txBody>
          <a:bodyPr wrap="square" rtlCol="0">
            <a:spAutoFit/>
          </a:bodyPr>
          <a:lstStyle/>
          <a:p>
            <a:r>
              <a:rPr lang="en-US" sz="2400" dirty="0">
                <a:latin typeface="NikoshBAN" pitchFamily="2" charset="0"/>
                <a:cs typeface="NikoshBAN" pitchFamily="2" charset="0"/>
              </a:rPr>
              <a:t>বক্রতার কেন্দ্র</a:t>
            </a:r>
          </a:p>
        </p:txBody>
      </p:sp>
      <p:cxnSp>
        <p:nvCxnSpPr>
          <p:cNvPr id="50" name="Straight Arrow Connector 49"/>
          <p:cNvCxnSpPr/>
          <p:nvPr/>
        </p:nvCxnSpPr>
        <p:spPr>
          <a:xfrm rot="16200000" flipH="1">
            <a:off x="5334794" y="3580606"/>
            <a:ext cx="304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edge">
                                      <p:cBhvr>
                                        <p:cTn id="7" dur="2000"/>
                                        <p:tgtEl>
                                          <p:spTgt spid="37"/>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1000" fill="hold"/>
                                        <p:tgtEl>
                                          <p:spTgt spid="39"/>
                                        </p:tgtEl>
                                        <p:attrNameLst>
                                          <p:attrName>ppt_x</p:attrName>
                                        </p:attrNameLst>
                                      </p:cBhvr>
                                      <p:tavLst>
                                        <p:tav tm="0">
                                          <p:val>
                                            <p:strVal val="#ppt_x-.2"/>
                                          </p:val>
                                        </p:tav>
                                        <p:tav tm="100000">
                                          <p:val>
                                            <p:strVal val="#ppt_x"/>
                                          </p:val>
                                        </p:tav>
                                      </p:tavLst>
                                    </p:anim>
                                    <p:anim calcmode="lin" valueType="num">
                                      <p:cBhvr>
                                        <p:cTn id="16"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9"/>
                                        </p:tgtEl>
                                      </p:cBhvr>
                                    </p:animEffect>
                                  </p:childTnLst>
                                </p:cTn>
                              </p:par>
                              <p:par>
                                <p:cTn id="18" presetID="29"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ppt_x</p:attrName>
                                        </p:attrNameLst>
                                      </p:cBhvr>
                                      <p:tavLst>
                                        <p:tav tm="0">
                                          <p:val>
                                            <p:strVal val="#ppt_x-.2"/>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par>
                                <p:cTn id="28" presetID="22" presetClass="entr" presetSubtype="4"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down)">
                                      <p:cBhvr>
                                        <p:cTn id="41" dur="500"/>
                                        <p:tgtEl>
                                          <p:spTgt spid="5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down)">
                                      <p:cBhvr>
                                        <p:cTn id="44" dur="500"/>
                                        <p:tgtEl>
                                          <p:spTgt spid="5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wipe(down)">
                                      <p:cBhvr>
                                        <p:cTn id="52" dur="500"/>
                                        <p:tgtEl>
                                          <p:spTgt spid="6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down)">
                                      <p:cBhvr>
                                        <p:cTn id="55" dur="500"/>
                                        <p:tgtEl>
                                          <p:spTgt spid="5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down)">
                                      <p:cBhvr>
                                        <p:cTn id="64" dur="500"/>
                                        <p:tgtEl>
                                          <p:spTgt spid="6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down)">
                                      <p:cBhvr>
                                        <p:cTn id="69" dur="500"/>
                                        <p:tgtEl>
                                          <p:spTgt spid="42"/>
                                        </p:tgtEl>
                                      </p:cBhvr>
                                    </p:animEffect>
                                  </p:childTnLst>
                                </p:cTn>
                              </p:par>
                              <p:par>
                                <p:cTn id="70" presetID="22" presetClass="entr" presetSubtype="4"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ppt_x</p:attrName>
                                        </p:attrNameLst>
                                      </p:cBhvr>
                                      <p:tavLst>
                                        <p:tav tm="0">
                                          <p:val>
                                            <p:strVal val="#ppt_x-.2"/>
                                          </p:val>
                                        </p:tav>
                                        <p:tav tm="100000">
                                          <p:val>
                                            <p:strVal val="#ppt_x"/>
                                          </p:val>
                                        </p:tav>
                                      </p:tavLst>
                                    </p:anim>
                                    <p:anim calcmode="lin" valueType="num">
                                      <p:cBhvr>
                                        <p:cTn id="7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5"/>
                                        </p:tgtEl>
                                      </p:cBhvr>
                                    </p:animEffect>
                                  </p:childTnLst>
                                </p:cTn>
                              </p:par>
                              <p:par>
                                <p:cTn id="80" presetID="29"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p:cTn id="82" dur="1000" fill="hold"/>
                                        <p:tgtEl>
                                          <p:spTgt spid="43"/>
                                        </p:tgtEl>
                                        <p:attrNameLst>
                                          <p:attrName>ppt_x</p:attrName>
                                        </p:attrNameLst>
                                      </p:cBhvr>
                                      <p:tavLst>
                                        <p:tav tm="0">
                                          <p:val>
                                            <p:strVal val="#ppt_x-.2"/>
                                          </p:val>
                                        </p:tav>
                                        <p:tav tm="100000">
                                          <p:val>
                                            <p:strVal val="#ppt_x"/>
                                          </p:val>
                                        </p:tav>
                                      </p:tavLst>
                                    </p:anim>
                                    <p:anim calcmode="lin" valueType="num">
                                      <p:cBhvr>
                                        <p:cTn id="83"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84" dur="10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20" presetClass="entr" presetSubtype="0"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edge">
                                      <p:cBhvr>
                                        <p:cTn id="89" dur="2000"/>
                                        <p:tgtEl>
                                          <p:spTgt spid="17"/>
                                        </p:tgtEl>
                                      </p:cBhvr>
                                    </p:animEffect>
                                  </p:childTnLst>
                                </p:cTn>
                              </p:par>
                              <p:par>
                                <p:cTn id="90" presetID="20" presetClass="entr" presetSubtype="0"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edge">
                                      <p:cBhvr>
                                        <p:cTn id="92" dur="20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20" presetClass="entr" presetSubtype="0" fill="hold"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edge">
                                      <p:cBhvr>
                                        <p:cTn id="97" dur="2000"/>
                                        <p:tgtEl>
                                          <p:spTgt spid="12"/>
                                        </p:tgtEl>
                                      </p:cBhvr>
                                    </p:animEffect>
                                  </p:childTnLst>
                                </p:cTn>
                              </p:par>
                              <p:par>
                                <p:cTn id="98" presetID="20" presetClass="entr" presetSubtype="0"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edge">
                                      <p:cBhvr>
                                        <p:cTn id="100" dur="2000"/>
                                        <p:tgtEl>
                                          <p:spTgt spid="45"/>
                                        </p:tgtEl>
                                      </p:cBhvr>
                                    </p:animEffect>
                                  </p:childTnLst>
                                </p:cTn>
                              </p:par>
                            </p:childTnLst>
                          </p:cTn>
                        </p:par>
                      </p:childTnLst>
                    </p:cTn>
                  </p:par>
                  <p:par>
                    <p:cTn id="101" fill="hold">
                      <p:stCondLst>
                        <p:cond delay="indefinite"/>
                      </p:stCondLst>
                      <p:childTnLst>
                        <p:par>
                          <p:cTn id="102" fill="hold">
                            <p:stCondLst>
                              <p:cond delay="0"/>
                            </p:stCondLst>
                            <p:childTnLst>
                              <p:par>
                                <p:cTn id="103" presetID="51" presetClass="entr" presetSubtype="0" fill="hold" nodeType="click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770" decel="100000"/>
                                        <p:tgtEl>
                                          <p:spTgt spid="50"/>
                                        </p:tgtEl>
                                      </p:cBhvr>
                                    </p:animEffect>
                                    <p:animScale>
                                      <p:cBhvr>
                                        <p:cTn id="106" dur="770" decel="100000"/>
                                        <p:tgtEl>
                                          <p:spTgt spid="50"/>
                                        </p:tgtEl>
                                      </p:cBhvr>
                                      <p:from x="10000" y="10000"/>
                                      <p:to x="200000" y="450000"/>
                                    </p:animScale>
                                    <p:animScale>
                                      <p:cBhvr>
                                        <p:cTn id="107" dur="1230" accel="100000" fill="hold">
                                          <p:stCondLst>
                                            <p:cond delay="770"/>
                                          </p:stCondLst>
                                        </p:cTn>
                                        <p:tgtEl>
                                          <p:spTgt spid="50"/>
                                        </p:tgtEl>
                                      </p:cBhvr>
                                      <p:from x="200000" y="450000"/>
                                      <p:to x="100000" y="100000"/>
                                    </p:animScale>
                                    <p:set>
                                      <p:cBhvr>
                                        <p:cTn id="108" dur="770" fill="hold"/>
                                        <p:tgtEl>
                                          <p:spTgt spid="50"/>
                                        </p:tgtEl>
                                        <p:attrNameLst>
                                          <p:attrName>ppt_x</p:attrName>
                                        </p:attrNameLst>
                                      </p:cBhvr>
                                      <p:to>
                                        <p:strVal val="(0.5)"/>
                                      </p:to>
                                    </p:set>
                                    <p:anim from="(0.5)" to="(#ppt_x)" calcmode="lin" valueType="num">
                                      <p:cBhvr>
                                        <p:cTn id="109" dur="1230" accel="100000" fill="hold">
                                          <p:stCondLst>
                                            <p:cond delay="770"/>
                                          </p:stCondLst>
                                        </p:cTn>
                                        <p:tgtEl>
                                          <p:spTgt spid="50"/>
                                        </p:tgtEl>
                                        <p:attrNameLst>
                                          <p:attrName>ppt_x</p:attrName>
                                        </p:attrNameLst>
                                      </p:cBhvr>
                                    </p:anim>
                                    <p:set>
                                      <p:cBhvr>
                                        <p:cTn id="110" dur="770" fill="hold"/>
                                        <p:tgtEl>
                                          <p:spTgt spid="50"/>
                                        </p:tgtEl>
                                        <p:attrNameLst>
                                          <p:attrName>ppt_y</p:attrName>
                                        </p:attrNameLst>
                                      </p:cBhvr>
                                      <p:to>
                                        <p:strVal val="(#ppt_y+0.4)"/>
                                      </p:to>
                                    </p:set>
                                    <p:anim from="(#ppt_y+0.4)" to="(#ppt_y)" calcmode="lin" valueType="num">
                                      <p:cBhvr>
                                        <p:cTn id="111" dur="1230" accel="100000" fill="hold">
                                          <p:stCondLst>
                                            <p:cond delay="770"/>
                                          </p:stCondLst>
                                        </p:cTn>
                                        <p:tgtEl>
                                          <p:spTgt spid="50"/>
                                        </p:tgtEl>
                                        <p:attrNameLst>
                                          <p:attrName>ppt_y</p:attrName>
                                        </p:attrNameLst>
                                      </p:cBhvr>
                                    </p:anim>
                                  </p:childTnLst>
                                </p:cTn>
                              </p:par>
                              <p:par>
                                <p:cTn id="112" presetID="51" presetClass="entr" presetSubtype="0"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fade">
                                      <p:cBhvr>
                                        <p:cTn id="114" dur="770" decel="100000"/>
                                        <p:tgtEl>
                                          <p:spTgt spid="46"/>
                                        </p:tgtEl>
                                      </p:cBhvr>
                                    </p:animEffect>
                                    <p:animScale>
                                      <p:cBhvr>
                                        <p:cTn id="115" dur="770" decel="100000"/>
                                        <p:tgtEl>
                                          <p:spTgt spid="46"/>
                                        </p:tgtEl>
                                      </p:cBhvr>
                                      <p:from x="10000" y="10000"/>
                                      <p:to x="200000" y="450000"/>
                                    </p:animScale>
                                    <p:animScale>
                                      <p:cBhvr>
                                        <p:cTn id="116" dur="1230" accel="100000" fill="hold">
                                          <p:stCondLst>
                                            <p:cond delay="770"/>
                                          </p:stCondLst>
                                        </p:cTn>
                                        <p:tgtEl>
                                          <p:spTgt spid="46"/>
                                        </p:tgtEl>
                                      </p:cBhvr>
                                      <p:from x="200000" y="450000"/>
                                      <p:to x="100000" y="100000"/>
                                    </p:animScale>
                                    <p:set>
                                      <p:cBhvr>
                                        <p:cTn id="117" dur="770" fill="hold"/>
                                        <p:tgtEl>
                                          <p:spTgt spid="46"/>
                                        </p:tgtEl>
                                        <p:attrNameLst>
                                          <p:attrName>ppt_x</p:attrName>
                                        </p:attrNameLst>
                                      </p:cBhvr>
                                      <p:to>
                                        <p:strVal val="(0.5)"/>
                                      </p:to>
                                    </p:set>
                                    <p:anim from="(0.5)" to="(#ppt_x)" calcmode="lin" valueType="num">
                                      <p:cBhvr>
                                        <p:cTn id="118" dur="1230" accel="100000" fill="hold">
                                          <p:stCondLst>
                                            <p:cond delay="770"/>
                                          </p:stCondLst>
                                        </p:cTn>
                                        <p:tgtEl>
                                          <p:spTgt spid="46"/>
                                        </p:tgtEl>
                                        <p:attrNameLst>
                                          <p:attrName>ppt_x</p:attrName>
                                        </p:attrNameLst>
                                      </p:cBhvr>
                                    </p:anim>
                                    <p:set>
                                      <p:cBhvr>
                                        <p:cTn id="119" dur="770" fill="hold"/>
                                        <p:tgtEl>
                                          <p:spTgt spid="46"/>
                                        </p:tgtEl>
                                        <p:attrNameLst>
                                          <p:attrName>ppt_y</p:attrName>
                                        </p:attrNameLst>
                                      </p:cBhvr>
                                      <p:to>
                                        <p:strVal val="(#ppt_y+0.4)"/>
                                      </p:to>
                                    </p:set>
                                    <p:anim from="(#ppt_y+0.4)" to="(#ppt_y)" calcmode="lin" valueType="num">
                                      <p:cBhvr>
                                        <p:cTn id="120" dur="1230" accel="100000" fill="hold">
                                          <p:stCondLst>
                                            <p:cond delay="770"/>
                                          </p:stCondLst>
                                        </p:cTn>
                                        <p:tgtEl>
                                          <p:spTgt spid="46"/>
                                        </p:tgtEl>
                                        <p:attrNameLst>
                                          <p:attrName>ppt_y</p:attrName>
                                        </p:attrNameLst>
                                      </p:cBhvr>
                                    </p:anim>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wipe(down)">
                                      <p:cBhvr>
                                        <p:cTn id="1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7" grpId="0"/>
      <p:bldP spid="40" grpId="0"/>
      <p:bldP spid="41" grpId="0"/>
      <p:bldP spid="42" grpId="0"/>
      <p:bldP spid="43" grpId="0"/>
      <p:bldP spid="44" grpId="0"/>
      <p:bldP spid="45" grpId="0"/>
      <p:bldP spid="46" grpId="0"/>
      <p:bldP spid="48" grpId="0"/>
      <p:bldP spid="34" grpId="0" animBg="1"/>
      <p:bldP spid="35" grpId="0" animBg="1"/>
      <p:bldP spid="56" grpId="0"/>
      <p:bldP spid="57" grpId="0"/>
      <p:bldP spid="58" grpId="0"/>
      <p:bldP spid="61" grpId="0"/>
      <p:bldP spid="62" grpId="0"/>
    </p:bld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2141</TotalTime>
  <Words>883</Words>
  <Application>Microsoft Office PowerPoint</Application>
  <PresentationFormat>On-screen Show (4:3)</PresentationFormat>
  <Paragraphs>213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Bahnschrift Condensed</vt:lpstr>
      <vt:lpstr>Bahnschrift SemiBold Condensed</vt:lpstr>
      <vt:lpstr>Calibri</vt:lpstr>
      <vt:lpstr>NikoshBAN</vt:lpstr>
      <vt:lpstr>Vrinda</vt:lpstr>
      <vt:lpstr>Wingdings</vt:lpstr>
      <vt:lpstr>Composite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nw</dc:creator>
  <cp:lastModifiedBy>Abdul Mannan</cp:lastModifiedBy>
  <cp:revision>341</cp:revision>
  <dcterms:created xsi:type="dcterms:W3CDTF">2006-08-16T00:00:00Z</dcterms:created>
  <dcterms:modified xsi:type="dcterms:W3CDTF">2023-10-10T05:54:42Z</dcterms:modified>
</cp:coreProperties>
</file>