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20"/>
  </p:notesMasterIdLst>
  <p:sldIdLst>
    <p:sldId id="296" r:id="rId2"/>
    <p:sldId id="298" r:id="rId3"/>
    <p:sldId id="304" r:id="rId4"/>
    <p:sldId id="303" r:id="rId5"/>
    <p:sldId id="306" r:id="rId6"/>
    <p:sldId id="315" r:id="rId7"/>
    <p:sldId id="316" r:id="rId8"/>
    <p:sldId id="309" r:id="rId9"/>
    <p:sldId id="310" r:id="rId10"/>
    <p:sldId id="312" r:id="rId11"/>
    <p:sldId id="305" r:id="rId12"/>
    <p:sldId id="308" r:id="rId13"/>
    <p:sldId id="317" r:id="rId14"/>
    <p:sldId id="313" r:id="rId15"/>
    <p:sldId id="293" r:id="rId16"/>
    <p:sldId id="281" r:id="rId17"/>
    <p:sldId id="282" r:id="rId18"/>
    <p:sldId id="29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604B255-137C-48BB-B509-E0420307D9C5}">
          <p14:sldIdLst>
            <p14:sldId id="296"/>
            <p14:sldId id="298"/>
            <p14:sldId id="304"/>
            <p14:sldId id="303"/>
            <p14:sldId id="306"/>
            <p14:sldId id="315"/>
            <p14:sldId id="316"/>
            <p14:sldId id="309"/>
            <p14:sldId id="310"/>
            <p14:sldId id="312"/>
            <p14:sldId id="305"/>
            <p14:sldId id="308"/>
            <p14:sldId id="317"/>
            <p14:sldId id="313"/>
          </p14:sldIdLst>
        </p14:section>
        <p14:section name="Untitled Section" id="{5FB15FCA-D146-4B6A-8D85-0E76A85442A1}">
          <p14:sldIdLst>
            <p14:sldId id="293"/>
            <p14:sldId id="281"/>
            <p14:sldId id="282"/>
            <p14:sldId id="29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19" autoAdjust="0"/>
    <p:restoredTop sz="92998" autoAdjust="0"/>
  </p:normalViewPr>
  <p:slideViewPr>
    <p:cSldViewPr snapToGrid="0">
      <p:cViewPr varScale="1">
        <p:scale>
          <a:sx n="68" d="100"/>
          <a:sy n="68" d="100"/>
        </p:scale>
        <p:origin x="9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4CAE5-53D1-4A78-8009-4E652B73037F}" type="datetimeFigureOut">
              <a:rPr lang="en-US" smtClean="0"/>
              <a:t>11-Oct-23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3A8D1-0CD2-4158-A4F3-CBD60C0FA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51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3A8D1-0CD2-4158-A4F3-CBD60C0FA4C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374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3A8D1-0CD2-4158-A4F3-CBD60C0FA4C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65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3A8D1-0CD2-4158-A4F3-CBD60C0FA4C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50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3A8D1-0CD2-4158-A4F3-CBD60C0FA4C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54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3A8D1-0CD2-4158-A4F3-CBD60C0FA4C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73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7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685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270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587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8857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061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041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769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24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2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11-Oct-23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708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897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18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537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11-Oct-23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15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688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3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kills.gov.bd/?fbclid=IwAR04zXxAlP528v4lqE-I3Fh3qyIdSIeqd6J0Ptit8_OZKurfs4jLbIQKSyM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152" y="621475"/>
            <a:ext cx="8526484" cy="684810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en-US" sz="4900" b="1" u="sng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4900" b="1" u="sng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900" b="1" u="sng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cwiwPwZ</a:t>
            </a:r>
            <a:r>
              <a:rPr lang="en-US" b="1" u="sng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b="1" u="sng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217274"/>
              </p:ext>
            </p:extLst>
          </p:nvPr>
        </p:nvGraphicFramePr>
        <p:xfrm>
          <a:off x="1146412" y="1412875"/>
          <a:ext cx="8284191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41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4000" b="1" dirty="0" err="1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wWwm</a:t>
                      </a:r>
                      <a:r>
                        <a:rPr lang="en-US" sz="4000" b="1" dirty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gwkbm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dirty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(66742)</a:t>
                      </a:r>
                    </a:p>
                    <a:p>
                      <a:pPr marL="0"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ce©t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dirty="0" err="1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PZz</a:t>
                      </a:r>
                      <a:r>
                        <a:rPr lang="en-US" sz="4000" b="1" dirty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_©, †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UK‡bvjwRt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B‡jKwUªK¨vj</a:t>
                      </a:r>
                      <a:endParaRPr lang="en-US" sz="4000" b="1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marL="0" indent="0" algn="ctr">
                        <a:lnSpc>
                          <a:spcPct val="120000"/>
                        </a:lnSpc>
                        <a:buNone/>
                      </a:pPr>
                      <a:r>
                        <a:rPr kumimoji="0" lang="en-US" sz="4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Aa¨vq</a:t>
                      </a: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-(</a:t>
                      </a: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13) </a:t>
                      </a:r>
                    </a:p>
                    <a:p>
                      <a:pPr algn="ctr"/>
                      <a:r>
                        <a:rPr kumimoji="0" lang="en-US" sz="4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jm</a:t>
                      </a: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4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Ges</a:t>
                      </a: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`</a:t>
                      </a:r>
                      <a:r>
                        <a:rPr kumimoji="0" lang="en-US" sz="4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ÿZv</a:t>
                      </a:r>
                      <a:endParaRPr lang="en-US" sz="4000" dirty="0" smtClean="0"/>
                    </a:p>
                    <a:p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892145" y="318655"/>
            <a:ext cx="1967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Pjgvb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....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4663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251574"/>
              </p:ext>
            </p:extLst>
          </p:nvPr>
        </p:nvGraphicFramePr>
        <p:xfrm>
          <a:off x="498763" y="138546"/>
          <a:ext cx="10931237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312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68833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P-(3)</a:t>
                      </a:r>
                      <a:r>
                        <a:rPr lang="en-US" sz="3200" baseline="0" dirty="0" smtClean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GKwU</a:t>
                      </a:r>
                      <a:r>
                        <a:rPr lang="en-US" sz="3200" b="1" baseline="0" dirty="0" smtClean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smtClean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DC Motor 110A &amp; 480V</a:t>
                      </a:r>
                      <a:r>
                        <a:rPr lang="en-US" sz="3200" b="1" dirty="0" smtClean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smtClean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Armature</a:t>
                      </a:r>
                      <a:r>
                        <a:rPr lang="en-US" sz="3200" baseline="0" dirty="0" smtClean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resistance 0.2</a:t>
                      </a:r>
                      <a:r>
                        <a:rPr lang="el-GR" sz="3200" b="1" dirty="0" smtClean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Ω</a:t>
                      </a:r>
                      <a:r>
                        <a:rPr lang="en-US" sz="3200" baseline="0" dirty="0" smtClean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machines pole 6 lap connected, conductor number 864, flux 0.05wb. Find out 1) speed 2) gross torque developed.</a:t>
                      </a:r>
                      <a:endParaRPr lang="en-US" sz="3200" dirty="0">
                        <a:solidFill>
                          <a:srgbClr val="00B0F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73159299"/>
                  </p:ext>
                </p:extLst>
              </p:nvPr>
            </p:nvGraphicFramePr>
            <p:xfrm>
              <a:off x="471054" y="1814944"/>
              <a:ext cx="11568546" cy="491521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797637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2770909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</a:tblGrid>
                  <a:tr h="4779819">
                    <a:tc>
                      <a:txBody>
                        <a:bodyPr/>
                        <a:lstStyle/>
                        <a:p>
                          <a:r>
                            <a:rPr lang="en-US" sz="3200" b="1" i="0" u="sng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Sol</a:t>
                          </a:r>
                          <a:r>
                            <a:rPr lang="en-US" sz="3200" b="1" i="0" u="sng" baseline="3000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</a:t>
                          </a:r>
                          <a:r>
                            <a:rPr lang="en-US" sz="3200" b="1" i="0" u="sng" baseline="30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3200" b="1" i="0" u="sng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32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: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b="1" i="0" u="none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We Know, 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b="1" i="0" u="none" baseline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</a:t>
                          </a:r>
                          <a:r>
                            <a:rPr lang="en-US" sz="3200" b="1" i="0" u="none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</a:t>
                          </a:r>
                          <a:r>
                            <a:rPr lang="en-US" sz="3200" b="1" i="0" u="none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V</a:t>
                          </a:r>
                          <a:r>
                            <a:rPr lang="en-US" sz="3200" b="1" i="0" u="none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3200" b="1" i="0" u="none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 </a:t>
                          </a:r>
                          <a:r>
                            <a:rPr lang="en-US" sz="3200" u="none" baseline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3200" u="none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r>
                            <a:rPr lang="en-US" sz="3200" u="none" baseline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en-US" sz="3200" u="none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r>
                            <a:rPr lang="en-US" sz="3200" b="1" i="0" u="none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32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480-(110 X</a:t>
                          </a:r>
                          <a:r>
                            <a:rPr lang="en-US" sz="3200" b="1" i="0" u="none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32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0.2) = 458V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b="1" i="0" u="none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Now, </a:t>
                          </a:r>
                          <a:r>
                            <a:rPr lang="en-US" sz="3200" b="1" i="0" u="none" baseline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</a:t>
                          </a:r>
                          <a:r>
                            <a:rPr lang="en-US" sz="3200" b="1" i="0" u="none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</a:t>
                          </a:r>
                          <a:r>
                            <a:rPr lang="en-US" sz="3200" b="1" i="0" u="none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2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l-GR" sz="3200" b="1" i="0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φ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3200" b="1" i="0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Z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3200" b="1" i="0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NP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3200" b="1" i="0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60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3200" b="1" i="0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A</m:t>
                                  </m:r>
                                </m:den>
                              </m:f>
                            </m:oMath>
                          </a14:m>
                          <a:endParaRPr lang="en-US" sz="3200" b="1" i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Or, 458 </a:t>
                          </a:r>
                          <a:r>
                            <a:rPr lang="en-US" sz="3200" b="1" i="0" u="none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2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3200" b="1" i="0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0.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3200" b="1" i="0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O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3200" b="1" i="0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5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3200" i="0" baseline="0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×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3200" b="1" i="0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864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3200" b="1" i="0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X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3200" b="1" i="0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3200" b="1" i="0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3200" b="1" i="0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60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32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N= 636 </a:t>
                          </a:r>
                          <a:r>
                            <a:rPr lang="en-US" sz="3200" b="1" i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r.p.m</a:t>
                          </a:r>
                          <a:r>
                            <a:rPr lang="en-US" sz="32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</a:t>
                          </a:r>
                          <a:r>
                            <a:rPr lang="en-US" sz="3200" b="1" i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Ans</a:t>
                          </a:r>
                          <a:r>
                            <a:rPr lang="en-US" sz="32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:-)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b="1" i="0" u="none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Again, </a:t>
                          </a:r>
                          <a:r>
                            <a:rPr lang="en-US" sz="32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Ta= 9.55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2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3200" b="1" i="0" u="none" baseline="0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E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3200" b="1" i="0" u="none" baseline="-25000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b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3200" b="1" i="0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I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3200" b="1" i="0" baseline="-25000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a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3200" b="1" i="0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N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32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9.55 </a:t>
                          </a:r>
                          <a:r>
                            <a:rPr lang="en-US" sz="3200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×</a:t>
                          </a:r>
                          <a:r>
                            <a:rPr lang="en-US" sz="32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2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3200" b="1" i="0" u="none" baseline="0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458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3200" i="0" baseline="0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×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3200" b="1" i="0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110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3200" b="1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636</m:t>
                                  </m:r>
                                </m:den>
                              </m:f>
                            </m:oMath>
                          </a14:m>
                          <a:endParaRPr lang="en-US" sz="3200" b="1" i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756.5</a:t>
                          </a:r>
                          <a:r>
                            <a:rPr lang="en-US" sz="32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N-m </a:t>
                          </a:r>
                          <a:r>
                            <a:rPr lang="en-US" sz="32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</a:t>
                          </a:r>
                          <a:r>
                            <a:rPr lang="en-US" sz="3200" b="1" i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Ans</a:t>
                          </a:r>
                          <a:r>
                            <a:rPr lang="en-US" sz="32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:-)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3200" b="1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Given,</a:t>
                          </a:r>
                        </a:p>
                        <a:p>
                          <a:r>
                            <a:rPr lang="en-US" sz="3200" b="1" i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3200" b="1" i="0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r>
                            <a:rPr lang="en-US" sz="3200" b="1" i="0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32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110A</a:t>
                          </a:r>
                          <a:endParaRPr lang="en-US" sz="3200" b="1" i="0" baseline="-2500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b="1" i="0" u="none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en-US" sz="3200" b="1" i="0" u="none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r>
                            <a:rPr lang="en-US" sz="32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0.2</a:t>
                          </a:r>
                          <a:r>
                            <a:rPr lang="el-GR" sz="3200" b="1" i="0" dirty="0" smtClean="0">
                              <a:solidFill>
                                <a:schemeClr val="tx1"/>
                              </a:solidFill>
                            </a:rPr>
                            <a:t>Ω</a:t>
                          </a:r>
                          <a:endParaRPr lang="en-US" sz="3200" b="1" i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b="1" i="0" u="none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Z</a:t>
                          </a:r>
                          <a:r>
                            <a:rPr lang="en-US" sz="32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864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P= 6= A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l-GR" sz="3200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𝚽</m:t>
                                </m:r>
                                <m:r>
                                  <a:rPr lang="en-US" sz="3200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3200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US" sz="3200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sz="3200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𝟎𝟓𝐰𝐛</m:t>
                                </m:r>
                              </m:oMath>
                            </m:oMathPara>
                          </a14:m>
                          <a:endParaRPr lang="en-US" sz="3200" b="1" i="0" u="none" baseline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b="1" i="0" u="none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</a:t>
                          </a:r>
                          <a:r>
                            <a:rPr lang="en-US" sz="32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480 V</a:t>
                          </a:r>
                          <a:endParaRPr lang="en-US" sz="3200" b="1" i="0" baseline="-2500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514350" marR="0" indent="-51435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AutoNum type="arabicParenBoth"/>
                            <a:tabLst/>
                            <a:defRPr/>
                          </a:pPr>
                          <a:r>
                            <a:rPr lang="en-US" sz="32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 </a:t>
                          </a:r>
                          <a:r>
                            <a:rPr lang="en-US" sz="32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?</a:t>
                          </a:r>
                        </a:p>
                        <a:p>
                          <a:pPr marL="514350" marR="0" indent="-51435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AutoNum type="arabicParenBoth"/>
                            <a:tabLst/>
                            <a:defRPr/>
                          </a:pPr>
                          <a:r>
                            <a:rPr lang="en-US" sz="32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Ta= ?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73159299"/>
                  </p:ext>
                </p:extLst>
              </p:nvPr>
            </p:nvGraphicFramePr>
            <p:xfrm>
              <a:off x="471054" y="1814944"/>
              <a:ext cx="11568546" cy="491521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797637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0"/>
                        </a:ext>
                      </a:extLst>
                    </a:gridCol>
                    <a:gridCol w="2770909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1"/>
                        </a:ext>
                      </a:extLst>
                    </a:gridCol>
                  </a:tblGrid>
                  <a:tr h="491521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t="-1609" r="-315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317143" t="-16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0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8" name="Straight Connector 7"/>
          <p:cNvCxnSpPr/>
          <p:nvPr/>
        </p:nvCxnSpPr>
        <p:spPr>
          <a:xfrm>
            <a:off x="8950036" y="2133600"/>
            <a:ext cx="41564" cy="29648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432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30692" y="124691"/>
            <a:ext cx="19274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Pjgvb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....</a:t>
            </a:r>
            <a:endParaRPr lang="en-US" sz="4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650486"/>
              </p:ext>
            </p:extLst>
          </p:nvPr>
        </p:nvGraphicFramePr>
        <p:xfrm>
          <a:off x="457200" y="719664"/>
          <a:ext cx="11402291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022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815717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P-(4)</a:t>
                      </a:r>
                      <a:r>
                        <a:rPr lang="en-US" sz="3600" baseline="0" dirty="0" smtClean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GKwU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js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kv›U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K¤úvD›U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3600" b="1" dirty="0" err="1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gvUi</a:t>
                      </a:r>
                      <a:r>
                        <a:rPr lang="en-US" sz="3600" b="1" dirty="0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220V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mieivn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n‡Z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20A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Kv‡i›U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†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bq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|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Av‡g©Pvi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wmwiR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Ges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kv›U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wdì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‡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iva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0.25Ω, 0.45Ω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Ges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55Ω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|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hw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`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Avqib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wd«Kkb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Ges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DB‡Ûm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jm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¸‡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jv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GK‡Î 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600W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nq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Z‡e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3600" b="1" dirty="0" err="1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gvU‡ii</a:t>
                      </a:r>
                      <a:r>
                        <a:rPr lang="en-US" sz="3600" b="1" dirty="0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 `</a:t>
                      </a:r>
                      <a:r>
                        <a:rPr lang="en-US" sz="3600" b="1" dirty="0" err="1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ÿZv</a:t>
                      </a:r>
                      <a:r>
                        <a:rPr lang="en-US" sz="3600" b="1" baseline="0" dirty="0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dirty="0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wb</a:t>
                      </a:r>
                      <a:r>
                        <a:rPr kumimoji="0" lang="en-US" sz="3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kumimoji="0" lang="en-US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©q</a:t>
                      </a: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Ki |</a:t>
                      </a:r>
                      <a:endParaRPr lang="en-US" sz="3600" dirty="0" smtClean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4" y="2812473"/>
            <a:ext cx="8742218" cy="40455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83527" y="3311238"/>
            <a:ext cx="522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46363" y="3311238"/>
            <a:ext cx="1620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</a:t>
            </a:r>
            <a:r>
              <a:rPr lang="en-US" sz="3200" b="1" u="sng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b="1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8474" y="4197927"/>
            <a:ext cx="1002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122267" y="3372793"/>
            <a:ext cx="710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655127" y="4721147"/>
            <a:ext cx="962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015345" y="3896013"/>
            <a:ext cx="551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137564" y="2673927"/>
            <a:ext cx="919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8614620" y="4308764"/>
            <a:ext cx="482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138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623566083"/>
                  </p:ext>
                </p:extLst>
              </p:nvPr>
            </p:nvGraphicFramePr>
            <p:xfrm>
              <a:off x="332510" y="83128"/>
              <a:ext cx="11665526" cy="698944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009966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2655560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</a:tblGrid>
                  <a:tr h="6774872">
                    <a:tc>
                      <a:txBody>
                        <a:bodyPr/>
                        <a:lstStyle/>
                        <a:p>
                          <a:r>
                            <a:rPr lang="en-US" sz="32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We Know,</a:t>
                          </a:r>
                          <a:r>
                            <a:rPr lang="en-US" sz="320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</a:p>
                        <a:p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3200" b="1" baseline="-2500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sh</a:t>
                          </a:r>
                          <a:r>
                            <a:rPr lang="en-US" sz="32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3200" b="1" dirty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V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3200" b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3200" b="1" dirty="0">
                                      <a:solidFill>
                                        <a:schemeClr val="tx1"/>
                                      </a:solidFill>
                                    </a:rPr>
                                    <m:t>R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3200" b="1" baseline="-25000" dirty="0">
                                      <a:solidFill>
                                        <a:schemeClr val="tx1"/>
                                      </a:solidFill>
                                    </a:rPr>
                                    <m:t>sh</m:t>
                                  </m:r>
                                </m:den>
                              </m:f>
                              <m:r>
                                <a:rPr lang="en-US" sz="32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𝟐</m:t>
                                  </m:r>
                                  <m:r>
                                    <a:rPr lang="en-US" sz="32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𝟐𝟎</m:t>
                                  </m:r>
                                </m:num>
                                <m:den>
                                  <m: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𝟓</m:t>
                                  </m:r>
                                  <m:r>
                                    <a:rPr lang="en-US" sz="32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𝟓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32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4A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SutonnyMJ" pitchFamily="2" charset="0"/>
                                </a:rPr>
                                <m:t>∴</m:t>
                              </m:r>
                            </m:oMath>
                          </a14:m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3200" b="1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  <a14:m>
                            <m:oMath xmlns:m="http://schemas.openxmlformats.org/officeDocument/2006/math">
                              <m:r>
                                <a:rPr lang="en-US" sz="3200" b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3200" b="1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r>
                            <a:rPr lang="en-US" sz="3200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</a:t>
                          </a:r>
                          <a:r>
                            <a:rPr lang="en-US" sz="3200" b="1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3200" b="1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sh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20-4 =16A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3200" i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en-US" sz="30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Shunt Field Copper Loss = I</a:t>
                          </a:r>
                          <a:r>
                            <a:rPr lang="en-US" sz="3000" b="1" baseline="30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3000" b="1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sh</a:t>
                          </a:r>
                          <a:r>
                            <a:rPr lang="en-US" sz="28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en-US" sz="2800" b="1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sh</a:t>
                          </a:r>
                          <a:r>
                            <a:rPr lang="en-US" sz="3000" b="1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30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(4)</a:t>
                          </a:r>
                          <a:r>
                            <a:rPr lang="en-US" sz="3000" b="1" baseline="30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3200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×</a:t>
                          </a:r>
                          <a:r>
                            <a:rPr lang="en-US" sz="30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55=880W</a:t>
                          </a:r>
                        </a:p>
                        <a:p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Armature Cu Loss =I</a:t>
                          </a:r>
                          <a:r>
                            <a:rPr lang="en-US" sz="3200" b="1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r>
                            <a:rPr lang="en-US" sz="3200" b="1" baseline="30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3200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× </a:t>
                          </a:r>
                          <a:r>
                            <a:rPr lang="en-US" sz="3200" b="1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</a:t>
                          </a:r>
                          <a:r>
                            <a:rPr lang="en-US" sz="3200" b="1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en-US" sz="3200" b="1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r>
                            <a:rPr lang="en-US" sz="3200" b="1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+R</a:t>
                          </a:r>
                          <a:r>
                            <a:rPr lang="en-US" sz="3200" b="1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se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</a:p>
                        <a:p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                =(16)</a:t>
                          </a:r>
                          <a:r>
                            <a:rPr lang="en-US" sz="3200" b="1" baseline="30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3200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× 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(0.25+0.45) =179.2W</a:t>
                          </a:r>
                        </a:p>
                        <a:p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Total Loss </a:t>
                          </a:r>
                          <a:r>
                            <a:rPr lang="en-US" sz="28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</a:t>
                          </a:r>
                          <a:r>
                            <a:rPr lang="en-US" sz="30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Shunt Field Loss + </a:t>
                          </a:r>
                          <a:r>
                            <a:rPr lang="en-US" sz="28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Cu Loss + Iron Loss</a:t>
                          </a:r>
                        </a:p>
                        <a:p>
                          <a:r>
                            <a:rPr lang="en-US" sz="28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=(880+179.2+600) =</a:t>
                          </a:r>
                          <a:r>
                            <a:rPr lang="en-US" sz="2800" b="1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1659.2W</a:t>
                          </a:r>
                        </a:p>
                        <a:p>
                          <a:r>
                            <a:rPr lang="en-US" sz="2800" b="1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Motor Input=V</a:t>
                          </a:r>
                          <a:r>
                            <a:rPr lang="en-US" sz="28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2800" b="1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r>
                            <a:rPr lang="en-US" sz="2800" b="1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220</a:t>
                          </a:r>
                          <a:r>
                            <a:rPr lang="en-US" sz="28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X20 = 4400W</a:t>
                          </a:r>
                        </a:p>
                        <a:p>
                          <a:r>
                            <a:rPr lang="en-US" sz="3200" b="1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Motor Output=Input-</a:t>
                          </a:r>
                          <a:r>
                            <a:rPr lang="en-US" sz="28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Total Loss</a:t>
                          </a:r>
                        </a:p>
                        <a:p>
                          <a:r>
                            <a:rPr lang="en-US" sz="28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(4400-1650.2) =</a:t>
                          </a:r>
                          <a:r>
                            <a:rPr lang="en-US" sz="3200" b="1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2740.8W</a:t>
                          </a:r>
                        </a:p>
                        <a:p>
                          <a14:m>
                            <m:oMath xmlns:m="http://schemas.openxmlformats.org/officeDocument/2006/math"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SutonnyMJ" pitchFamily="2" charset="0"/>
                                </a:rPr>
                                <m:t>∴</m:t>
                              </m:r>
                            </m:oMath>
                          </a14:m>
                          <a:r>
                            <a:rPr lang="el-GR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η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32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3200" b="1" baseline="0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Output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3200" b="1" baseline="0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Input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en-US" sz="2800" i="0" baseline="0" dirty="0" smtClean="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en-US" sz="28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2800" b="1" i="0" baseline="0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2740.8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2800" b="1" i="0" baseline="0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4400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en-US" sz="2400" i="0" baseline="0" dirty="0" smtClean="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en-US" sz="24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 </a:t>
                          </a:r>
                          <a:r>
                            <a:rPr lang="en-US" sz="28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</a:t>
                          </a:r>
                          <a:r>
                            <a:rPr lang="en-US" sz="2800" b="1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62.29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% (</a:t>
                          </a:r>
                          <a:r>
                            <a:rPr lang="en-US" sz="3200" b="1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Ans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sz="3000" b="1" dirty="0" smtClean="0">
                            <a:solidFill>
                              <a:schemeClr val="tx1"/>
                            </a:solidFill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b="1" dirty="0" err="1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Pjgvb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....</a:t>
                          </a:r>
                          <a:endParaRPr lang="en-US" sz="32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US" sz="320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en-US" sz="32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Given,</a:t>
                          </a:r>
                        </a:p>
                        <a:p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 = 220V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3200" b="1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20A </a:t>
                          </a:r>
                        </a:p>
                        <a:p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en-US" sz="3200" b="1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0.25</a:t>
                          </a:r>
                          <a:r>
                            <a:rPr lang="el-GR" sz="3200" b="1" dirty="0" smtClean="0">
                              <a:solidFill>
                                <a:schemeClr val="tx1"/>
                              </a:solidFill>
                            </a:rPr>
                            <a:t>Ω</a:t>
                          </a:r>
                          <a:endParaRPr lang="en-US" sz="3200" b="1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en-US" sz="3200" b="1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en-US" sz="3200" b="1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se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=0.45</a:t>
                          </a:r>
                          <a:r>
                            <a:rPr lang="el-GR" sz="3200" b="1" dirty="0" smtClean="0">
                              <a:solidFill>
                                <a:schemeClr val="tx1"/>
                              </a:solidFill>
                            </a:rPr>
                            <a:t>Ω</a:t>
                          </a:r>
                          <a:endParaRPr lang="en-US" sz="3200" b="1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US" sz="3200" b="1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en-US" sz="3200" b="1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sh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55</a:t>
                          </a:r>
                          <a:r>
                            <a:rPr lang="el-GR" sz="3200" b="1" dirty="0" smtClean="0">
                              <a:solidFill>
                                <a:schemeClr val="tx1"/>
                              </a:solidFill>
                            </a:rPr>
                            <a:t>Ω</a:t>
                          </a:r>
                          <a:endParaRPr lang="en-US" sz="3200" b="1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</a:t>
                          </a:r>
                          <a:r>
                            <a:rPr lang="en-US" sz="3200" b="1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600W</a:t>
                          </a:r>
                        </a:p>
                        <a:p>
                          <a:r>
                            <a:rPr lang="el-GR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η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=?</a:t>
                          </a:r>
                          <a:endParaRPr lang="en-US" sz="32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623566083"/>
                  </p:ext>
                </p:extLst>
              </p:nvPr>
            </p:nvGraphicFramePr>
            <p:xfrm>
              <a:off x="332510" y="83128"/>
              <a:ext cx="11665526" cy="698944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009966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0"/>
                        </a:ext>
                      </a:extLst>
                    </a:gridCol>
                    <a:gridCol w="265556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1"/>
                        </a:ext>
                      </a:extLst>
                    </a:gridCol>
                  </a:tblGrid>
                  <a:tr h="698944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68" t="-1132" r="-29615" b="-1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b="1" dirty="0" err="1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Pjgvb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....</a:t>
                          </a:r>
                          <a:endParaRPr lang="en-US" sz="32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US" sz="320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en-US" sz="32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Given,</a:t>
                          </a:r>
                        </a:p>
                        <a:p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 = 220V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3200" b="1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20A </a:t>
                          </a:r>
                        </a:p>
                        <a:p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en-US" sz="3200" b="1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0.25</a:t>
                          </a:r>
                          <a:r>
                            <a:rPr lang="el-GR" sz="3200" b="1" dirty="0" smtClean="0">
                              <a:solidFill>
                                <a:schemeClr val="tx1"/>
                              </a:solidFill>
                            </a:rPr>
                            <a:t>Ω</a:t>
                          </a:r>
                          <a:endParaRPr lang="en-US" sz="3200" b="1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en-US" sz="3200" b="1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en-US" sz="3200" b="1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se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=0.45</a:t>
                          </a:r>
                          <a:r>
                            <a:rPr lang="el-GR" sz="3200" b="1" dirty="0" smtClean="0">
                              <a:solidFill>
                                <a:schemeClr val="tx1"/>
                              </a:solidFill>
                            </a:rPr>
                            <a:t>Ω</a:t>
                          </a:r>
                          <a:endParaRPr lang="en-US" sz="3200" b="1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US" sz="3200" b="1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en-US" sz="3200" b="1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sh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55</a:t>
                          </a:r>
                          <a:r>
                            <a:rPr lang="el-GR" sz="3200" b="1" dirty="0" smtClean="0">
                              <a:solidFill>
                                <a:schemeClr val="tx1"/>
                              </a:solidFill>
                            </a:rPr>
                            <a:t>Ω</a:t>
                          </a:r>
                          <a:endParaRPr lang="en-US" sz="3200" b="1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</a:t>
                          </a:r>
                          <a:r>
                            <a:rPr lang="en-US" sz="3200" b="1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600W</a:t>
                          </a:r>
                        </a:p>
                        <a:p>
                          <a:r>
                            <a:rPr lang="el-GR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η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=?</a:t>
                          </a:r>
                          <a:endParaRPr lang="en-US" sz="32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0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909" y="0"/>
            <a:ext cx="4987636" cy="24661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54291" y="886692"/>
            <a:ext cx="449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181600" y="180110"/>
            <a:ext cx="554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511637" y="332509"/>
            <a:ext cx="634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959927" y="886692"/>
            <a:ext cx="601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384473" y="180111"/>
            <a:ext cx="773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226392" y="1126683"/>
            <a:ext cx="670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032431" y="641776"/>
            <a:ext cx="484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08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817475"/>
              </p:ext>
            </p:extLst>
          </p:nvPr>
        </p:nvGraphicFramePr>
        <p:xfrm>
          <a:off x="401782" y="52648"/>
          <a:ext cx="10030691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306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078183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P-(5)</a:t>
                      </a:r>
                      <a:r>
                        <a:rPr lang="en-US" sz="3200" baseline="0" dirty="0" smtClean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GKwU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220V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kv›U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3200" b="1" dirty="0" err="1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gvUi</a:t>
                      </a:r>
                      <a:r>
                        <a:rPr lang="en-US" sz="3200" b="1" dirty="0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mieivn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jvBb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n‡Z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†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jvWk~b</a:t>
                      </a:r>
                      <a:r>
                        <a:rPr lang="en-US" sz="3200" b="1" dirty="0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¨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Ae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¯’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vq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5A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Ges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c~Y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© †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jvWmn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Pjvi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mgq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80A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Kv‡i›U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MÖnb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K‡i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|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Av‡g©Pvi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Ges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kv›U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wdì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‡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iva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0.3Ω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Ges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250Ω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|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hw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` </a:t>
                      </a:r>
                      <a:r>
                        <a:rPr lang="en-US" sz="3200" b="1" dirty="0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3200" b="1" dirty="0" err="1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gvU‡I</a:t>
                      </a:r>
                      <a:r>
                        <a:rPr lang="en-US" sz="3200" b="1" dirty="0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c~Y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© †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jvW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†`qv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nq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Z‡e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Kg©</a:t>
                      </a:r>
                      <a:r>
                        <a:rPr lang="en-US" sz="3200" b="1" dirty="0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`</a:t>
                      </a:r>
                      <a:r>
                        <a:rPr lang="en-US" sz="3200" b="1" dirty="0" err="1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ÿZv</a:t>
                      </a:r>
                      <a:r>
                        <a:rPr lang="en-US" sz="3200" b="1" baseline="0" dirty="0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Ges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cs typeface="Times New Roman" panose="02020603050405020304" pitchFamily="18" charset="0"/>
                        </a:rPr>
                        <a:t>Drcvw`Z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cs typeface="Times New Roman" panose="02020603050405020304" pitchFamily="18" charset="0"/>
                        </a:rPr>
                        <a:t> Ak¦kw³ (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HP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kumimoji="0" lang="en-US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wbb©q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Ki|</a:t>
                      </a:r>
                      <a:endParaRPr lang="en-US" sz="3200" dirty="0" smtClean="0">
                        <a:solidFill>
                          <a:srgbClr val="00B0F0"/>
                        </a:solidFill>
                      </a:endParaRPr>
                    </a:p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37309" y="2923309"/>
            <a:ext cx="1191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</a:t>
            </a:r>
            <a:r>
              <a:rPr lang="en-US" sz="3200" b="1" u="sng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b="1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953" y="2673928"/>
            <a:ext cx="6988320" cy="40316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41818" y="4558145"/>
            <a:ext cx="8252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0418619" y="110837"/>
            <a:ext cx="1620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Pjgvb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....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370619" y="3508085"/>
            <a:ext cx="692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baseline="-250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NL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88037" y="3508084"/>
            <a:ext cx="720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06291" y="3380509"/>
            <a:ext cx="692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baseline="-250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a1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09309" y="3969749"/>
            <a:ext cx="783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US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31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66016482"/>
                  </p:ext>
                </p:extLst>
              </p:nvPr>
            </p:nvGraphicFramePr>
            <p:xfrm>
              <a:off x="332508" y="110837"/>
              <a:ext cx="11859491" cy="686993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063023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1796468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</a:tblGrid>
                  <a:tr h="6747164"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We Know,</a:t>
                          </a: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No Load Input = 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VI</a:t>
                          </a:r>
                          <a:r>
                            <a:rPr lang="en-US" sz="2600" b="1" i="0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a0</a:t>
                          </a: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230X5 = 1150W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600" b="1" i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2600" b="1" i="0" baseline="-2500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sh</a:t>
                          </a:r>
                          <a:r>
                            <a:rPr lang="en-US" sz="2600" b="1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6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2600" b="1" i="0" dirty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V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2600" b="1" i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600" b="1" i="0" dirty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R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600" b="1" i="0" baseline="-25000" dirty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sh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en-US" sz="2600" b="1" i="0" dirty="0" smtClean="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26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600" b="1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𝟐</m:t>
                                  </m:r>
                                  <m:r>
                                    <a:rPr lang="en-US" sz="2600" b="1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𝟑𝟎</m:t>
                                  </m:r>
                                </m:num>
                                <m:den>
                                  <m:r>
                                    <a:rPr lang="en-US" sz="2600" b="1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𝟐𝟓𝟎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600" b="1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0.92A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No Load Armature Current(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2600" b="1" i="0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a1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 = </a:t>
                          </a:r>
                          <a:r>
                            <a:rPr lang="en-US" sz="24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2400" b="1" i="0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NL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 </a:t>
                          </a:r>
                          <a:r>
                            <a:rPr lang="en-US" sz="2600" b="1" i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2600" b="1" i="0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sh</a:t>
                          </a:r>
                          <a:r>
                            <a:rPr lang="en-US" sz="2600" b="1" i="0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5-0.92 = 4.08A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No Load Armature Cu Loss(</a:t>
                          </a:r>
                          <a:r>
                            <a:rPr lang="en-US" sz="2600" b="1" i="0" baseline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</a:t>
                          </a:r>
                          <a:r>
                            <a:rPr lang="en-US" sz="2600" b="1" i="0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cuN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 </a:t>
                          </a: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(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2600" b="1" i="0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a1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r>
                            <a:rPr lang="en-US" sz="2600" b="1" i="0" baseline="30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2 </a:t>
                          </a: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 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en-US" sz="2600" b="1" i="0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(4.08)</a:t>
                          </a:r>
                          <a:r>
                            <a:rPr lang="en-US" sz="2600" b="1" i="0" baseline="30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2</a:t>
                          </a:r>
                          <a:r>
                            <a:rPr lang="en-US" sz="2800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×</a:t>
                          </a: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0.3 = 5W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600" b="1" i="0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600" b="1" i="0" kern="12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Constant Loss(Pc) = 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</a:t>
                          </a:r>
                          <a:r>
                            <a:rPr lang="en-US" sz="24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2400" b="1" i="0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NL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</a:t>
                          </a:r>
                          <a:r>
                            <a:rPr lang="en-US" sz="2600" b="1" i="0" baseline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</a:t>
                          </a:r>
                          <a:r>
                            <a:rPr lang="en-US" sz="2600" b="1" i="0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cu</a:t>
                          </a: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=(230</a:t>
                          </a:r>
                          <a:r>
                            <a:rPr lang="en-US" sz="2800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×</a:t>
                          </a: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5)-5= 1145W</a:t>
                          </a:r>
                          <a:endParaRPr lang="en-US" sz="2600" b="1" i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Full Load Input = 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VI</a:t>
                          </a:r>
                          <a:r>
                            <a:rPr lang="en-US" sz="2600" b="1" i="0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FL</a:t>
                          </a: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230</a:t>
                          </a:r>
                          <a:r>
                            <a:rPr lang="en-US" sz="2800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×</a:t>
                          </a: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80 = 18400W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Full Load Armature Current(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2600" b="1" i="0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a2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 = I</a:t>
                          </a:r>
                          <a:r>
                            <a:rPr lang="en-US" sz="2600" b="1" i="0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FL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 </a:t>
                          </a:r>
                          <a:r>
                            <a:rPr lang="en-US" sz="2600" b="1" i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2600" b="1" i="0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sh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80-0.92 = 79.08A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Full Load Armature Cu Loss(</a:t>
                          </a:r>
                          <a:r>
                            <a:rPr lang="en-US" sz="2600" b="1" i="0" baseline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</a:t>
                          </a:r>
                          <a:r>
                            <a:rPr lang="en-US" sz="2600" b="1" i="0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Fcu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 </a:t>
                          </a: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(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2600" b="1" i="0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a2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r>
                            <a:rPr lang="en-US" sz="2600" b="1" i="0" baseline="30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2</a:t>
                          </a:r>
                          <a:r>
                            <a:rPr lang="en-US" sz="2800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×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en-US" sz="2600" b="1" i="0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(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79.08</a:t>
                          </a: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r>
                            <a:rPr lang="en-US" sz="2600" b="1" i="0" baseline="30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2</a:t>
                          </a:r>
                          <a:r>
                            <a:rPr lang="en-US" sz="2800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×</a:t>
                          </a: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0.3=1876W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Total Loss = Full Load Armature Cu Loss + </a:t>
                          </a:r>
                          <a:r>
                            <a:rPr lang="en-US" sz="2600" b="1" i="0" kern="12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Constant Loss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600" b="1" i="0" kern="120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= </a:t>
                          </a: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1876+1145 = 3021W</a:t>
                          </a:r>
                        </a:p>
                        <a:p>
                          <a:pPr algn="l"/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Output</a:t>
                          </a: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Input- Total Loss = 18400-3021= 15379 W </a:t>
                          </a:r>
                        </a:p>
                        <a:p>
                          <a:pPr algn="l"/>
                          <a:r>
                            <a:rPr kumimoji="0" lang="en-US" sz="2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SutonnyMJ" pitchFamily="2" charset="0"/>
                              <a:ea typeface="Calibri" panose="020F0502020204030204" pitchFamily="34" charset="0"/>
                              <a:cs typeface="SutonnyMJ" pitchFamily="2" charset="0"/>
                            </a:rPr>
                            <a:t>Kg©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`</a:t>
                          </a:r>
                          <a:r>
                            <a:rPr lang="en-US" sz="2600" b="1" i="0" dirty="0" err="1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ÿZv</a:t>
                          </a: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6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2600" b="1" i="0" dirty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O</m:t>
                                  </m:r>
                                  <m:r>
                                    <a:rPr lang="en-US" sz="2600" b="1" i="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/</m:t>
                                  </m:r>
                                  <m:r>
                                    <a:rPr lang="en-US" sz="2600" b="1" i="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𝐏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2600" b="1" i="0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I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600" b="1" i="0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/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600" b="1" i="0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P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 100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600" b="1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2600" b="1" i="0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15379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2600" b="1" i="0" kern="1200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18400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en-US" sz="2800" i="0" baseline="0" dirty="0" smtClean="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 = 83.6% (</a:t>
                          </a:r>
                          <a:r>
                            <a:rPr lang="en-US" sz="2600" b="1" i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Ans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Again,</a:t>
                          </a: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We know, </a:t>
                          </a:r>
                          <a:r>
                            <a:rPr lang="en-US" sz="2600" b="1" i="0" u="none" baseline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</a:t>
                          </a:r>
                          <a:r>
                            <a:rPr lang="en-US" sz="2600" b="1" i="0" u="none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</a:t>
                          </a:r>
                          <a:r>
                            <a:rPr lang="en-US" sz="2600" b="1" i="0" u="none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V</a:t>
                          </a:r>
                          <a:r>
                            <a:rPr lang="en-US" sz="2600" b="1" i="0" u="none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600" b="1" i="0" u="none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 (Ia</a:t>
                          </a:r>
                          <a:r>
                            <a:rPr lang="en-US" sz="2600" b="1" i="0" u="none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n-US" sz="2400" i="0" baseline="0" dirty="0" smtClean="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en-US" sz="2600" b="1" i="0" u="none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Ra) 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230-(79.08 </a:t>
                          </a:r>
                          <a:r>
                            <a:rPr lang="en-US" sz="2400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×</a:t>
                          </a:r>
                          <a:r>
                            <a:rPr lang="en-US" sz="2600" b="1" i="0" u="none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0.3) = 206.28V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Now</a:t>
                          </a:r>
                          <a:r>
                            <a:rPr lang="en-US" sz="26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 P= </a:t>
                          </a:r>
                          <a:r>
                            <a:rPr lang="en-US" sz="2600" b="1" i="0" u="none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</a:t>
                          </a:r>
                          <a:r>
                            <a:rPr lang="en-US" sz="2600" b="1" i="0" u="none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</a:t>
                          </a:r>
                          <a:r>
                            <a:rPr lang="en-US" sz="2600" b="1" i="0" u="none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Ia</a:t>
                          </a:r>
                          <a:r>
                            <a:rPr lang="en-US" sz="2600" b="1" i="0" u="none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206.28</a:t>
                          </a:r>
                          <a:r>
                            <a:rPr lang="en-US" sz="2400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×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79.08= 16312.6W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H.P=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600" b="1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2600" b="1" i="0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16312.6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2600" b="1" i="0" kern="1200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746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21.8 H.P (</a:t>
                          </a:r>
                          <a:r>
                            <a:rPr lang="en-US" sz="2600" b="1" i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Ans</a:t>
                          </a:r>
                          <a:r>
                            <a:rPr lang="en-US" sz="26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Given,</a:t>
                          </a:r>
                        </a:p>
                        <a:p>
                          <a:r>
                            <a:rPr lang="en-US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 = 230V</a:t>
                          </a:r>
                        </a:p>
                        <a:p>
                          <a:r>
                            <a:rPr lang="en-US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2800" b="1" i="0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NL</a:t>
                          </a:r>
                          <a:r>
                            <a:rPr lang="en-US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5A 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2800" b="1" i="0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FL</a:t>
                          </a:r>
                          <a:r>
                            <a:rPr lang="en-US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80A </a:t>
                          </a:r>
                        </a:p>
                        <a:p>
                          <a:r>
                            <a:rPr lang="en-US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en-US" sz="2800" b="1" i="0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r>
                            <a:rPr lang="en-US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0.3</a:t>
                          </a:r>
                          <a:r>
                            <a:rPr lang="el-GR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Ω</a:t>
                          </a:r>
                          <a:endParaRPr lang="en-US" sz="2800" b="1" i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en-US" sz="2800" b="1" i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en-US" sz="2800" b="1" i="0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sh</a:t>
                          </a:r>
                          <a:r>
                            <a:rPr lang="en-US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250</a:t>
                          </a:r>
                          <a:r>
                            <a:rPr lang="el-GR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Ω</a:t>
                          </a:r>
                          <a:endParaRPr lang="en-US" sz="2800" b="1" i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en-US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H.P= ?</a:t>
                          </a:r>
                        </a:p>
                        <a:p>
                          <a:r>
                            <a:rPr lang="el-GR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η</a:t>
                          </a:r>
                          <a:r>
                            <a:rPr lang="en-US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=?</a:t>
                          </a:r>
                          <a:endParaRPr lang="en-US" sz="2800" i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endParaRPr lang="en-US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66016482"/>
                  </p:ext>
                </p:extLst>
              </p:nvPr>
            </p:nvGraphicFramePr>
            <p:xfrm>
              <a:off x="332508" y="110837"/>
              <a:ext cx="11859491" cy="686993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063023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0"/>
                        </a:ext>
                      </a:extLst>
                    </a:gridCol>
                    <a:gridCol w="1796468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1"/>
                        </a:ext>
                      </a:extLst>
                    </a:gridCol>
                  </a:tblGrid>
                  <a:tr h="68699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61" t="-887" r="-18050" b="-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Given,</a:t>
                          </a:r>
                        </a:p>
                        <a:p>
                          <a:r>
                            <a:rPr lang="en-US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 = 230V</a:t>
                          </a:r>
                        </a:p>
                        <a:p>
                          <a:r>
                            <a:rPr lang="en-US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2800" b="1" i="0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NL</a:t>
                          </a:r>
                          <a:r>
                            <a:rPr lang="en-US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5A 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2800" b="1" i="0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FL</a:t>
                          </a:r>
                          <a:r>
                            <a:rPr lang="en-US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80A </a:t>
                          </a:r>
                        </a:p>
                        <a:p>
                          <a:r>
                            <a:rPr lang="en-US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en-US" sz="2800" b="1" i="0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r>
                            <a:rPr lang="en-US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0.3</a:t>
                          </a:r>
                          <a:r>
                            <a:rPr lang="el-GR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Ω</a:t>
                          </a:r>
                          <a:endParaRPr lang="en-US" sz="2800" b="1" i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en-US" sz="2800" b="1" i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en-US" sz="2800" b="1" i="0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sh</a:t>
                          </a:r>
                          <a:r>
                            <a:rPr lang="en-US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250</a:t>
                          </a:r>
                          <a:r>
                            <a:rPr lang="el-GR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Ω</a:t>
                          </a:r>
                          <a:endParaRPr lang="en-US" sz="2800" b="1" i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en-US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H.P= ?</a:t>
                          </a:r>
                        </a:p>
                        <a:p>
                          <a:r>
                            <a:rPr lang="el-GR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η</a:t>
                          </a:r>
                          <a:r>
                            <a:rPr lang="en-US" sz="28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=?</a:t>
                          </a:r>
                          <a:endParaRPr lang="en-US" sz="2800" i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endParaRPr lang="en-US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9541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760" y="1446150"/>
            <a:ext cx="112248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latin typeface="SutonnyMJ" pitchFamily="2" charset="0"/>
                <a:cs typeface="SutonnyMJ" pitchFamily="2" charset="0"/>
              </a:rPr>
              <a:t>AvMvgx</a:t>
            </a:r>
            <a:r>
              <a:rPr lang="en-US" sz="4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>
                <a:latin typeface="SutonnyMJ" pitchFamily="2" charset="0"/>
                <a:cs typeface="SutonnyMJ" pitchFamily="2" charset="0"/>
              </a:rPr>
              <a:t>K¬vm</a:t>
            </a:r>
            <a:r>
              <a:rPr lang="en-US" sz="4800" b="1" dirty="0">
                <a:latin typeface="SutonnyMJ" pitchFamily="2" charset="0"/>
                <a:cs typeface="SutonnyMJ" pitchFamily="2" charset="0"/>
              </a:rPr>
              <a:t> : </a:t>
            </a:r>
          </a:p>
          <a:p>
            <a:pPr algn="ctr"/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4000" b="1" dirty="0" smtClean="0"/>
              <a:t>-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14 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wWwm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gvUi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Pvjbv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MwZ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wbqš¿b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16202" y="477672"/>
            <a:ext cx="24565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Pjgvb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....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5034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36096" y="910225"/>
            <a:ext cx="28469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u="sng" dirty="0"/>
              <a:t>Home Work: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62521" y="1920633"/>
            <a:ext cx="109294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wWwm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gvU‡ii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jm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b="1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sz="4000" b="1" dirty="0">
              <a:solidFill>
                <a:prstClr val="black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2|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wWwm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gvU‡ii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cvIqvi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†÷R </a:t>
            </a:r>
            <a:r>
              <a:rPr lang="en-US" sz="4000" b="1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eY©bv</a:t>
            </a:r>
            <a:r>
              <a:rPr lang="en-US" sz="4000" b="1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Ki?</a:t>
            </a:r>
            <a:endParaRPr lang="en-US" sz="4000" b="1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3|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H.P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eySvq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4|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H.P 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K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Watt 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G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cÖKvk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Ki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5| </a:t>
            </a:r>
            <a:r>
              <a:rPr lang="en-US" sz="4000" b="1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wWwm</a:t>
            </a:r>
            <a:r>
              <a:rPr lang="en-US" sz="4000" b="1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000" b="1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gvU‡ii</a:t>
            </a:r>
            <a:r>
              <a:rPr lang="en-US" sz="4000" b="1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Av‡g©Pv‡i</a:t>
            </a:r>
            <a:r>
              <a:rPr lang="en-US" sz="4000" b="1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Drcbœ</a:t>
            </a:r>
            <a:r>
              <a:rPr lang="en-US" sz="4000" b="1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UK©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m¤úwK©Z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MvwYwZK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0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16203" y="627797"/>
            <a:ext cx="2593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Pjgvb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....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2982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249" y="1526349"/>
            <a:ext cx="1139247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5400" b="1" dirty="0">
                <a:latin typeface="ParashSushreeMJ" panose="00000400000000000000" pitchFamily="2" charset="0"/>
                <a:cs typeface="ParashSushreeMJ" panose="00000400000000000000" pitchFamily="2" charset="0"/>
              </a:rPr>
              <a:t>এই ভিডিও টি পুনরায় দেখতে দক্ষতাবাতায়ন </a:t>
            </a:r>
            <a:endParaRPr lang="en-US" sz="5400" b="1" dirty="0">
              <a:latin typeface="ParashSushreeMJ" panose="00000400000000000000" pitchFamily="2" charset="0"/>
              <a:cs typeface="ParashSushreeMJ" panose="00000400000000000000" pitchFamily="2" charset="0"/>
            </a:endParaRPr>
          </a:p>
          <a:p>
            <a:pPr algn="ctr"/>
            <a:r>
              <a:rPr lang="as-IN" sz="5400" b="1" dirty="0">
                <a:latin typeface="ParashSushreeMJ" panose="00000400000000000000" pitchFamily="2" charset="0"/>
                <a:cs typeface="ParashSushreeMJ" panose="00000400000000000000" pitchFamily="2" charset="0"/>
              </a:rPr>
              <a:t>বা</a:t>
            </a:r>
            <a:endParaRPr lang="en-US" sz="5400" b="1" dirty="0">
              <a:latin typeface="ParashSushreeMJ" panose="00000400000000000000" pitchFamily="2" charset="0"/>
              <a:cs typeface="ParashSushreeMJ" panose="00000400000000000000" pitchFamily="2" charset="0"/>
            </a:endParaRPr>
          </a:p>
          <a:p>
            <a:pPr algn="ctr"/>
            <a:r>
              <a:rPr lang="as-IN" sz="5400" b="1" dirty="0">
                <a:latin typeface="Times New Roman" panose="02020603050405020304" pitchFamily="18" charset="0"/>
                <a:cs typeface="ParashSushreeMJ" panose="00000400000000000000" pitchFamily="2" charset="0"/>
              </a:rPr>
              <a:t> 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www.skills.gov.bd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s-IN" sz="5400" b="1" dirty="0">
                <a:latin typeface="ParashSushreeMJ" panose="00000400000000000000" pitchFamily="2" charset="0"/>
                <a:cs typeface="ParashSushreeMJ" panose="00000400000000000000" pitchFamily="2" charset="0"/>
              </a:rPr>
              <a:t>ভিজিট করুন</a:t>
            </a:r>
            <a:endParaRPr lang="en-US" sz="5400" b="1" dirty="0">
              <a:latin typeface="ParashSushreeMJ" panose="00000400000000000000" pitchFamily="2" charset="0"/>
              <a:cs typeface="ParashSushreeMJ" panose="000004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39033" y="491319"/>
            <a:ext cx="20012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Pjgvb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....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5190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52000">
              <a:schemeClr val="accent2">
                <a:lumMod val="60000"/>
                <a:lumOff val="4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5476" y="1092530"/>
            <a:ext cx="6780809" cy="294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endParaRPr lang="en-US" sz="4500" b="1" dirty="0">
              <a:latin typeface="SutonnyMJ" pitchFamily="2" charset="0"/>
              <a:cs typeface="SutonnyMJ" pitchFamily="2" charset="0"/>
            </a:endParaRPr>
          </a:p>
          <a:p>
            <a:pPr algn="ctr">
              <a:lnSpc>
                <a:spcPct val="120000"/>
              </a:lnSpc>
            </a:pPr>
            <a:r>
              <a:rPr lang="en-US" sz="7200" b="1" dirty="0" err="1"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7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`....</a:t>
            </a:r>
            <a:endParaRPr lang="en-US" sz="7200" b="1" dirty="0"/>
          </a:p>
          <a:p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378461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5564" y="923637"/>
            <a:ext cx="12044217" cy="363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                                    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u="sng" dirty="0" err="1" smtClean="0">
                <a:latin typeface="SutonnyMJ" pitchFamily="2" charset="0"/>
                <a:cs typeface="SutonnyMJ" pitchFamily="2" charset="0"/>
              </a:rPr>
              <a:t>wkLbdj</a:t>
            </a:r>
            <a:endParaRPr lang="en-US" sz="4400" b="1" u="sng" dirty="0">
              <a:latin typeface="SutonnyMJ" pitchFamily="2" charset="0"/>
              <a:cs typeface="SutonnyMJ" pitchFamily="2" charset="0"/>
            </a:endParaRPr>
          </a:p>
          <a:p>
            <a:pPr algn="ctr">
              <a:lnSpc>
                <a:spcPct val="120000"/>
              </a:lnSpc>
            </a:pPr>
            <a:r>
              <a:rPr lang="en-US" sz="4000" b="1" dirty="0">
                <a:latin typeface="SutonnyMJ" pitchFamily="2" charset="0"/>
                <a:cs typeface="SutonnyMJ" pitchFamily="2" charset="0"/>
              </a:rPr>
              <a:t>GB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cvV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_©xiv..</a:t>
            </a:r>
          </a:p>
          <a:p>
            <a:pPr>
              <a:lnSpc>
                <a:spcPct val="120000"/>
              </a:lnSpc>
            </a:pPr>
            <a:r>
              <a:rPr lang="en-US" sz="3600" b="1" dirty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wWwm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gvU‡ii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jm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3600" b="1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b="1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GKB mv‡_ </a:t>
            </a:r>
            <a:r>
              <a:rPr lang="en-US" sz="3600" b="1" dirty="0" err="1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j‡mi</a:t>
            </a:r>
            <a:r>
              <a:rPr lang="en-US" sz="3600" b="1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Køvwmwd‡Kkb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lnSpc>
                <a:spcPct val="120000"/>
              </a:lnSpc>
            </a:pPr>
            <a:r>
              <a:rPr lang="en-US" sz="3600" b="1" dirty="0">
                <a:latin typeface="SutonnyMJ" pitchFamily="2" charset="0"/>
                <a:cs typeface="SutonnyMJ" pitchFamily="2" charset="0"/>
              </a:rPr>
              <a:t>2|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wWwm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gvU‡ii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cvIqvi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†÷R </a:t>
            </a:r>
            <a:r>
              <a:rPr lang="en-US" sz="3600" b="1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eY©bv</a:t>
            </a:r>
            <a:r>
              <a:rPr lang="en-US" sz="3600" b="1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b="1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lnSpc>
                <a:spcPct val="120000"/>
              </a:lnSpc>
            </a:pP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3|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wWwm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gvU‡ii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ÿZv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m¤úwK©Z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MvwYwZK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mgm¨vi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335068" y="341194"/>
            <a:ext cx="26629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   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Pjgvb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....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3425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3953145"/>
              </p:ext>
            </p:extLst>
          </p:nvPr>
        </p:nvGraphicFramePr>
        <p:xfrm>
          <a:off x="3693225" y="1066800"/>
          <a:ext cx="4370120" cy="1094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01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094508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wWwm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gvU‡ii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jm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mgyn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86931"/>
              </p:ext>
            </p:extLst>
          </p:nvPr>
        </p:nvGraphicFramePr>
        <p:xfrm>
          <a:off x="762001" y="3061854"/>
          <a:ext cx="10474036" cy="2230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40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230581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wWwm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gvU‡ii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Bbcy‡U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†h 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cwigvb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‰e`¨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ywZK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kw³ 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mieivn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Kiv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nq 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AvDcy‡U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†m 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cwigvY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hvwš¿K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kw³ 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cvIqv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hvq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bv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 A_©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vr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†h 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hvwš¿K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kw³ 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wWwm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gvU‡ii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AvDcy‡U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cvIqv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hvq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bv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Zv‡K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jm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e‡j|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850583" y="342208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Pjgvb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....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485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299634" y="863115"/>
            <a:ext cx="9436455" cy="331832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90C226"/>
              </a:buClr>
              <a:buFont typeface="Wingdings 3" charset="2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Losses of DC Motor</a:t>
            </a:r>
            <a:endParaRPr lang="en-US" sz="3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2473" y="2051137"/>
            <a:ext cx="189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Core loss</a:t>
            </a: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56635" y="2011467"/>
            <a:ext cx="1937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Copper Loss</a:t>
            </a: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549070" y="2490823"/>
            <a:ext cx="0" cy="319337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69690" y="2827286"/>
            <a:ext cx="11702" cy="47815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-46777" y="3304166"/>
            <a:ext cx="16171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Hysteresis loss</a:t>
            </a: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681392" y="2827286"/>
            <a:ext cx="2236556" cy="119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299634" y="1686302"/>
            <a:ext cx="92812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760970" y="1274179"/>
            <a:ext cx="0" cy="4121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299634" y="1686302"/>
            <a:ext cx="0" cy="392876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760970" y="1658261"/>
            <a:ext cx="0" cy="392876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0580914" y="1686302"/>
            <a:ext cx="0" cy="392876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974491" y="2025962"/>
            <a:ext cx="2945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Mechanical Loss</a:t>
            </a: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906246" y="2831084"/>
            <a:ext cx="11702" cy="47815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570417" y="3306126"/>
            <a:ext cx="19457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Eddy Current Loss</a:t>
            </a: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5719682" y="2643223"/>
            <a:ext cx="0" cy="319337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638494" y="2991597"/>
            <a:ext cx="11702" cy="47815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642692" y="2979686"/>
            <a:ext cx="2236556" cy="119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881679" y="2962560"/>
            <a:ext cx="11702" cy="47815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786958" y="3456566"/>
            <a:ext cx="19740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Armature winding copper loss</a:t>
            </a: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60969" y="3458526"/>
            <a:ext cx="24873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Field winding copper loss</a:t>
            </a: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6045885" y="4774120"/>
            <a:ext cx="11702" cy="47815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6045885" y="4774120"/>
            <a:ext cx="2236556" cy="119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8270739" y="4786031"/>
            <a:ext cx="11702" cy="47815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7047739" y="4224978"/>
            <a:ext cx="0" cy="475459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030619" y="5262221"/>
            <a:ext cx="19740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Series field copper loss</a:t>
            </a: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004630" y="5264181"/>
            <a:ext cx="24873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Shunt field copper loss</a:t>
            </a: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10051481" y="2490823"/>
            <a:ext cx="0" cy="319337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8970293" y="2839197"/>
            <a:ext cx="11702" cy="47815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8974491" y="2827286"/>
            <a:ext cx="2236556" cy="119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1213478" y="2810160"/>
            <a:ext cx="11702" cy="47815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8118757" y="3304166"/>
            <a:ext cx="19740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Brush &amp; Bearing friction loss</a:t>
            </a: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105673" y="3304166"/>
            <a:ext cx="18053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 friction loss</a:t>
            </a: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966155"/>
              </p:ext>
            </p:extLst>
          </p:nvPr>
        </p:nvGraphicFramePr>
        <p:xfrm>
          <a:off x="1993586" y="150991"/>
          <a:ext cx="7801577" cy="712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015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121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†</a:t>
                      </a:r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gvU‡ii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GB 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jm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¸‡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jv‡K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 </a:t>
                      </a:r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wb¤œwjwLZ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fv‡M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fvM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Kiv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hvq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051481" y="221673"/>
            <a:ext cx="18685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Pjgvb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....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1040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6938" y="27710"/>
            <a:ext cx="709371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 Stage of DC Motor:</a:t>
            </a:r>
          </a:p>
          <a:p>
            <a:endParaRPr lang="en-US" sz="2400" b="1" u="sng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5338" y="865746"/>
            <a:ext cx="2895789" cy="22167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Electrical 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I/P</a:t>
            </a:r>
          </a:p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</a:p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Motor I/P</a:t>
            </a: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V×I</a:t>
            </a:r>
            <a:r>
              <a:rPr lang="en-US" sz="2400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(W)</a:t>
            </a: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38255" y="865745"/>
            <a:ext cx="1994221" cy="22167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Armature </a:t>
            </a:r>
            <a:r>
              <a:rPr lang="en-US" sz="2400" b="1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G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mechanical Power developed</a:t>
            </a:r>
          </a:p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×Ia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(W)</a:t>
            </a: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46263" y="865746"/>
            <a:ext cx="2962635" cy="21236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Motor O/P</a:t>
            </a:r>
          </a:p>
          <a:p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B.H.P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B.H.P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735.5 (W)</a:t>
            </a: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131128" y="865746"/>
            <a:ext cx="1607126" cy="2123658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Copper</a:t>
            </a: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Loss</a:t>
            </a: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6732477" y="865746"/>
            <a:ext cx="1713786" cy="2216726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Iron &amp; Friction Loss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7526" y="3212621"/>
            <a:ext cx="6094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335458" y="2989404"/>
            <a:ext cx="8728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3273" y="3212621"/>
            <a:ext cx="5680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3789657"/>
                  </p:ext>
                </p:extLst>
              </p:nvPr>
            </p:nvGraphicFramePr>
            <p:xfrm>
              <a:off x="96982" y="3816762"/>
              <a:ext cx="11859491" cy="295101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859491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</a:tblGrid>
                  <a:tr h="2951018">
                    <a:tc>
                      <a:txBody>
                        <a:bodyPr/>
                        <a:lstStyle/>
                        <a:p>
                          <a:r>
                            <a:rPr lang="en-US" sz="3200" b="1" i="0" dirty="0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Dc‡ii</a:t>
                          </a:r>
                          <a:r>
                            <a:rPr lang="en-US" sz="3200" b="1" i="0" baseline="0" dirty="0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QK †_‡K </a:t>
                          </a:r>
                          <a:r>
                            <a:rPr lang="en-US" sz="3200" b="1" i="0" dirty="0" err="1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wWwm</a:t>
                          </a:r>
                          <a:r>
                            <a:rPr lang="en-US" sz="3200" b="1" i="0" dirty="0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‡</a:t>
                          </a:r>
                          <a:r>
                            <a:rPr lang="en-US" sz="3200" b="1" i="0" dirty="0" err="1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gvU‡ii</a:t>
                          </a:r>
                          <a:r>
                            <a:rPr lang="en-US" sz="3200" b="1" i="0" dirty="0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3200" b="1" i="0" baseline="0" dirty="0" err="1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wZb</a:t>
                          </a:r>
                          <a:r>
                            <a:rPr lang="en-US" sz="3200" b="1" i="0" baseline="0" dirty="0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3200" b="1" i="0" baseline="0" dirty="0" err="1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cÖKvi</a:t>
                          </a:r>
                          <a:r>
                            <a:rPr lang="en-US" sz="3200" b="1" i="0" baseline="0" dirty="0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`</a:t>
                          </a:r>
                          <a:r>
                            <a:rPr lang="en-US" sz="3200" b="1" i="0" baseline="0" dirty="0" err="1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ÿZv</a:t>
                          </a:r>
                          <a:r>
                            <a:rPr lang="en-US" sz="3200" b="1" i="0" baseline="0" dirty="0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3200" b="1" i="0" baseline="0" dirty="0" err="1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cvIqv</a:t>
                          </a:r>
                          <a:r>
                            <a:rPr lang="en-US" sz="3200" b="1" i="0" baseline="0" dirty="0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3200" b="1" i="0" baseline="0" dirty="0" err="1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hvq</a:t>
                          </a:r>
                          <a:r>
                            <a:rPr lang="en-US" sz="3200" b="1" i="0" baseline="0" dirty="0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|</a:t>
                          </a:r>
                        </a:p>
                        <a:p>
                          <a:r>
                            <a:rPr lang="en-US" sz="32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 Overall efficiency %</a:t>
                          </a:r>
                          <a:r>
                            <a:rPr lang="el-GR" sz="32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η</a:t>
                          </a:r>
                          <a:r>
                            <a:rPr lang="en-US" sz="32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2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3200" b="1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C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3200" b="1" i="0" baseline="0" dirty="0" smtClean="0">
                                      <a:solidFill>
                                        <a:srgbClr val="FF0000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A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3600" b="1" dirty="0" smtClean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×</a:t>
                          </a:r>
                          <a:r>
                            <a:rPr lang="en-US" sz="32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 Mechanical efficiency %</a:t>
                          </a:r>
                          <a:r>
                            <a:rPr lang="el-GR" sz="32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η</a:t>
                          </a:r>
                          <a:r>
                            <a:rPr lang="en-US" sz="32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2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3200" b="1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C</m:t>
                                  </m:r>
                                </m:num>
                                <m:den>
                                  <m:r>
                                    <a:rPr lang="en-US" sz="3200" b="1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𝐁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3200" b="1" dirty="0" smtClean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×</a:t>
                          </a:r>
                          <a:r>
                            <a:rPr lang="en-US" sz="32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3. Electrical </a:t>
                          </a:r>
                          <a:r>
                            <a:rPr lang="en-US" sz="32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efficiency %</a:t>
                          </a:r>
                          <a:r>
                            <a:rPr lang="el-GR" sz="32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η</a:t>
                          </a:r>
                          <a:r>
                            <a:rPr lang="en-US" sz="32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2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3200" b="1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B</m:t>
                                  </m:r>
                                </m:num>
                                <m:den>
                                  <m:r>
                                    <a:rPr lang="en-US" sz="3200" b="1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𝐀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3200" b="1" dirty="0" smtClean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×</a:t>
                          </a:r>
                          <a:r>
                            <a:rPr lang="en-US" sz="32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3789657"/>
                  </p:ext>
                </p:extLst>
              </p:nvPr>
            </p:nvGraphicFramePr>
            <p:xfrm>
              <a:off x="96982" y="3816762"/>
              <a:ext cx="11859491" cy="295101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859491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0"/>
                        </a:ext>
                      </a:extLst>
                    </a:gridCol>
                  </a:tblGrid>
                  <a:tr h="295101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1" t="-2680" r="-205" b="-14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TextBox 5"/>
          <p:cNvSpPr txBox="1"/>
          <p:nvPr/>
        </p:nvSpPr>
        <p:spPr>
          <a:xfrm>
            <a:off x="9771876" y="154341"/>
            <a:ext cx="1759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Pjgvb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....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1121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37431422"/>
                  </p:ext>
                </p:extLst>
              </p:nvPr>
            </p:nvGraphicFramePr>
            <p:xfrm>
              <a:off x="221673" y="0"/>
              <a:ext cx="11582400" cy="678129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82400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</a:tblGrid>
                  <a:tr h="6677890"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400" i="0" u="sng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Formula</a:t>
                          </a:r>
                        </a:p>
                        <a:p>
                          <a:pPr marL="0" indent="0">
                            <a:buNone/>
                          </a:pPr>
                          <a:r>
                            <a:rPr lang="en-US" sz="3400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 No Load Input = </a:t>
                          </a:r>
                          <a:r>
                            <a:rPr lang="en-US" sz="3400" i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VI</a:t>
                          </a:r>
                          <a:r>
                            <a:rPr lang="en-US" sz="3400" i="0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aNL</a:t>
                          </a:r>
                          <a:endParaRPr lang="en-US" sz="3400" i="0" baseline="-2500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indent="0">
                            <a:buNone/>
                          </a:pPr>
                          <a:r>
                            <a:rPr lang="en-US" sz="3400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 Full Load Armature</a:t>
                          </a:r>
                          <a:r>
                            <a:rPr lang="en-US" sz="3400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Current (</a:t>
                          </a:r>
                          <a:r>
                            <a:rPr lang="en-US" sz="3400" i="0" baseline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3400" i="0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aFL</a:t>
                          </a:r>
                          <a:r>
                            <a:rPr lang="en-US" sz="3400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 = I</a:t>
                          </a:r>
                          <a:r>
                            <a:rPr lang="en-US" sz="3400" i="0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FL</a:t>
                          </a:r>
                          <a:r>
                            <a:rPr lang="en-US" sz="3400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</a:t>
                          </a:r>
                          <a:r>
                            <a:rPr lang="en-US" sz="3400" i="0" baseline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3400" i="0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sh</a:t>
                          </a:r>
                          <a:endParaRPr lang="en-US" sz="3400" i="0" baseline="-2500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indent="0">
                            <a:buNone/>
                          </a:pPr>
                          <a:r>
                            <a:rPr lang="en-US" sz="3400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3. No Load Armature Cu Loss (</a:t>
                          </a:r>
                          <a:r>
                            <a:rPr lang="en-US" sz="3400" i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</a:t>
                          </a:r>
                          <a:r>
                            <a:rPr lang="en-US" sz="3400" i="0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cuNL</a:t>
                          </a:r>
                          <a:r>
                            <a:rPr lang="en-US" sz="3400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 =</a:t>
                          </a:r>
                          <a:r>
                            <a:rPr lang="en-US" sz="3400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3400" i="0" baseline="30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3400" i="0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aNL</a:t>
                          </a:r>
                          <a:r>
                            <a:rPr lang="en-US" sz="3400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×</a:t>
                          </a:r>
                          <a:r>
                            <a:rPr lang="en-US" sz="3400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en-US" sz="3400" i="0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</a:p>
                        <a:p>
                          <a:pPr marL="0" indent="0">
                            <a:buNone/>
                          </a:pPr>
                          <a:r>
                            <a:rPr lang="en-US" sz="3400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4. Full Load Armature Cu Loss(</a:t>
                          </a:r>
                          <a:r>
                            <a:rPr lang="en-US" sz="3400" i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</a:t>
                          </a:r>
                          <a:r>
                            <a:rPr lang="en-US" sz="3400" i="0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cuFL</a:t>
                          </a:r>
                          <a:r>
                            <a:rPr lang="en-US" sz="3400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 =</a:t>
                          </a:r>
                          <a:r>
                            <a:rPr lang="en-US" sz="3400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3400" i="0" baseline="30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3400" i="0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aFL</a:t>
                          </a:r>
                          <a:r>
                            <a:rPr lang="en-US" sz="3400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×</a:t>
                          </a:r>
                          <a:r>
                            <a:rPr lang="en-US" sz="3400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en-US" sz="3400" i="0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400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5. Back </a:t>
                          </a:r>
                          <a:r>
                            <a:rPr lang="en-US" sz="3400" i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e.m.f</a:t>
                          </a:r>
                          <a:r>
                            <a:rPr lang="en-US" sz="3400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</a:t>
                          </a:r>
                          <a:r>
                            <a:rPr lang="en-US" sz="3400" i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</a:t>
                          </a:r>
                          <a:r>
                            <a:rPr lang="en-US" sz="3400" i="0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</a:t>
                          </a:r>
                          <a:r>
                            <a:rPr lang="en-US" sz="3400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 =</a:t>
                          </a:r>
                          <a:r>
                            <a:rPr lang="en-US" sz="3400" i="0" u="none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</a:t>
                          </a:r>
                          <a:r>
                            <a:rPr lang="en-US" sz="3400" i="0" u="none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3400" i="0" u="none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 </a:t>
                          </a:r>
                          <a:r>
                            <a:rPr lang="en-US" sz="3600" u="none" baseline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3600" u="none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r>
                            <a:rPr lang="en-US" sz="3600" u="none" baseline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en-US" sz="3600" u="none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endParaRPr lang="en-US" sz="3600" u="none" baseline="-2500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400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6. Generator</a:t>
                          </a:r>
                          <a:r>
                            <a:rPr lang="en-US" sz="3400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3400" b="1" i="0" dirty="0" err="1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b¨vq</a:t>
                          </a:r>
                          <a:r>
                            <a:rPr lang="en-US" sz="3400" b="1" i="0" baseline="0" dirty="0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3400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Motor </a:t>
                          </a:r>
                          <a:r>
                            <a:rPr lang="en-US" sz="3400" b="1" i="0" baseline="0" dirty="0" err="1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Gi</a:t>
                          </a:r>
                          <a:r>
                            <a:rPr lang="en-US" sz="3400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3400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Back </a:t>
                          </a:r>
                          <a:r>
                            <a:rPr lang="en-US" sz="3400" i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e.m.f</a:t>
                          </a:r>
                          <a:r>
                            <a:rPr lang="en-US" sz="3400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</a:t>
                          </a:r>
                          <a:r>
                            <a:rPr lang="en-US" sz="3400" i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</a:t>
                          </a:r>
                          <a:r>
                            <a:rPr lang="en-US" sz="3400" i="0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</a:t>
                          </a:r>
                          <a:r>
                            <a:rPr lang="en-US" sz="3400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 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l-GR" sz="3400" b="1" i="0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φ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3400" b="1" i="0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Z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3400" b="1" i="0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NP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3400" b="1" i="0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60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3400" b="1" i="0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A</m:t>
                                  </m:r>
                                </m:den>
                              </m:f>
                            </m:oMath>
                          </a14:m>
                          <a:endParaRPr lang="en-US" sz="3400" i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400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7. </a:t>
                          </a:r>
                          <a:r>
                            <a:rPr lang="en-US" sz="34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Output</a:t>
                          </a:r>
                          <a:r>
                            <a:rPr lang="en-US" sz="34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Input-Total Loss </a:t>
                          </a:r>
                        </a:p>
                        <a:p>
                          <a:pPr marL="0" indent="0">
                            <a:buNone/>
                          </a:pPr>
                          <a:r>
                            <a:rPr lang="en-US" sz="34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8. Total Loss = Armature Cu Loss + Constant Loss</a:t>
                          </a:r>
                        </a:p>
                        <a:p>
                          <a:pPr marL="0" indent="0">
                            <a:buNone/>
                          </a:pPr>
                          <a:r>
                            <a:rPr lang="en-US" sz="34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9.</a:t>
                          </a:r>
                          <a:r>
                            <a:rPr kumimoji="0" lang="en-US" sz="3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SutonnyMJ" pitchFamily="2" charset="0"/>
                              <a:ea typeface="Calibri" panose="020F0502020204030204" pitchFamily="34" charset="0"/>
                              <a:cs typeface="SutonnyMJ" pitchFamily="2" charset="0"/>
                            </a:rPr>
                            <a:t> Kg©</a:t>
                          </a:r>
                          <a:r>
                            <a:rPr lang="en-US" sz="3400" b="1" i="0" dirty="0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`</a:t>
                          </a:r>
                          <a:r>
                            <a:rPr lang="en-US" sz="3400" b="1" i="0" dirty="0" err="1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ÿZv</a:t>
                          </a:r>
                          <a:r>
                            <a:rPr lang="en-US" sz="3400" b="1" i="0" baseline="0" dirty="0" smtClean="0">
                              <a:solidFill>
                                <a:schemeClr val="tx1"/>
                              </a:solidFill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34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3400" b="1" i="0" dirty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O</m:t>
                                  </m:r>
                                  <m:r>
                                    <a:rPr lang="en-US" sz="3400" b="1" i="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/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3400" b="1" i="0" baseline="0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P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3400" b="1" i="0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I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3400" b="1" i="0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/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3400" b="1" i="0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P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34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 100 </a:t>
                          </a:r>
                        </a:p>
                        <a:p>
                          <a:pPr marL="0" indent="0">
                            <a:buNone/>
                          </a:pPr>
                          <a:r>
                            <a:rPr lang="en-US" sz="34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10. Torque,</a:t>
                          </a:r>
                          <a:r>
                            <a:rPr lang="en-US" sz="3400" b="1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3400" b="1" i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Ta= 9.55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3400" b="1" i="0" u="none" baseline="0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E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3400" b="1" i="0" u="none" baseline="-25000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b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3400" b="1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Ia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3400" b="1" i="0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N</m:t>
                                  </m:r>
                                </m:den>
                              </m:f>
                            </m:oMath>
                          </a14:m>
                          <a:endParaRPr lang="en-US" sz="3400" b="0" i="0" baseline="-25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37431422"/>
                  </p:ext>
                </p:extLst>
              </p:nvPr>
            </p:nvGraphicFramePr>
            <p:xfrm>
              <a:off x="221673" y="0"/>
              <a:ext cx="11582400" cy="678129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824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0"/>
                        </a:ext>
                      </a:extLst>
                    </a:gridCol>
                  </a:tblGrid>
                  <a:tr h="678129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53" t="-1348" r="-105" b="-12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TextBox 3"/>
          <p:cNvSpPr txBox="1"/>
          <p:nvPr/>
        </p:nvSpPr>
        <p:spPr>
          <a:xfrm>
            <a:off x="9850582" y="166255"/>
            <a:ext cx="1842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Pjgvb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....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1118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764412"/>
              </p:ext>
            </p:extLst>
          </p:nvPr>
        </p:nvGraphicFramePr>
        <p:xfrm>
          <a:off x="1163781" y="2452255"/>
          <a:ext cx="9822873" cy="1593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228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5932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wWwm</a:t>
                      </a:r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‡</a:t>
                      </a:r>
                      <a:r>
                        <a:rPr lang="en-US" sz="4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gvU‡ii</a:t>
                      </a:r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`</a:t>
                      </a:r>
                      <a:r>
                        <a:rPr lang="en-US" sz="4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ÿZv</a:t>
                      </a:r>
                      <a:r>
                        <a:rPr lang="en-US" sz="4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m¤úwK©Z</a:t>
                      </a:r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MvwYwZK</a:t>
                      </a:r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mgm¨v</a:t>
                      </a:r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  <a:endParaRPr lang="en-US" sz="48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4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324109" y="734291"/>
            <a:ext cx="17475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Pjgvb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....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6212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9582128"/>
              </p:ext>
            </p:extLst>
          </p:nvPr>
        </p:nvGraphicFramePr>
        <p:xfrm>
          <a:off x="429491" y="842357"/>
          <a:ext cx="11166763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67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454728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P-(1)</a:t>
                      </a:r>
                      <a:r>
                        <a:rPr lang="en-US" sz="3200" baseline="0" dirty="0" smtClean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smtClean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220V</a:t>
                      </a:r>
                      <a:r>
                        <a:rPr lang="en-US" sz="3200" baseline="0" dirty="0" smtClean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DC Shunt Machine </a:t>
                      </a:r>
                      <a:r>
                        <a:rPr lang="en-US" sz="3200" b="1" dirty="0" err="1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Gi</a:t>
                      </a:r>
                      <a:r>
                        <a:rPr lang="en-US" sz="3200" b="1" dirty="0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aseline="0" dirty="0" smtClean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Armature resistance 0.5</a:t>
                      </a:r>
                      <a:r>
                        <a:rPr lang="el-GR" sz="3200" b="1" dirty="0" smtClean="0">
                          <a:solidFill>
                            <a:srgbClr val="00B0F0"/>
                          </a:solidFill>
                        </a:rPr>
                        <a:t>Ω</a:t>
                      </a:r>
                      <a:r>
                        <a:rPr lang="en-US" sz="3200" baseline="0" dirty="0" smtClean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Full Load armature current 20A. Induced </a:t>
                      </a:r>
                      <a:r>
                        <a:rPr lang="en-US" sz="3200" baseline="0" dirty="0" err="1" smtClean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e.m.f</a:t>
                      </a:r>
                      <a:r>
                        <a:rPr lang="en-US" sz="3200" baseline="0" dirty="0" smtClean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KZ</a:t>
                      </a:r>
                      <a:r>
                        <a:rPr lang="en-US" sz="3200" baseline="0" dirty="0" smtClean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 1) Generator </a:t>
                      </a:r>
                      <a:r>
                        <a:rPr lang="en-US" sz="3200" b="1" dirty="0" err="1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n‡j</a:t>
                      </a:r>
                      <a:r>
                        <a:rPr lang="en-US" sz="3200" b="1" baseline="0" dirty="0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aseline="0" dirty="0" smtClean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3200" b="1" baseline="0" dirty="0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) </a:t>
                      </a:r>
                      <a:r>
                        <a:rPr lang="en-US" sz="3200" baseline="0" dirty="0" smtClean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Motor </a:t>
                      </a:r>
                      <a:r>
                        <a:rPr lang="en-US" sz="3200" b="1" dirty="0" err="1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n‡j</a:t>
                      </a:r>
                      <a:r>
                        <a:rPr lang="en-US" sz="3200" b="1" baseline="0" dirty="0" smtClean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759508"/>
              </p:ext>
            </p:extLst>
          </p:nvPr>
        </p:nvGraphicFramePr>
        <p:xfrm>
          <a:off x="471055" y="2377440"/>
          <a:ext cx="115824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965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858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447308">
                <a:tc>
                  <a:txBody>
                    <a:bodyPr/>
                    <a:lstStyle/>
                    <a:p>
                      <a:pPr algn="l"/>
                      <a:r>
                        <a:rPr lang="en-US" sz="3200" u="sng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</a:t>
                      </a:r>
                      <a:r>
                        <a:rPr lang="en-US" sz="3200" u="sng" baseline="30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3200" u="sng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u="sng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u="non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</a:p>
                    <a:p>
                      <a:pPr algn="l"/>
                      <a:r>
                        <a:rPr lang="en-US" sz="3200" u="non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When Generator:-</a:t>
                      </a:r>
                    </a:p>
                    <a:p>
                      <a:pPr algn="l"/>
                      <a:r>
                        <a:rPr lang="en-US" sz="3200" u="none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Eg</a:t>
                      </a:r>
                      <a:r>
                        <a:rPr lang="en-US" sz="3200" u="non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V</a:t>
                      </a:r>
                      <a:r>
                        <a:rPr lang="en-US" sz="3200" u="none" baseline="-25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u="non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3200" u="none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3200" u="none" baseline="-25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3200" u="none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3200" u="none" baseline="-25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3200" u="none" baseline="-25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3200" u="non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= 220 + (20</a:t>
                      </a:r>
                      <a:r>
                        <a:rPr lang="en-US" sz="3200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×0</a:t>
                      </a:r>
                      <a:r>
                        <a:rPr lang="en-US" sz="3200" u="non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.5)</a:t>
                      </a:r>
                    </a:p>
                    <a:p>
                      <a:pPr algn="l"/>
                      <a:r>
                        <a:rPr lang="en-US" sz="3200" u="non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= 230 V (</a:t>
                      </a:r>
                      <a:r>
                        <a:rPr lang="en-US" sz="3200" u="none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Ans</a:t>
                      </a:r>
                      <a:r>
                        <a:rPr lang="en-US" sz="3200" u="non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:-)</a:t>
                      </a:r>
                    </a:p>
                    <a:p>
                      <a:pPr algn="l"/>
                      <a:r>
                        <a:rPr lang="en-US" sz="3200" u="non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When Motor:-</a:t>
                      </a:r>
                    </a:p>
                    <a:p>
                      <a:pPr algn="l"/>
                      <a:r>
                        <a:rPr lang="en-US" sz="3200" u="non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n-US" sz="3200" u="none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3200" u="none" baseline="-25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3200" u="non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V</a:t>
                      </a:r>
                      <a:r>
                        <a:rPr lang="en-US" sz="3200" u="none" baseline="-25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u="non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3200" u="none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3200" u="none" baseline="-25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3200" u="none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3200" u="none" baseline="-25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3200" u="none" baseline="-25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u="non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= 220 - (20</a:t>
                      </a:r>
                      <a:r>
                        <a:rPr lang="en-US" sz="3200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</a:t>
                      </a:r>
                      <a:r>
                        <a:rPr lang="en-US" sz="3200" u="non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u="non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=210V(</a:t>
                      </a:r>
                      <a:r>
                        <a:rPr lang="en-US" sz="3200" u="none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Ans</a:t>
                      </a:r>
                      <a:r>
                        <a:rPr lang="en-US" sz="3200" u="non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:-)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Given,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u="non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440 V</a:t>
                      </a:r>
                      <a:endParaRPr lang="en-US" sz="3200" baseline="-25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u="non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3200" u="none" baseline="-25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0.5</a:t>
                      </a:r>
                      <a:r>
                        <a:rPr lang="el-GR" sz="3200" b="1" dirty="0" smtClean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en-US" sz="3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u="none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3200" u="none" baseline="-25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20A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u="none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3200" u="none" baseline="-25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?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u="none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3200" u="none" baseline="-25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?</a:t>
                      </a:r>
                    </a:p>
                    <a:p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044546" y="166255"/>
            <a:ext cx="1620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Pjgvb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....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1421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651864"/>
              </p:ext>
            </p:extLst>
          </p:nvPr>
        </p:nvGraphicFramePr>
        <p:xfrm>
          <a:off x="498763" y="235528"/>
          <a:ext cx="9670473" cy="1759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04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759527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B0F0"/>
                          </a:solidFill>
                        </a:rPr>
                        <a:t>P-(2) </a:t>
                      </a:r>
                      <a:r>
                        <a:rPr lang="en-US" sz="3200" b="1" dirty="0" err="1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GKwU</a:t>
                      </a:r>
                      <a:r>
                        <a:rPr lang="en-US" sz="3200" b="1" dirty="0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dirty="0" smtClean="0">
                          <a:solidFill>
                            <a:srgbClr val="00B0F0"/>
                          </a:solidFill>
                        </a:rPr>
                        <a:t>440 V Shunt Motor </a:t>
                      </a:r>
                      <a:r>
                        <a:rPr lang="en-US" sz="3200" b="1" dirty="0" err="1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Gi</a:t>
                      </a:r>
                      <a:r>
                        <a:rPr lang="en-US" sz="3200" b="1" dirty="0" smtClean="0">
                          <a:solidFill>
                            <a:srgbClr val="00B0F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dirty="0" smtClean="0">
                          <a:solidFill>
                            <a:srgbClr val="00B0F0"/>
                          </a:solidFill>
                        </a:rPr>
                        <a:t>Armature</a:t>
                      </a:r>
                      <a:r>
                        <a:rPr lang="en-US" sz="3200" baseline="0" dirty="0" smtClean="0">
                          <a:solidFill>
                            <a:srgbClr val="00B0F0"/>
                          </a:solidFill>
                        </a:rPr>
                        <a:t> resistance 0.8</a:t>
                      </a:r>
                      <a:r>
                        <a:rPr lang="el-GR" sz="3200" b="1" dirty="0" smtClean="0">
                          <a:solidFill>
                            <a:srgbClr val="00B0F0"/>
                          </a:solidFill>
                        </a:rPr>
                        <a:t>Ω</a:t>
                      </a:r>
                      <a:r>
                        <a:rPr lang="en-US" sz="3200" baseline="0" dirty="0" smtClean="0">
                          <a:solidFill>
                            <a:srgbClr val="00B0F0"/>
                          </a:solidFill>
                        </a:rPr>
                        <a:t> field resistance 200</a:t>
                      </a:r>
                      <a:r>
                        <a:rPr lang="el-GR" sz="3200" b="1" dirty="0" smtClean="0">
                          <a:solidFill>
                            <a:srgbClr val="00B0F0"/>
                          </a:solidFill>
                        </a:rPr>
                        <a:t>Ω</a:t>
                      </a:r>
                      <a:r>
                        <a:rPr lang="en-US" sz="3200" baseline="0" dirty="0" smtClean="0">
                          <a:solidFill>
                            <a:srgbClr val="00B0F0"/>
                          </a:solidFill>
                        </a:rPr>
                        <a:t> find back </a:t>
                      </a:r>
                      <a:r>
                        <a:rPr lang="en-US" sz="3200" baseline="0" dirty="0" err="1" smtClean="0">
                          <a:solidFill>
                            <a:srgbClr val="00B0F0"/>
                          </a:solidFill>
                        </a:rPr>
                        <a:t>e.m.f</a:t>
                      </a:r>
                      <a:r>
                        <a:rPr lang="en-US" sz="3200" baseline="0" dirty="0" smtClean="0">
                          <a:solidFill>
                            <a:srgbClr val="00B0F0"/>
                          </a:solidFill>
                        </a:rPr>
                        <a:t> when output 7460 W at 85% efficiency.</a:t>
                      </a:r>
                      <a:r>
                        <a:rPr lang="en-US" sz="320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endParaRPr lang="en-US" sz="320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08834958"/>
                  </p:ext>
                </p:extLst>
              </p:nvPr>
            </p:nvGraphicFramePr>
            <p:xfrm>
              <a:off x="471054" y="2230582"/>
              <a:ext cx="11568546" cy="501709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797637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2770909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</a:tblGrid>
                  <a:tr h="5017095">
                    <a:tc>
                      <a:txBody>
                        <a:bodyPr/>
                        <a:lstStyle/>
                        <a:p>
                          <a:r>
                            <a:rPr lang="en-US" sz="3200" b="1" u="sng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Sol</a:t>
                          </a:r>
                          <a:r>
                            <a:rPr lang="en-US" sz="3200" b="1" u="sng" baseline="30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</a:t>
                          </a:r>
                          <a:r>
                            <a:rPr lang="en-US" sz="3200" b="1" u="sng" baseline="30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3200" b="1" u="sng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:</a:t>
                          </a:r>
                          <a:r>
                            <a:rPr lang="en-US" sz="3200" b="1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Motor I/P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3200" b="1" dirty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O</m:t>
                                  </m:r>
                                  <m:r>
                                    <a:rPr lang="en-US" sz="32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/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3200" b="1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P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3200" b="1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3200" dirty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%</m:t>
                                  </m:r>
                                  <m:r>
                                    <m:rPr>
                                      <m:nor/>
                                    </m:rPr>
                                    <a:rPr lang="el-GR" sz="3200" b="1" dirty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η</m:t>
                                  </m:r>
                                </m:den>
                              </m:f>
                            </m:oMath>
                          </a14:m>
                          <a:endParaRPr lang="en-US" sz="3200" b="1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3200" b="1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7460 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3200" b="1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0.85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8776.47W</a:t>
                          </a:r>
                        </a:p>
                        <a:p>
                          <a:r>
                            <a:rPr lang="en-US" sz="3200" u="none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3200" u="none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3200" b="1" dirty="0" smtClean="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8776.4</m:t>
                                  </m:r>
                                </m:num>
                                <m:den>
                                  <m:r>
                                    <a:rPr lang="en-US" sz="32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𝟒𝟒𝟎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19.94 A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u="none" baseline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3200" u="none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sh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𝟒𝟒𝟎</m:t>
                                  </m:r>
                                </m:num>
                                <m:den>
                                  <m:r>
                                    <a:rPr lang="en-US" sz="32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𝟐𝟎𝟎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2.2 A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u="none" baseline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3200" u="none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=19.94 -2.2 = 17.74 A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u="none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3200" u="none" baseline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</a:t>
                          </a:r>
                          <a:r>
                            <a:rPr lang="en-US" sz="3200" u="none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</a:t>
                          </a:r>
                          <a:r>
                            <a:rPr lang="en-US" sz="3200" u="none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V</a:t>
                          </a:r>
                          <a:r>
                            <a:rPr lang="en-US" sz="3200" u="none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3200" u="none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</a:t>
                          </a:r>
                          <a:r>
                            <a:rPr lang="en-US" sz="3200" u="none" baseline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en-US" sz="3200" u="none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r>
                            <a:rPr lang="en-US" sz="3200" u="none" baseline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en-US" sz="3200" u="none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440-(17.74 </a:t>
                          </a:r>
                          <a:r>
                            <a:rPr lang="en-US" sz="3200" i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×</a:t>
                          </a:r>
                          <a:r>
                            <a:rPr lang="en-US" sz="3200" u="none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0.8) = 425.8 V (</a:t>
                          </a:r>
                          <a:r>
                            <a:rPr lang="en-US" sz="3200" b="1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Ans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Given,</a:t>
                          </a:r>
                        </a:p>
                        <a:p>
                          <a:r>
                            <a:rPr lang="en-US" sz="32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</a:t>
                          </a:r>
                          <a:r>
                            <a:rPr lang="en-US" sz="3200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out 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7460W</a:t>
                          </a:r>
                          <a:r>
                            <a:rPr lang="en-US" sz="3200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</a:t>
                          </a: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u="none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en-US" sz="3200" u="none" baseline="-250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0.8</a:t>
                          </a:r>
                          <a:r>
                            <a:rPr lang="el-GR" sz="3200" b="1" dirty="0" smtClean="0">
                              <a:solidFill>
                                <a:schemeClr val="tx1"/>
                              </a:solidFill>
                            </a:rPr>
                            <a:t>Ω</a:t>
                          </a:r>
                          <a:endParaRPr lang="en-US" sz="3200" b="1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u="none" baseline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en-US" sz="3200" u="none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sh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200</a:t>
                          </a:r>
                          <a:r>
                            <a:rPr lang="el-GR" sz="3200" b="1" dirty="0" smtClean="0">
                              <a:solidFill>
                                <a:schemeClr val="tx1"/>
                              </a:solidFill>
                            </a:rPr>
                            <a:t>Ω</a:t>
                          </a:r>
                          <a:endParaRPr lang="en-US" sz="3200" b="1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n-US" sz="3200" dirty="0" smtClean="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%</m:t>
                              </m:r>
                              <m:r>
                                <m:rPr>
                                  <m:nor/>
                                </m:rPr>
                                <a:rPr lang="el-GR" sz="3200" b="1" dirty="0" smtClean="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η</m:t>
                              </m:r>
                            </m:oMath>
                          </a14:m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</a:t>
                          </a:r>
                          <a:r>
                            <a:rPr lang="en-US" sz="3200" baseline="0" dirty="0" smtClean="0">
                              <a:solidFill>
                                <a:schemeClr val="tx1"/>
                              </a:solidFill>
                            </a:rPr>
                            <a:t>85% </a:t>
                          </a:r>
                          <a:endParaRPr lang="en-US" sz="3200" b="1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u="none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440 V</a:t>
                          </a:r>
                          <a:endParaRPr lang="en-US" sz="3200" baseline="-2500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u="none" baseline="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</a:t>
                          </a:r>
                          <a:r>
                            <a:rPr lang="en-US" sz="3200" u="none" baseline="-25000" dirty="0" err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</a:t>
                          </a:r>
                          <a: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?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08834958"/>
                  </p:ext>
                </p:extLst>
              </p:nvPr>
            </p:nvGraphicFramePr>
            <p:xfrm>
              <a:off x="471054" y="2230582"/>
              <a:ext cx="11568546" cy="501709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797637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0"/>
                        </a:ext>
                      </a:extLst>
                    </a:gridCol>
                    <a:gridCol w="2770909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1"/>
                        </a:ext>
                      </a:extLst>
                    </a:gridCol>
                  </a:tblGrid>
                  <a:tr h="501709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t="-1578" r="-315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l="-317143" t="-15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0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8" name="Straight Connector 7"/>
          <p:cNvCxnSpPr/>
          <p:nvPr/>
        </p:nvCxnSpPr>
        <p:spPr>
          <a:xfrm>
            <a:off x="8825345" y="2521528"/>
            <a:ext cx="41564" cy="29648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0377055" y="387927"/>
            <a:ext cx="18149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Pjgvb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....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109" y="2161309"/>
            <a:ext cx="3768436" cy="30917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31527" y="383770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31527" y="3837709"/>
            <a:ext cx="481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2204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4354</TotalTime>
  <Words>902</Words>
  <Application>Microsoft Office PowerPoint</Application>
  <PresentationFormat>Widescreen</PresentationFormat>
  <Paragraphs>208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Cambria Math</vt:lpstr>
      <vt:lpstr>ParashSushreeMJ</vt:lpstr>
      <vt:lpstr>SutonnyMJ</vt:lpstr>
      <vt:lpstr>Times New Roman</vt:lpstr>
      <vt:lpstr>Trebuchet MS</vt:lpstr>
      <vt:lpstr>Wingdings 3</vt:lpstr>
      <vt:lpstr>Facet</vt:lpstr>
      <vt:lpstr>cvV cwiwPwZ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Generation of Electrical Enargy</dc:title>
  <dc:creator>nazmulpc</dc:creator>
  <cp:lastModifiedBy>STEP</cp:lastModifiedBy>
  <cp:revision>565</cp:revision>
  <dcterms:created xsi:type="dcterms:W3CDTF">2019-10-12T20:08:54Z</dcterms:created>
  <dcterms:modified xsi:type="dcterms:W3CDTF">2023-10-11T08:54:56Z</dcterms:modified>
</cp:coreProperties>
</file>