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78" r:id="rId7"/>
    <p:sldId id="280" r:id="rId8"/>
    <p:sldId id="282" r:id="rId9"/>
    <p:sldId id="289" r:id="rId10"/>
    <p:sldId id="285" r:id="rId11"/>
    <p:sldId id="286" r:id="rId12"/>
    <p:sldId id="288" r:id="rId13"/>
    <p:sldId id="287" r:id="rId14"/>
    <p:sldId id="290" r:id="rId15"/>
    <p:sldId id="291" r:id="rId16"/>
    <p:sldId id="293" r:id="rId17"/>
    <p:sldId id="281" r:id="rId18"/>
  </p:sldIdLst>
  <p:sldSz cx="14630400" cy="82296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56" y="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t>11-Oct-23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1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t>11-Oct-23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3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247650"/>
            <a:ext cx="3291840" cy="5265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47650"/>
            <a:ext cx="9631680" cy="52654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t>11-Oct-23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4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t>11-Oct-23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6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t>11-Oct-23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2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440181"/>
            <a:ext cx="6461760" cy="40728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440181"/>
            <a:ext cx="6461760" cy="40728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t>11-Oct-23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49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t>11-Oct-23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8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t>11-Oct-23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0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t>11-Oct-23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6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59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2"/>
            <a:ext cx="8178800" cy="702373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3"/>
            <a:ext cx="4813301" cy="5629275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t>11-Oct-23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2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5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866-8E13-4452-8F36-B86004F166FF}" type="datetimeFigureOut">
              <a:rPr lang="en-US" smtClean="0"/>
              <a:t>11-Oct-23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78AE-D7D8-40CE-B32F-CDF1C5C13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4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5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0866-8E13-4452-8F36-B86004F166FF}" type="datetimeFigureOut">
              <a:rPr lang="en-US" smtClean="0"/>
              <a:t>11-Oct-23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878AE-D7D8-40CE-B32F-CDF1C5C13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5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30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63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0" y="2161903"/>
            <a:ext cx="7086600" cy="1671227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pPr algn="ctr"/>
            <a:r>
              <a:rPr lang="en-US" sz="5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ইলেকট্রিক্যাল</a:t>
            </a:r>
            <a:r>
              <a:rPr lang="en-US" sz="5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টেকনোলজি</a:t>
            </a:r>
            <a:r>
              <a:rPr lang="en-US" sz="5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07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4205" y="4612394"/>
            <a:ext cx="87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  <a:r>
              <a:rPr lang="en-US" sz="3600" dirty="0" smtClean="0"/>
              <a:t>m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7152852" y="142543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10m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99652" y="2544785"/>
            <a:ext cx="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2355" y="5458723"/>
            <a:ext cx="0" cy="1265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79438" y="1782784"/>
            <a:ext cx="49924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588560" y="1784041"/>
            <a:ext cx="4822640" cy="58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43401" y="2568433"/>
            <a:ext cx="11667799" cy="41555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588938" y="3372475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52902" y="4179678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18119" y="5078066"/>
            <a:ext cx="381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88938" y="5900649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34204" y="243308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09069" y="237859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723852" y="2383758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90652" y="2416033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152852" y="2398954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295852" y="2427081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607509" y="2442782"/>
            <a:ext cx="0" cy="28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0820400" y="2366679"/>
            <a:ext cx="0" cy="338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2115800" y="2364795"/>
            <a:ext cx="0" cy="332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43057" y="3103169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1m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966735" y="3865169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2m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035692" y="4714250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3m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066972" y="5458723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4m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440543" y="1922093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1m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463265" y="1905011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2m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497943" y="1900513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3m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666880" y="1900514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4m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860143" y="1903129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5m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8003143" y="1905012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9314800" y="1937289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10483613" y="1905013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</a:t>
            </a:r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11904063" y="1903130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1721229" y="3532335"/>
            <a:ext cx="304800" cy="187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flipH="1">
            <a:off x="3025960" y="3517264"/>
            <a:ext cx="259085" cy="189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20526" y="3517539"/>
            <a:ext cx="292708" cy="188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522904" y="3530135"/>
            <a:ext cx="292708" cy="188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1718859" y="5627429"/>
            <a:ext cx="292708" cy="188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522904" y="5625634"/>
            <a:ext cx="292708" cy="188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520526" y="5635029"/>
            <a:ext cx="292708" cy="1714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992337" y="5609475"/>
            <a:ext cx="292708" cy="188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>
            <a:off x="1722380" y="3613283"/>
            <a:ext cx="11688820" cy="12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732338" y="5688420"/>
            <a:ext cx="11678862" cy="1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8669258" y="2583358"/>
            <a:ext cx="0" cy="4140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125324" y="2609769"/>
            <a:ext cx="0" cy="4114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656370" y="2530990"/>
            <a:ext cx="10510" cy="4193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1849981" y="2579481"/>
            <a:ext cx="0" cy="4144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666880" y="457200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বাতির</a:t>
            </a:r>
            <a:r>
              <a:rPr lang="en-US" sz="3600" b="1" u="sng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বিন্যাস</a:t>
            </a:r>
            <a:r>
              <a:rPr lang="en-US" sz="3600" b="1" u="sng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নিম্নরূপঃ</a:t>
            </a:r>
            <a:endParaRPr lang="en-US" sz="3600" b="1" u="sng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4324" y="609600"/>
                <a:ext cx="12344400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b="1" u="sng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সমস্যা</a:t>
                </a:r>
                <a:r>
                  <a:rPr lang="en-US" sz="3600" b="1" u="sng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- 02: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</a:p>
              <a:p>
                <a:pPr algn="just"/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	 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  </a:t>
                </a:r>
                <a:r>
                  <a:rPr lang="en-US" sz="3600" b="1" dirty="0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30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m</a:t>
                </a:r>
                <a:r>
                  <a:rPr lang="en-US" sz="3600" b="1" dirty="0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15m</a:t>
                </a:r>
                <a:r>
                  <a:rPr lang="en-US" sz="3600" b="1" dirty="0">
                    <a:solidFill>
                      <a:srgbClr val="C00000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5m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সাইজের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একটি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কনফারেন্স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কক্ষকে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120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লাক্স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উদ্ভাসন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মানে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আলোকিত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করতে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হবে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।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এজন্য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প্রতিটি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40 </a:t>
                </a:r>
                <a:r>
                  <a:rPr lang="en-US" sz="3600" b="1" dirty="0" err="1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ওয়াট</a:t>
                </a:r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এর</a:t>
                </a:r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প্রতি</a:t>
                </a:r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জোড়া</a:t>
                </a:r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টিউবলাইট</a:t>
                </a:r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সেট</a:t>
                </a:r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ব্যবহার</a:t>
                </a:r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করা</a:t>
                </a:r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হবে</a:t>
                </a:r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। </a:t>
                </a:r>
                <a:r>
                  <a:rPr lang="en-US" sz="3600" b="1" dirty="0" err="1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ফ্লুরোসেন্ট</a:t>
                </a:r>
                <a:r>
                  <a:rPr lang="en-US" sz="3600" b="1" dirty="0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টিউবের</a:t>
                </a:r>
                <a:r>
                  <a:rPr lang="en-US" sz="3600" b="1" dirty="0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লুমিনাস</a:t>
                </a:r>
                <a:r>
                  <a:rPr lang="en-US" sz="3600" b="1" dirty="0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দক্ষতা</a:t>
                </a:r>
                <a:r>
                  <a:rPr lang="en-US" sz="3600" b="1" dirty="0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50 </a:t>
                </a:r>
                <a:r>
                  <a:rPr lang="en-US" sz="3600" b="1" dirty="0" err="1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লুমেন</a:t>
                </a:r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/</a:t>
                </a:r>
                <a:r>
                  <a:rPr lang="en-US" sz="3600" b="1" dirty="0" err="1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ওয়াট</a:t>
                </a:r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, </a:t>
                </a:r>
                <a:r>
                  <a:rPr lang="en-US" sz="3600" b="1" dirty="0" err="1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ইউটিলাইজেশন</a:t>
                </a:r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ফ্যাক্টর</a:t>
                </a:r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(UF) </a:t>
                </a:r>
                <a:r>
                  <a:rPr lang="en-US" sz="3600" b="1" dirty="0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0.65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,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মেইনটেন্যান্স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ফ্যাক্টর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(MF) </a:t>
                </a:r>
                <a:r>
                  <a:rPr lang="en-US" sz="3600" b="1" dirty="0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0.85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।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কক্ষটি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আলোকিত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করতে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ব্যায়িত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পাওয়ার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,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বাতির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সংখ্যা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এবং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বাতির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বিন্যাস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নির্ণয়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করে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দেখাও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।</a:t>
                </a:r>
                <a:endParaRPr lang="en-US" sz="3600" b="1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24" y="609600"/>
                <a:ext cx="12344400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1481" t="-2304" r="-2469" b="-5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4575108"/>
                <a:ext cx="13182600" cy="334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উদ্ভাসন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তলের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30</a:t>
                </a:r>
                <a:r>
                  <a:rPr lang="en-US" sz="3600" b="1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মিঃ</a:t>
                </a:r>
                <a:r>
                  <a:rPr lang="en-US" sz="3600" b="1" dirty="0">
                    <a:ea typeface="Cambria Math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b="1" dirty="0"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15</a:t>
                </a:r>
                <a:r>
                  <a:rPr lang="en-US" sz="3600" b="1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মিঃ</a:t>
                </a:r>
                <a:r>
                  <a:rPr lang="en-US" sz="3600" b="1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= 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450 </a:t>
                </a:r>
                <a:r>
                  <a:rPr lang="en-US" sz="3600" b="1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বর্গমিটার</a:t>
                </a:r>
                <a:r>
                  <a:rPr lang="en-US" sz="3600" b="1" dirty="0">
                    <a:ea typeface="Cambria Math" pitchFamily="18" charset="0"/>
                    <a:cs typeface="NikoshBAN" pitchFamily="2" charset="0"/>
                  </a:rPr>
                  <a:t> ।</a:t>
                </a:r>
                <a:endParaRPr lang="en-US" sz="3600" b="1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উদ্ভাসন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তলে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প্রয়োজনীয়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লুমেন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উদ্ভাসন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তলের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প্রতি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ক্ষেত্রফলের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উদ্ভাসন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মাত্রা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450</a:t>
                </a:r>
                <a:r>
                  <a:rPr lang="en-US" sz="3600" b="1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b="1" dirty="0"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120</a:t>
                </a:r>
                <a:r>
                  <a:rPr lang="en-US" sz="3600" b="1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= 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54,000</a:t>
                </a:r>
                <a:r>
                  <a:rPr lang="en-US" sz="3600" b="1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লুমেন</a:t>
                </a:r>
                <a:r>
                  <a:rPr lang="en-US" sz="3600" b="1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।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5108"/>
                <a:ext cx="13182600" cy="3346942"/>
              </a:xfrm>
              <a:prstGeom prst="rect">
                <a:avLst/>
              </a:prstGeom>
              <a:blipFill rotWithShape="1">
                <a:blip r:embed="rId3"/>
                <a:stretch>
                  <a:fillRect l="-1434" b="-6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9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00200" y="838200"/>
                <a:ext cx="11734800" cy="688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বাতি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কর্তৃক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দেয়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লুমেন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প্রয়োজনীয়</m:t>
                        </m:r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মোট</m:t>
                        </m:r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লুমেন</m:t>
                        </m:r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>
                            <a:latin typeface="Cambria Math"/>
                            <a:cs typeface="NikoshBAN" pitchFamily="2" charset="0"/>
                          </a:rPr>
                          <m:t>UF</m:t>
                        </m:r>
                        <m:r>
                          <m:rPr>
                            <m:nor/>
                          </m:rPr>
                          <a:rPr lang="en-US" sz="3600" dirty="0"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600"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latin typeface="Cambria Math"/>
                            <a:cs typeface="NikoshBAN" pitchFamily="2" charset="0"/>
                          </a:rPr>
                          <m:t>MF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just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3600">
                            <a:cs typeface="NikoshBAN" pitchFamily="2" charset="0"/>
                          </a:rPr>
                          <m:t>,000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>
                            <a:latin typeface="Cambria Math"/>
                            <a:cs typeface="NikoshBAN" pitchFamily="2" charset="0"/>
                          </a:rPr>
                          <m:t>0.</m:t>
                        </m:r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65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NikoshBAN" pitchFamily="2" charset="0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600">
                            <a:latin typeface="NikoshBAN" pitchFamily="2" charset="0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cs typeface="NikoshBAN" pitchFamily="2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3600">
                            <a:cs typeface="NikoshBAN" pitchFamily="2" charset="0"/>
                          </a:rPr>
                          <m:t>.85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600" dirty="0" smtClean="0">
                    <a:cs typeface="NikoshBAN" pitchFamily="2" charset="0"/>
                  </a:rPr>
                  <a:t>97,737.56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লুমেন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just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প্রয়োজনীয়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পাওয়ার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latin typeface="NikoshBAN" pitchFamily="2" charset="0"/>
                            <a:cs typeface="NikoshBAN" pitchFamily="2" charset="0"/>
                          </a:rPr>
                          <m:t>বাতি কর্তৃক দেয় লুমেন</m:t>
                        </m:r>
                      </m:num>
                      <m:den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বাতির</m:t>
                        </m:r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দক্ষতা</m:t>
                        </m:r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>
                                    <a:latin typeface="Cambria Math"/>
                                    <a:cs typeface="NikoshBAN" pitchFamily="2" charset="0"/>
                                  </a:rPr>
                                  <m:t>লুমেন</m:t>
                                </m:r>
                              </m:num>
                              <m:den>
                                <m:r>
                                  <a:rPr lang="en-US" sz="3600">
                                    <a:latin typeface="Cambria Math"/>
                                    <a:cs typeface="NikoshBAN" pitchFamily="2" charset="0"/>
                                  </a:rPr>
                                  <m:t>ওয়াট</m:t>
                                </m:r>
                              </m:den>
                            </m:f>
                          </m:e>
                        </m:d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just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cs typeface="NikoshBAN" pitchFamily="2" charset="0"/>
                          </a:rPr>
                          <m:t>97,737.56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=  </a:t>
                </a:r>
                <a:r>
                  <a:rPr lang="en-US" sz="3600" b="1" u="sng" dirty="0" smtClean="0">
                    <a:cs typeface="NikoshBAN" pitchFamily="2" charset="0"/>
                  </a:rPr>
                  <a:t>1954.75 </a:t>
                </a:r>
                <a:r>
                  <a:rPr lang="en-US" sz="3600" b="1" u="sng" dirty="0" err="1">
                    <a:latin typeface="NikoshBAN" pitchFamily="2" charset="0"/>
                    <a:cs typeface="NikoshBAN" pitchFamily="2" charset="0"/>
                  </a:rPr>
                  <a:t>ওয়াট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smtClean="0">
                    <a:solidFill>
                      <a:srgbClr val="00B050"/>
                    </a:solidFill>
                    <a:latin typeface="Matura MT Script Capitals" pitchFamily="66" charset="0"/>
                    <a:cs typeface="Aharoni" pitchFamily="2" charset="-79"/>
                  </a:rPr>
                  <a:t>Ans</a:t>
                </a:r>
                <a:r>
                  <a:rPr lang="en-US" sz="5400" dirty="0">
                    <a:solidFill>
                      <a:srgbClr val="00B050"/>
                    </a:solidFill>
                    <a:latin typeface="Matura MT Script Capitals" pitchFamily="66" charset="0"/>
                    <a:cs typeface="Aharoni" pitchFamily="2" charset="-79"/>
                  </a:rPr>
                  <a:t>.</a:t>
                </a:r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838200"/>
                <a:ext cx="11734800" cy="6881884"/>
              </a:xfrm>
              <a:prstGeom prst="rect">
                <a:avLst/>
              </a:prstGeom>
              <a:blipFill rotWithShape="1">
                <a:blip r:embed="rId2"/>
                <a:stretch>
                  <a:fillRect l="-1610" b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95400" y="990600"/>
                <a:ext cx="12344400" cy="5599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>
                    <a:ea typeface="Cambria Math" pitchFamily="18" charset="0"/>
                    <a:cs typeface="NikoshBAN" pitchFamily="2" charset="0"/>
                  </a:rPr>
                  <a:t>40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ওয়াটের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টিউব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লাইটের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সংখ্যা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হবে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</a:p>
              <a:p>
                <a:pPr algn="just"/>
                <a:endParaRPr lang="en-US" sz="36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>
                    <a:ea typeface="Cambria Math" pitchFamily="18" charset="0"/>
                    <a:cs typeface="NikoshBAN" pitchFamily="2" charset="0"/>
                  </a:rPr>
                  <a:t>= 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cs typeface="NikoshBAN" pitchFamily="2" charset="0"/>
                          </a:rPr>
                          <m:t>1954.75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ea typeface="Cambria Math" pitchFamily="18" charset="0"/>
                            <a:cs typeface="NikoshBAN" pitchFamily="2" charset="0"/>
                          </a:rPr>
                          <m:t>40 </m:t>
                        </m:r>
                      </m:den>
                    </m:f>
                  </m:oMath>
                </a14:m>
                <a:r>
                  <a:rPr lang="en-US" sz="3600" dirty="0">
                    <a:ea typeface="Cambria Math" pitchFamily="18" charset="0"/>
                    <a:cs typeface="NikoshBAN" pitchFamily="2" charset="0"/>
                  </a:rPr>
                  <a:t>  = </a:t>
                </a:r>
                <a:r>
                  <a:rPr lang="en-US" sz="3600" dirty="0" smtClean="0">
                    <a:ea typeface="Cambria Math" pitchFamily="18" charset="0"/>
                    <a:cs typeface="NikoshBAN" pitchFamily="2" charset="0"/>
                  </a:rPr>
                  <a:t>48.87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~</m:t>
                    </m:r>
                  </m:oMath>
                </a14:m>
                <a:r>
                  <a:rPr lang="en-US" sz="3600" dirty="0">
                    <a:cs typeface="NikoshBAN" pitchFamily="2" charset="0"/>
                  </a:rPr>
                  <a:t> </a:t>
                </a:r>
                <a:r>
                  <a:rPr lang="en-US" sz="3600" dirty="0" smtClean="0">
                    <a:cs typeface="NikoshBAN" pitchFamily="2" charset="0"/>
                  </a:rPr>
                  <a:t>48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smtClean="0">
                    <a:solidFill>
                      <a:srgbClr val="00B050"/>
                    </a:solidFill>
                    <a:latin typeface="Matura MT Script Capitals" pitchFamily="66" charset="0"/>
                    <a:cs typeface="Aharoni" pitchFamily="2" charset="-79"/>
                  </a:rPr>
                  <a:t>Ans</a:t>
                </a:r>
                <a:r>
                  <a:rPr lang="en-US" sz="5400" dirty="0">
                    <a:solidFill>
                      <a:srgbClr val="00B050"/>
                    </a:solidFill>
                    <a:latin typeface="Matura MT Script Capitals" pitchFamily="66" charset="0"/>
                    <a:cs typeface="Aharoni" pitchFamily="2" charset="-79"/>
                  </a:rPr>
                  <a:t>.</a:t>
                </a:r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US" sz="36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600" dirty="0"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>
                    <a:ea typeface="Cambria Math" pitchFamily="18" charset="0"/>
                    <a:cs typeface="NikoshBAN" pitchFamily="2" charset="0"/>
                  </a:rPr>
                  <a:t>40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ওয়াটের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>
                    <a:ea typeface="Cambria Math" pitchFamily="18" charset="0"/>
                    <a:cs typeface="NikoshBAN" pitchFamily="2" charset="0"/>
                  </a:rPr>
                  <a:t>2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টি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করে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টিউব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বিশিষ্ট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টিউব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শেড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ব্যবহার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করলে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শেড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সংখ্যা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হবে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</a:p>
              <a:p>
                <a:pPr algn="just"/>
                <a:endParaRPr lang="en-US" sz="36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=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cs typeface="NikoshBAN" pitchFamily="2" charset="0"/>
                          </a:rPr>
                          <m:t>48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ea typeface="Cambria Math" pitchFamily="18" charset="0"/>
                            <a:cs typeface="NikoshBAN" pitchFamily="2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en-US" sz="3600" dirty="0">
                    <a:ea typeface="Cambria Math" pitchFamily="18" charset="0"/>
                    <a:cs typeface="NikoshBAN" pitchFamily="2" charset="0"/>
                  </a:rPr>
                  <a:t> = </a:t>
                </a:r>
                <a:r>
                  <a:rPr lang="en-US" sz="3600" dirty="0" smtClean="0">
                    <a:cs typeface="NikoshBAN" pitchFamily="2" charset="0"/>
                  </a:rPr>
                  <a:t>24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990600"/>
                <a:ext cx="12344400" cy="5599803"/>
              </a:xfrm>
              <a:prstGeom prst="rect">
                <a:avLst/>
              </a:prstGeom>
              <a:blipFill rotWithShape="1">
                <a:blip r:embed="rId2"/>
                <a:stretch>
                  <a:fillRect l="-1531" t="-1961" b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4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762000"/>
                <a:ext cx="12573000" cy="5742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solidFill>
                      <a:srgbClr val="00B0F0"/>
                    </a:solidFill>
                    <a:cs typeface="NikoshBAN" pitchFamily="2" charset="0"/>
                  </a:rPr>
                  <a:t>সাইড</a:t>
                </a:r>
                <a:r>
                  <a:rPr lang="en-US" sz="3600" dirty="0">
                    <a:solidFill>
                      <a:srgbClr val="00B0F0"/>
                    </a:solidFill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00B0F0"/>
                    </a:solidFill>
                    <a:cs typeface="NikoshBAN" pitchFamily="2" charset="0"/>
                  </a:rPr>
                  <a:t>ক্লিয়ারেন্স</a:t>
                </a:r>
                <a:r>
                  <a:rPr lang="en-US" sz="3600" dirty="0">
                    <a:solidFill>
                      <a:srgbClr val="00B0F0"/>
                    </a:solidFill>
                    <a:cs typeface="NikoshBAN" pitchFamily="2" charset="0"/>
                  </a:rPr>
                  <a:t>, </a:t>
                </a:r>
                <a:endParaRPr lang="en-US" sz="3600" dirty="0" smtClean="0">
                  <a:solidFill>
                    <a:srgbClr val="00B0F0"/>
                  </a:solidFill>
                  <a:cs typeface="NikoshBAN" pitchFamily="2" charset="0"/>
                </a:endParaRPr>
              </a:p>
              <a:p>
                <a:pPr algn="just"/>
                <a:r>
                  <a:rPr lang="en-US" sz="3600" dirty="0">
                    <a:solidFill>
                      <a:srgbClr val="00B0F0"/>
                    </a:solidFill>
                    <a:cs typeface="NikoshBAN" pitchFamily="2" charset="0"/>
                  </a:rPr>
                  <a:t>	 </a:t>
                </a:r>
                <a:r>
                  <a:rPr lang="en-US" sz="3600" dirty="0" smtClean="0">
                    <a:solidFill>
                      <a:srgbClr val="00B0F0"/>
                    </a:solidFill>
                    <a:cs typeface="NikoshBAN" pitchFamily="2" charset="0"/>
                  </a:rPr>
                  <a:t>      </a:t>
                </a:r>
              </a:p>
              <a:p>
                <a:pPr algn="just"/>
                <a:endParaRPr lang="en-US" sz="3600" dirty="0">
                  <a:solidFill>
                    <a:srgbClr val="00B0F0"/>
                  </a:solidFill>
                  <a:cs typeface="NikoshBAN" pitchFamily="2" charset="0"/>
                </a:endParaRPr>
              </a:p>
              <a:p>
                <a:pPr algn="just"/>
                <a:r>
                  <a:rPr lang="en-US" sz="3600" dirty="0" smtClean="0">
                    <a:solidFill>
                      <a:srgbClr val="00B0F0"/>
                    </a:solidFill>
                    <a:cs typeface="NikoshBAN" pitchFamily="2" charset="0"/>
                  </a:rPr>
                  <a:t>		</a:t>
                </a:r>
                <a:r>
                  <a:rPr lang="en-US" sz="3600" dirty="0" err="1" smtClean="0">
                    <a:solidFill>
                      <a:srgbClr val="00B0F0"/>
                    </a:solidFill>
                    <a:cs typeface="NikoshBAN" pitchFamily="2" charset="0"/>
                  </a:rPr>
                  <a:t>দৈর্ঘ্য</a:t>
                </a:r>
                <a:r>
                  <a:rPr lang="en-US" sz="3600" dirty="0" smtClean="0">
                    <a:solidFill>
                      <a:srgbClr val="00B0F0"/>
                    </a:solidFill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00B0F0"/>
                    </a:solidFill>
                    <a:cs typeface="NikoshBAN" pitchFamily="2" charset="0"/>
                  </a:rPr>
                  <a:t>বরাবর</a:t>
                </a:r>
                <a:r>
                  <a:rPr lang="en-US" sz="3600" dirty="0">
                    <a:solidFill>
                      <a:srgbClr val="00B0F0"/>
                    </a:solidFill>
                    <a:cs typeface="NikoshBAN" pitchFamily="2" charset="0"/>
                  </a:rPr>
                  <a:t> =</a:t>
                </a:r>
                <a:r>
                  <a:rPr lang="en-US" sz="3600" dirty="0">
                    <a:solidFill>
                      <a:srgbClr val="00B0F0"/>
                    </a:solidFill>
                    <a:ea typeface="Cambria Math" pitchFamily="18" charset="0"/>
                    <a:cs typeface="NikoshBAN" pitchFamily="2" charset="0"/>
                  </a:rPr>
                  <a:t>  </a:t>
                </a:r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5 </m:t>
                        </m:r>
                        <m:r>
                          <a:rPr lang="en-US" sz="360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30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dirty="0" smtClean="0">
                        <a:solidFill>
                          <a:srgbClr val="00B0F0"/>
                        </a:solidFill>
                        <a:cs typeface="NikoshBAN" pitchFamily="2" charset="0"/>
                      </a:rPr>
                      <m:t>2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rgbClr val="00B0F0"/>
                        </a:solidFill>
                        <a:cs typeface="NikoshBAN" pitchFamily="2" charset="0"/>
                      </a:rPr>
                      <m:t>.5</m:t>
                    </m:r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rgbClr val="00B0F0"/>
                    </a:solidFill>
                    <a:ea typeface="Cambria Math" pitchFamily="18" charset="0"/>
                    <a:cs typeface="NikoshBAN" pitchFamily="2" charset="0"/>
                  </a:rPr>
                  <a:t>m</a:t>
                </a:r>
              </a:p>
              <a:p>
                <a:pPr algn="just"/>
                <a:endParaRPr lang="en-US" sz="3600" dirty="0">
                  <a:solidFill>
                    <a:srgbClr val="00B0F0"/>
                  </a:solidFill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smtClean="0">
                    <a:solidFill>
                      <a:srgbClr val="00B0F0"/>
                    </a:solidFill>
                    <a:cs typeface="NikoshBAN" pitchFamily="2" charset="0"/>
                  </a:rPr>
                  <a:t>	      </a:t>
                </a:r>
              </a:p>
              <a:p>
                <a:pPr algn="just"/>
                <a:endParaRPr lang="en-US" sz="3600" dirty="0" smtClean="0">
                  <a:solidFill>
                    <a:srgbClr val="00B0F0"/>
                  </a:solidFill>
                  <a:cs typeface="NikoshBAN" pitchFamily="2" charset="0"/>
                </a:endParaRPr>
              </a:p>
              <a:p>
                <a:pPr algn="just"/>
                <a:r>
                  <a:rPr lang="en-US" sz="3600" dirty="0">
                    <a:solidFill>
                      <a:srgbClr val="00B0F0"/>
                    </a:solidFill>
                    <a:cs typeface="NikoshBAN" pitchFamily="2" charset="0"/>
                  </a:rPr>
                  <a:t>	</a:t>
                </a:r>
                <a:r>
                  <a:rPr lang="en-US" sz="3600" dirty="0" smtClean="0">
                    <a:solidFill>
                      <a:srgbClr val="00B0F0"/>
                    </a:solidFill>
                    <a:cs typeface="NikoshBAN" pitchFamily="2" charset="0"/>
                  </a:rPr>
                  <a:t>	</a:t>
                </a:r>
                <a:r>
                  <a:rPr lang="en-US" sz="3600" dirty="0" err="1" smtClean="0">
                    <a:solidFill>
                      <a:srgbClr val="00B0F0"/>
                    </a:solidFill>
                    <a:cs typeface="NikoshBAN" pitchFamily="2" charset="0"/>
                  </a:rPr>
                  <a:t>প্রস্থ</a:t>
                </a:r>
                <a:r>
                  <a:rPr lang="en-US" sz="3600" dirty="0" smtClean="0">
                    <a:solidFill>
                      <a:srgbClr val="00B0F0"/>
                    </a:solidFill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00B0F0"/>
                    </a:solidFill>
                    <a:cs typeface="NikoshBAN" pitchFamily="2" charset="0"/>
                  </a:rPr>
                  <a:t>বরাবর</a:t>
                </a:r>
                <a:r>
                  <a:rPr lang="en-US" sz="3600" dirty="0">
                    <a:solidFill>
                      <a:srgbClr val="00B0F0"/>
                    </a:solidFill>
                    <a:cs typeface="NikoshBAN" pitchFamily="2" charset="0"/>
                  </a:rPr>
                  <a:t> =</a:t>
                </a:r>
                <a:r>
                  <a:rPr lang="en-US" sz="3600" dirty="0">
                    <a:solidFill>
                      <a:srgbClr val="00B0F0"/>
                    </a:solidFill>
                    <a:ea typeface="Cambria Math" pitchFamily="18" charset="0"/>
                    <a:cs typeface="NikoshBAN" pitchFamily="2" charset="0"/>
                  </a:rPr>
                  <a:t>  </a:t>
                </a:r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4</m:t>
                        </m:r>
                        <m:r>
                          <a:rPr lang="en-US" sz="3600" b="0" i="0" dirty="0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600" b="0" i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dirty="0" smtClean="0">
                        <a:solidFill>
                          <a:srgbClr val="00B0F0"/>
                        </a:solidFill>
                        <a:cs typeface="NikoshBAN" pitchFamily="2" charset="0"/>
                      </a:rPr>
                      <m:t>1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rgbClr val="00B0F0"/>
                        </a:solidFill>
                        <a:cs typeface="NikoshBAN" pitchFamily="2" charset="0"/>
                      </a:rPr>
                      <m:t>.5</m:t>
                    </m:r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B0F0"/>
                    </a:solidFill>
                    <a:ea typeface="Cambria Math" pitchFamily="18" charset="0"/>
                    <a:cs typeface="NikoshBAN" pitchFamily="2" charset="0"/>
                  </a:rPr>
                  <a:t>m</a:t>
                </a:r>
              </a:p>
              <a:p>
                <a:pPr algn="just"/>
                <a:endParaRPr lang="en-US" sz="3600" dirty="0">
                  <a:solidFill>
                    <a:srgbClr val="00B0F0"/>
                  </a:solidFill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762000"/>
                <a:ext cx="12573000" cy="5742341"/>
              </a:xfrm>
              <a:prstGeom prst="rect">
                <a:avLst/>
              </a:prstGeom>
              <a:blipFill rotWithShape="1">
                <a:blip r:embed="rId2"/>
                <a:stretch>
                  <a:fillRect l="-1503" t="-1911" b="-3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91000" y="152623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বাতির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ব্যবধান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8700" y="153454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বাতির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81800" y="1987897"/>
            <a:ext cx="495300" cy="526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077200" y="1987897"/>
            <a:ext cx="762000" cy="526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8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19200" y="762000"/>
                <a:ext cx="11582400" cy="6682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যেহেতু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কক্ষটির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উচ্চতা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দেয়া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ea typeface="Cambria Math" pitchFamily="18" charset="0"/>
                    <a:cs typeface="NikoshBAN" pitchFamily="2" charset="0"/>
                  </a:rPr>
                  <a:t>5m</a:t>
                </a:r>
                <a:r>
                  <a:rPr lang="en-US" sz="3600" dirty="0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কিন্তু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মাউন্টিং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উচ্চতা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দেয়া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নেই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,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তাই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মাউন্টিং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উচ্চতা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ধরতে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হবে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ea typeface="Cambria Math" pitchFamily="18" charset="0"/>
                    <a:cs typeface="NikoshBAN" pitchFamily="2" charset="0"/>
                  </a:rPr>
                  <a:t>3.5m।</a:t>
                </a:r>
              </a:p>
              <a:p>
                <a:pPr algn="just"/>
                <a:endParaRPr lang="en-US" sz="36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এখন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,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ব্যবধান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-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উচ্চতা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অনুপাত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dirty="0" smtClean="0">
                            <a:latin typeface="NikoshBAN" pitchFamily="2" charset="0"/>
                            <a:cs typeface="NikoshBAN" pitchFamily="2" charset="0"/>
                          </a:rPr>
                          <m:t>দুই বাতির মধ্যবর্তী ব্যবধান</m:t>
                        </m:r>
                      </m:num>
                      <m:den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বাতির</m:t>
                        </m:r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মাউন্টিং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উচ্চতা</m:t>
                        </m:r>
                      </m:den>
                    </m:f>
                  </m:oMath>
                </a14:m>
                <a:endParaRPr lang="en-US" sz="3600" dirty="0" smtClean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6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দৈর্ঘ্য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বরাবর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dirty="0" smtClean="0"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chemeClr val="tx1"/>
                            </a:solidFill>
                            <a:cs typeface="NikoshBAN" pitchFamily="2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dirty="0" smtClean="0">
                            <a:solidFill>
                              <a:schemeClr val="tx1"/>
                            </a:solidFill>
                            <a:cs typeface="NikoshBAN" pitchFamily="2" charset="0"/>
                          </a:rPr>
                          <m:t>.5</m:t>
                        </m:r>
                      </m:den>
                    </m:f>
                  </m:oMath>
                </a14:m>
                <a:r>
                  <a:rPr lang="en-US" sz="3600" dirty="0">
                    <a:ea typeface="Cambria Math" pitchFamily="18" charset="0"/>
                    <a:cs typeface="NikoshBAN" pitchFamily="2" charset="0"/>
                  </a:rPr>
                  <a:t> = </a:t>
                </a:r>
                <a:r>
                  <a:rPr lang="en-US" sz="3600" dirty="0" smtClean="0">
                    <a:cs typeface="NikoshBAN" pitchFamily="2" charset="0"/>
                  </a:rPr>
                  <a:t>1.43</a:t>
                </a:r>
              </a:p>
              <a:p>
                <a:pPr algn="just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প্রস্থ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বরাবর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cs typeface="NikoshBAN" pitchFamily="2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cs typeface="NikoshBAN" pitchFamily="2" charset="0"/>
                          </a:rPr>
                          <m:t>3.5</m:t>
                        </m:r>
                      </m:den>
                    </m:f>
                  </m:oMath>
                </a14:m>
                <a:r>
                  <a:rPr lang="en-US" sz="3600" dirty="0">
                    <a:ea typeface="Cambria Math" pitchFamily="18" charset="0"/>
                    <a:cs typeface="NikoshBAN" pitchFamily="2" charset="0"/>
                  </a:rPr>
                  <a:t> = </a:t>
                </a:r>
                <a:r>
                  <a:rPr lang="en-US" sz="3600" dirty="0" smtClean="0">
                    <a:cs typeface="NikoshBAN" pitchFamily="2" charset="0"/>
                  </a:rPr>
                  <a:t>1.14</a:t>
                </a:r>
              </a:p>
              <a:p>
                <a:pPr algn="just"/>
                <a:endParaRPr lang="en-US" sz="3600" dirty="0">
                  <a:cs typeface="NikoshBAN" pitchFamily="2" charset="0"/>
                </a:endParaRPr>
              </a:p>
              <a:p>
                <a:pPr algn="just"/>
                <a:r>
                  <a:rPr lang="en-US" sz="3600" dirty="0" err="1" smtClean="0">
                    <a:cs typeface="NikoshBAN" pitchFamily="2" charset="0"/>
                  </a:rPr>
                  <a:t>অর্থা</a:t>
                </a:r>
                <a:r>
                  <a:rPr lang="en-US" sz="3600" dirty="0" smtClean="0">
                    <a:cs typeface="NikoshBAN" pitchFamily="2" charset="0"/>
                  </a:rPr>
                  <a:t>ৎ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ব্যবধান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-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উচ্চতা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অনুপাত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cs typeface="NikoshBAN" pitchFamily="2" charset="0"/>
                  </a:rPr>
                  <a:t> 1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cs typeface="NikoshBAN" pitchFamily="2" charset="0"/>
                  </a:rPr>
                  <a:t>1.5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রয়েছে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600" dirty="0"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62000"/>
                <a:ext cx="11582400" cy="6682407"/>
              </a:xfrm>
              <a:prstGeom prst="rect">
                <a:avLst/>
              </a:prstGeom>
              <a:blipFill rotWithShape="1">
                <a:blip r:embed="rId2"/>
                <a:stretch>
                  <a:fillRect l="-1579" t="-1642" r="-2526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4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6880" y="152400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বাতির</a:t>
            </a:r>
            <a:r>
              <a:rPr lang="en-US" sz="3600" b="1" u="sng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বিন্যাস</a:t>
            </a:r>
            <a:r>
              <a:rPr lang="en-US" sz="3600" b="1" u="sng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নিম্নরূপঃ</a:t>
            </a:r>
            <a:endParaRPr lang="en-US" sz="3600" b="1" u="sng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7143" y="4612394"/>
            <a:ext cx="1197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15m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8337318" y="1120633"/>
            <a:ext cx="119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30m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84638" y="2216784"/>
            <a:ext cx="0" cy="2355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35180" y="5153923"/>
            <a:ext cx="0" cy="2497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18340" y="1477984"/>
            <a:ext cx="52205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669505" y="2219275"/>
            <a:ext cx="11503694" cy="54325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481451" y="4114800"/>
            <a:ext cx="398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91036" y="212828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622473" y="207379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578660" y="2111233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447224" y="2094154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0359600" y="2122281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1315788" y="2137982"/>
            <a:ext cx="0" cy="28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2271976" y="2061879"/>
            <a:ext cx="0" cy="338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74227" y="4110335"/>
            <a:ext cx="85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5.5m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674227" y="5481935"/>
            <a:ext cx="85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9.5m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360199" y="1556705"/>
            <a:ext cx="85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2.5m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092625" y="1595714"/>
            <a:ext cx="1017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12.5m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9063870" y="1556704"/>
            <a:ext cx="1017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17.5m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10837694" y="1632489"/>
            <a:ext cx="1017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22.5m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244047" y="2783906"/>
            <a:ext cx="318729" cy="187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flipH="1">
            <a:off x="3506920" y="2782725"/>
            <a:ext cx="270925" cy="189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9296" y="2783159"/>
            <a:ext cx="306085" cy="188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331672" y="2783159"/>
            <a:ext cx="306085" cy="188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2470299" y="5943600"/>
            <a:ext cx="398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666285" y="21336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534848" y="21336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180249" y="1595712"/>
            <a:ext cx="85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7.5m</a:t>
            </a:r>
            <a:endParaRPr lang="en-US" sz="24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2471050" y="2895600"/>
            <a:ext cx="398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74227" y="2631538"/>
            <a:ext cx="85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1.5m</a:t>
            </a:r>
            <a:endParaRPr lang="en-US" sz="24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2471050" y="4343400"/>
            <a:ext cx="398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471050" y="5715000"/>
            <a:ext cx="398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471050" y="7162800"/>
            <a:ext cx="398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1156423" y="2783906"/>
            <a:ext cx="318729" cy="187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3068799" y="2783906"/>
            <a:ext cx="318729" cy="187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9250370" y="4253364"/>
            <a:ext cx="318729" cy="187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flipH="1">
            <a:off x="3513242" y="4252183"/>
            <a:ext cx="270925" cy="189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425618" y="4252617"/>
            <a:ext cx="306085" cy="188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337994" y="4252617"/>
            <a:ext cx="306085" cy="188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1162745" y="4253364"/>
            <a:ext cx="318729" cy="187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3075121" y="4253364"/>
            <a:ext cx="318729" cy="187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9252982" y="5579098"/>
            <a:ext cx="318729" cy="187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flipH="1">
            <a:off x="3515854" y="5577917"/>
            <a:ext cx="270925" cy="189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428230" y="5578351"/>
            <a:ext cx="306085" cy="188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7340606" y="5578351"/>
            <a:ext cx="306085" cy="188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1165358" y="5579098"/>
            <a:ext cx="318729" cy="187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3077733" y="5579098"/>
            <a:ext cx="318729" cy="187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9244047" y="7069226"/>
            <a:ext cx="318729" cy="187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 flipH="1">
            <a:off x="3506920" y="7068045"/>
            <a:ext cx="270925" cy="189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5419296" y="7068479"/>
            <a:ext cx="306085" cy="188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7331672" y="7068479"/>
            <a:ext cx="306085" cy="1886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1156423" y="7069226"/>
            <a:ext cx="318729" cy="187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3068799" y="7069226"/>
            <a:ext cx="318729" cy="1878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1514862" y="6931749"/>
            <a:ext cx="1017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13.5m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2719251" y="1649568"/>
            <a:ext cx="1017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27.5m</a:t>
            </a:r>
            <a:endParaRPr lang="en-US" sz="2400" dirty="0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9403412" y="2057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448800" y="1443798"/>
            <a:ext cx="464064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3258800" y="2057400"/>
            <a:ext cx="0" cy="338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7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5400" y="1886607"/>
                <a:ext cx="123444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smtClean="0">
                    <a:solidFill>
                      <a:schemeClr val="tx1"/>
                    </a:solidFill>
                    <a:ea typeface="Cambria Math" pitchFamily="18" charset="0"/>
                    <a:cs typeface="NikoshBAN" pitchFamily="2" charset="0"/>
                  </a:rPr>
                  <a:t>30m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  <a:ea typeface="Cambria Math" pitchFamily="18" charset="0"/>
                    <a:cs typeface="NikoshBAN" pitchFamily="2" charset="0"/>
                  </a:rPr>
                  <a:t>12m</a:t>
                </a:r>
                <a:r>
                  <a:rPr lang="en-US" sz="3600" b="1" dirty="0" smtClean="0">
                    <a:solidFill>
                      <a:schemeClr val="tx1"/>
                    </a:solidFill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  <a:ea typeface="Cambria Math" pitchFamily="18" charset="0"/>
                    <a:cs typeface="NikoshBAN" pitchFamily="2" charset="0"/>
                  </a:rPr>
                  <a:t>5m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সাইজের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একটি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মেশিন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শপকে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আলোকিত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করতে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হবে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। </a:t>
                </a:r>
                <a:r>
                  <a:rPr lang="en-US" sz="3600" b="1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এখানে</a:t>
                </a:r>
                <a:r>
                  <a:rPr lang="en-US" sz="3600" b="1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  <a:ea typeface="Cambria Math" pitchFamily="18" charset="0"/>
                    <a:cs typeface="NikoshBAN" pitchFamily="2" charset="0"/>
                  </a:rPr>
                  <a:t>UF - 90%,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D</a:t>
                </a:r>
                <a:r>
                  <a:rPr lang="en-US" sz="3600" b="1" dirty="0" smtClean="0">
                    <a:solidFill>
                      <a:schemeClr val="tx1"/>
                    </a:solidFill>
                    <a:ea typeface="Cambria Math" pitchFamily="18" charset="0"/>
                    <a:cs typeface="NikoshBAN" pitchFamily="2" charset="0"/>
                  </a:rPr>
                  <a:t>F - 120%</a:t>
                </a:r>
                <a:r>
                  <a:rPr lang="en-US" sz="3600" b="1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। </a:t>
                </a:r>
                <a:r>
                  <a:rPr lang="en-US" sz="3600" b="1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এজন্য</a:t>
                </a:r>
                <a:r>
                  <a:rPr lang="en-US" sz="3600" b="1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প্রতিটি</a:t>
                </a:r>
                <a:r>
                  <a:rPr lang="en-US" sz="3600" b="1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>
                    <a:ea typeface="Cambria Math" pitchFamily="18" charset="0"/>
                    <a:cs typeface="NikoshBAN" pitchFamily="2" charset="0"/>
                  </a:rPr>
                  <a:t>40 </a:t>
                </a:r>
                <a:r>
                  <a:rPr lang="en-US" sz="3600" b="1" dirty="0" err="1">
                    <a:ea typeface="Cambria Math" pitchFamily="18" charset="0"/>
                    <a:cs typeface="NikoshBAN" pitchFamily="2" charset="0"/>
                  </a:rPr>
                  <a:t>ওয়াট</a:t>
                </a:r>
                <a:r>
                  <a:rPr lang="en-US" sz="3600" b="1" dirty="0"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ea typeface="Cambria Math" pitchFamily="18" charset="0"/>
                    <a:cs typeface="NikoshBAN" pitchFamily="2" charset="0"/>
                  </a:rPr>
                  <a:t>এর</a:t>
                </a:r>
                <a:r>
                  <a:rPr lang="en-US" sz="3600" b="1" dirty="0"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ea typeface="Cambria Math" pitchFamily="18" charset="0"/>
                    <a:cs typeface="NikoshBAN" pitchFamily="2" charset="0"/>
                  </a:rPr>
                  <a:t>প্রতি</a:t>
                </a:r>
                <a:r>
                  <a:rPr lang="en-US" sz="3600" b="1" dirty="0"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ea typeface="Cambria Math" pitchFamily="18" charset="0"/>
                    <a:cs typeface="NikoshBAN" pitchFamily="2" charset="0"/>
                  </a:rPr>
                  <a:t>জোড়া</a:t>
                </a:r>
                <a:r>
                  <a:rPr lang="en-US" sz="3600" b="1" dirty="0"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ea typeface="Cambria Math" pitchFamily="18" charset="0"/>
                    <a:cs typeface="NikoshBAN" pitchFamily="2" charset="0"/>
                  </a:rPr>
                  <a:t>টিউবলাইট</a:t>
                </a:r>
                <a:r>
                  <a:rPr lang="en-US" sz="3600" b="1" dirty="0"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ea typeface="Cambria Math" pitchFamily="18" charset="0"/>
                    <a:cs typeface="NikoshBAN" pitchFamily="2" charset="0"/>
                  </a:rPr>
                  <a:t>সেট</a:t>
                </a:r>
                <a:r>
                  <a:rPr lang="en-US" sz="3600" b="1" dirty="0"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ea typeface="Cambria Math" pitchFamily="18" charset="0"/>
                    <a:cs typeface="NikoshBAN" pitchFamily="2" charset="0"/>
                  </a:rPr>
                  <a:t>প্রয়োজনীয়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ea typeface="Cambria Math" pitchFamily="18" charset="0"/>
                    <a:cs typeface="NikoshBAN" pitchFamily="2" charset="0"/>
                  </a:rPr>
                  <a:t>সংখ্যা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ea typeface="Cambria Math" pitchFamily="18" charset="0"/>
                    <a:cs typeface="NikoshBAN" pitchFamily="2" charset="0"/>
                  </a:rPr>
                  <a:t>এবং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ea typeface="Cambria Math" pitchFamily="18" charset="0"/>
                    <a:cs typeface="NikoshBAN" pitchFamily="2" charset="0"/>
                  </a:rPr>
                  <a:t>লাইটিং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ea typeface="Cambria Math" pitchFamily="18" charset="0"/>
                    <a:cs typeface="NikoshBAN" pitchFamily="2" charset="0"/>
                  </a:rPr>
                  <a:t>স্কিম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দেখাও</a:t>
                </a:r>
                <a:r>
                  <a:rPr lang="en-US" sz="3600" b="1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(</a:t>
                </a:r>
                <a:r>
                  <a:rPr lang="en-US" sz="3600" b="1" dirty="0" err="1" smtClean="0">
                    <a:ea typeface="Cambria Math" pitchFamily="18" charset="0"/>
                    <a:cs typeface="NikoshBAN" pitchFamily="2" charset="0"/>
                  </a:rPr>
                  <a:t>বাতির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ea typeface="Cambria Math" pitchFamily="18" charset="0"/>
                    <a:cs typeface="NikoshBAN" pitchFamily="2" charset="0"/>
                  </a:rPr>
                  <a:t>মাউন্টিং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ea typeface="Cambria Math" pitchFamily="18" charset="0"/>
                    <a:cs typeface="NikoshBAN" pitchFamily="2" charset="0"/>
                  </a:rPr>
                  <a:t>উচ্চতা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 3.5m, </a:t>
                </a:r>
                <a:r>
                  <a:rPr lang="en-US" sz="3600" b="1" dirty="0" err="1" smtClean="0">
                    <a:ea typeface="Cambria Math" pitchFamily="18" charset="0"/>
                    <a:cs typeface="NikoshBAN" pitchFamily="2" charset="0"/>
                  </a:rPr>
                  <a:t>উদ্ভাসন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 = 120</a:t>
                </a:r>
                <a:r>
                  <a:rPr lang="en-US" sz="3600" b="1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ea typeface="Cambria Math" pitchFamily="18" charset="0"/>
                    <a:cs typeface="NikoshBAN" pitchFamily="2" charset="0"/>
                  </a:rPr>
                  <a:t>লুমেন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/</a:t>
                </a:r>
                <a:r>
                  <a:rPr lang="en-US" sz="3600" b="1" dirty="0" err="1" smtClean="0">
                    <a:ea typeface="Cambria Math" pitchFamily="18" charset="0"/>
                    <a:cs typeface="NikoshBAN" pitchFamily="2" charset="0"/>
                  </a:rPr>
                  <a:t>বর্গমিটার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।</a:t>
                </a:r>
                <a:endParaRPr lang="en-US" sz="36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886607"/>
                <a:ext cx="12344400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1531" r="-2370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676400" y="670560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5340" y="1027386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3600" b="1" u="sng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3600" b="1" u="sng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63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2042160"/>
            <a:ext cx="11186160" cy="1855893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r>
              <a:rPr lang="en-US" sz="55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ইলেকট্রিক্যাল</a:t>
            </a:r>
            <a:r>
              <a:rPr lang="en-US" sz="5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ইনস্টলেশন</a:t>
            </a:r>
            <a:r>
              <a:rPr lang="en-US" sz="5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প্ল্যানিং</a:t>
            </a:r>
            <a:r>
              <a:rPr lang="en-US" sz="5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5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এস্টিমেটিং</a:t>
            </a:r>
            <a:r>
              <a:rPr lang="en-US" sz="5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5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		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4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৬৬৭৪১ )</a:t>
            </a:r>
            <a:endParaRPr lang="en-US" sz="4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1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63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200" y="1920240"/>
            <a:ext cx="8686800" cy="4456605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pPr algn="ctr"/>
            <a:r>
              <a:rPr lang="en-US" sz="5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5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5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লাইটিং</a:t>
            </a:r>
            <a:r>
              <a:rPr lang="en-US" sz="5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স্কিমের</a:t>
            </a:r>
            <a:r>
              <a:rPr lang="en-US" sz="5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600" b="1" dirty="0">
                <a:solidFill>
                  <a:srgbClr val="C00000"/>
                </a:solidFill>
                <a:cs typeface="NikoshBAN" pitchFamily="2" charset="0"/>
              </a:rPr>
              <a:t>(Understand the Concept of Lighting Scheme)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54"/>
            <a:ext cx="14630400" cy="82263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76801" y="457200"/>
            <a:ext cx="3901438" cy="917174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pPr algn="ctr"/>
            <a:r>
              <a:rPr lang="en-US" sz="5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0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1772680"/>
            <a:ext cx="5330178" cy="689419"/>
          </a:xfrm>
          <a:prstGeom prst="rect">
            <a:avLst/>
          </a:prstGeom>
        </p:spPr>
        <p:txBody>
          <a:bodyPr wrap="none" lIns="146304" tIns="73152" rIns="146304" bIns="73152">
            <a:spAutoFit/>
          </a:bodyPr>
          <a:lstStyle/>
          <a:p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8345" y="2810953"/>
            <a:ext cx="9829800" cy="1255728"/>
          </a:xfrm>
          <a:prstGeom prst="rect">
            <a:avLst/>
          </a:prstGeom>
        </p:spPr>
        <p:txBody>
          <a:bodyPr wrap="square" lIns="146304" tIns="73152" rIns="146304" bIns="73152">
            <a:spAutoFit/>
          </a:bodyPr>
          <a:lstStyle/>
          <a:p>
            <a:pPr marL="571500" indent="-571500" algn="just">
              <a:spcBef>
                <a:spcPts val="480"/>
              </a:spcBef>
              <a:spcAft>
                <a:spcPts val="480"/>
              </a:spcAft>
              <a:buClr>
                <a:schemeClr val="accent6">
                  <a:lumMod val="75000"/>
                </a:schemeClr>
              </a:buClr>
              <a:buSzPct val="125000"/>
              <a:buFont typeface="Wingdings" pitchFamily="2" charset="2"/>
              <a:buChar char="ü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1392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295"/>
            <a:ext cx="14630400" cy="8226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6800" y="533400"/>
                <a:ext cx="12573000" cy="3484287"/>
              </a:xfrm>
              <a:prstGeom prst="rect">
                <a:avLst/>
              </a:prstGeom>
            </p:spPr>
            <p:txBody>
              <a:bodyPr wrap="square" lIns="146304" tIns="73152" rIns="146304" bIns="73152">
                <a:spAutoFit/>
              </a:bodyPr>
              <a:lstStyle/>
              <a:p>
                <a:pPr algn="just"/>
                <a:r>
                  <a:rPr lang="en-US" sz="3600" b="1" u="sng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সমস্যা</a:t>
                </a:r>
                <a:r>
                  <a:rPr lang="en-US" sz="3600" b="1" u="sng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u="sng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-01:</a:t>
                </a:r>
                <a:endParaRPr lang="en-US" sz="36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	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+mj-lt"/>
                    <a:ea typeface="Cambria Math" pitchFamily="18" charset="0"/>
                    <a:cs typeface="NikoshBAN" pitchFamily="2" charset="0"/>
                  </a:rPr>
                  <a:t>10m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b="1" dirty="0" smtClean="0">
                    <a:solidFill>
                      <a:srgbClr val="C00000"/>
                    </a:solidFill>
                    <a:latin typeface="+mj-lt"/>
                    <a:ea typeface="Cambria Math" pitchFamily="18" charset="0"/>
                    <a:cs typeface="NikoshBAN" pitchFamily="2" charset="0"/>
                  </a:rPr>
                  <a:t> 5m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সাইজের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একটি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কক্ষ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আলোকিত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করতে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হবে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।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আলোর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পরিমাণ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200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lumen/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𝐦</m:t>
                        </m:r>
                      </m:e>
                      <m:sup>
                        <m:r>
                          <a:rPr lang="en-US" sz="3600" b="1" i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0" smtClean="0">
                        <a:solidFill>
                          <a:srgbClr val="C00000"/>
                        </a:solidFill>
                        <a:latin typeface="Cambria Math"/>
                        <a:ea typeface="Cambria Math" pitchFamily="18" charset="0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en-US" sz="3600" b="1" dirty="0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UF = 0.7, MF = 0.9,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বাতির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দক্ষতা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40 lumen/watt,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মেঝে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হতে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বাতির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উচ্চতা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= 3m 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ও</a:t>
                </a:r>
                <a:r>
                  <a:rPr lang="en-US" sz="3600" b="1" dirty="0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স্পেস</a:t>
                </a:r>
                <a:r>
                  <a:rPr lang="en-US" sz="3600" b="1" dirty="0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হাইট</a:t>
                </a:r>
                <a:r>
                  <a:rPr lang="en-US" sz="3600" b="1" dirty="0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রেশিও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(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দৈর্ঘ্য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ও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প্রস্থ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উভয়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ক্ষেত্রে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) </a:t>
                </a:r>
                <a:r>
                  <a:rPr lang="en-US" sz="3600" b="1" dirty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= </a:t>
                </a:r>
                <a:r>
                  <a:rPr lang="en-US" sz="3600" b="1" dirty="0" smtClean="0">
                    <a:solidFill>
                      <a:srgbClr val="C00000"/>
                    </a:solidFill>
                    <a:ea typeface="Cambria Math" pitchFamily="18" charset="0"/>
                    <a:cs typeface="NikoshBAN" pitchFamily="2" charset="0"/>
                  </a:rPr>
                  <a:t>0.8 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হলে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বাতির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বিন্যাস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(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ব্যায়িত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পাওয়ার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,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প্রতি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বাতির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ওয়াট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,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বাতির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সংখ্যা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)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নির্ণয়</a:t>
                </a:r>
                <a:r>
                  <a:rPr lang="en-US" sz="3600" b="1" dirty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করে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দেখাও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।</a:t>
                </a:r>
                <a:endParaRPr lang="en-US" sz="3600" b="1" dirty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3400"/>
                <a:ext cx="12573000" cy="3484287"/>
              </a:xfrm>
              <a:prstGeom prst="rect">
                <a:avLst/>
              </a:prstGeom>
              <a:blipFill rotWithShape="1">
                <a:blip r:embed="rId3"/>
                <a:stretch>
                  <a:fillRect l="-1018" t="-1926" r="-1842" b="-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38600" y="3905861"/>
                <a:ext cx="9472448" cy="3471720"/>
              </a:xfrm>
              <a:prstGeom prst="rect">
                <a:avLst/>
              </a:prstGeom>
            </p:spPr>
            <p:txBody>
              <a:bodyPr wrap="square" lIns="146304" tIns="73152" rIns="146304" bIns="73152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উদ্ভাসন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তলের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600" b="1" dirty="0" smtClean="0">
                    <a:solidFill>
                      <a:schemeClr val="tx1"/>
                    </a:solidFill>
                    <a:ea typeface="Cambria Math" pitchFamily="18" charset="0"/>
                    <a:cs typeface="NikoshBAN" pitchFamily="2" charset="0"/>
                  </a:rPr>
                  <a:t>10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মি</a:t>
                </a:r>
                <a:r>
                  <a:rPr lang="en-US" sz="3600" b="1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ঃ</a:t>
                </a:r>
                <a:r>
                  <a:rPr lang="en-US" sz="3600" b="1" dirty="0" smtClean="0">
                    <a:solidFill>
                      <a:schemeClr val="tx1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solidFill>
                      <a:schemeClr val="tx1"/>
                    </a:solidFill>
                    <a:ea typeface="Cambria Math" pitchFamily="18" charset="0"/>
                    <a:cs typeface="NikoshBAN" pitchFamily="2" charset="0"/>
                  </a:rPr>
                  <a:t>5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মিঃ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= </a:t>
                </a:r>
                <a:r>
                  <a:rPr lang="en-US" sz="3600" b="1" dirty="0">
                    <a:ea typeface="Cambria Math" pitchFamily="18" charset="0"/>
                    <a:cs typeface="NikoshBAN" pitchFamily="2" charset="0"/>
                  </a:rPr>
                  <a:t>5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0 </a:t>
                </a:r>
                <a:r>
                  <a:rPr lang="en-US" sz="3600" b="1" dirty="0" err="1" smtClean="0">
                    <a:solidFill>
                      <a:schemeClr val="tx1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বর্গমিটার</a:t>
                </a:r>
                <a:r>
                  <a:rPr lang="en-US" sz="3600" b="1" dirty="0" smtClean="0">
                    <a:solidFill>
                      <a:schemeClr val="tx1"/>
                    </a:solidFill>
                    <a:ea typeface="Cambria Math" pitchFamily="18" charset="0"/>
                    <a:cs typeface="NikoshBAN" pitchFamily="2" charset="0"/>
                  </a:rPr>
                  <a:t> ।</a:t>
                </a:r>
                <a:endParaRPr lang="en-US" sz="3600" b="1" dirty="0" smtClean="0">
                  <a:solidFill>
                    <a:schemeClr val="tx1"/>
                  </a:solidFill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উদ্ভাসন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তলে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প্রয়োজনীয়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লুমেন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উদ্ভাসন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তলের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প্রতি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ক্ষেত্রফলের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উদ্ভাসন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মাত্রা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600" b="1" dirty="0">
                    <a:ea typeface="Cambria Math" pitchFamily="18" charset="0"/>
                    <a:cs typeface="NikoshBAN" pitchFamily="2" charset="0"/>
                  </a:rPr>
                  <a:t>5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0</a:t>
                </a:r>
                <a:r>
                  <a:rPr lang="en-US" sz="3600" b="1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b="1" dirty="0"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200</a:t>
                </a:r>
                <a:r>
                  <a:rPr lang="en-US" sz="3600" b="1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= </a:t>
                </a:r>
                <a:r>
                  <a:rPr lang="en-US" sz="3600" b="1" dirty="0" smtClean="0">
                    <a:ea typeface="Cambria Math" pitchFamily="18" charset="0"/>
                    <a:cs typeface="NikoshBAN" pitchFamily="2" charset="0"/>
                  </a:rPr>
                  <a:t>10,000</a:t>
                </a:r>
                <a:r>
                  <a:rPr lang="en-US" sz="3600" b="1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লুমেন</a:t>
                </a:r>
                <a:r>
                  <a:rPr lang="en-US" sz="3600" b="1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।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905861"/>
                <a:ext cx="9472448" cy="3471720"/>
              </a:xfrm>
              <a:prstGeom prst="rect">
                <a:avLst/>
              </a:prstGeom>
              <a:blipFill rotWithShape="1">
                <a:blip r:embed="rId4"/>
                <a:stretch>
                  <a:fillRect l="-1417" r="-2382" b="-3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2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43600" y="738849"/>
                <a:ext cx="7772400" cy="6316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বাতি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কর্তৃক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দেয়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লুমেন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প্রয়োজনীয়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মোট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লুমেন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UF</m:t>
                        </m:r>
                        <m:r>
                          <m:rPr>
                            <m:nor/>
                          </m:rPr>
                          <a:rPr lang="en-US" sz="3600" dirty="0" smtClean="0">
                            <a:solidFill>
                              <a:schemeClr val="tx1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latin typeface="Cambria Math"/>
                            <a:cs typeface="NikoshBAN" pitchFamily="2" charset="0"/>
                          </a:rPr>
                          <m:t>MF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just"/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3600" b="0" i="0" smtClean="0">
                            <a:cs typeface="NikoshBAN" pitchFamily="2" charset="0"/>
                          </a:rPr>
                          <m:t>,000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0.7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NikoshBAN" pitchFamily="2" charset="0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600">
                            <a:latin typeface="NikoshBAN" pitchFamily="2" charset="0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0" i="0" smtClean="0">
                            <a:latin typeface="+mj-lt"/>
                            <a:cs typeface="NikoshBAN" pitchFamily="2" charset="0"/>
                          </a:rPr>
                          <m:t>0.</m:t>
                        </m:r>
                        <m:r>
                          <m:rPr>
                            <m:nor/>
                          </m:rPr>
                          <a:rPr lang="en-US" sz="3600" b="0" i="0" smtClean="0">
                            <a:latin typeface="+mj-lt"/>
                            <a:cs typeface="NikoshBAN" pitchFamily="2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600" dirty="0" smtClean="0">
                    <a:cs typeface="NikoshBAN" pitchFamily="2" charset="0"/>
                  </a:rPr>
                  <a:t>15,873.016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লুমেন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just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প্রয়োজনীয়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পাওয়ার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latin typeface="NikoshBAN" pitchFamily="2" charset="0"/>
                            <a:cs typeface="NikoshBAN" pitchFamily="2" charset="0"/>
                          </a:rPr>
                          <m:t>বাতি কর্তৃক দেয় লুমেন</m:t>
                        </m:r>
                      </m:num>
                      <m:den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বাতির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দক্ষতা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>
                                    <a:latin typeface="Cambria Math"/>
                                    <a:cs typeface="NikoshBAN" pitchFamily="2" charset="0"/>
                                  </a:rPr>
                                  <m:t>লুমেন</m:t>
                                </m:r>
                              </m:num>
                              <m:den>
                                <m:r>
                                  <a:rPr lang="en-US" sz="3600">
                                    <a:latin typeface="Cambria Math"/>
                                    <a:cs typeface="NikoshBAN" pitchFamily="2" charset="0"/>
                                  </a:rPr>
                                  <m:t>ওয়াট</m:t>
                                </m:r>
                              </m:den>
                            </m:f>
                          </m:e>
                        </m:d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just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cs typeface="NikoshBAN" pitchFamily="2" charset="0"/>
                          </a:rPr>
                          <m:t>15,873.016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=  </a:t>
                </a:r>
                <a:r>
                  <a:rPr lang="en-US" sz="4000" b="1" u="sng" dirty="0" smtClean="0">
                    <a:cs typeface="NikoshBAN" pitchFamily="2" charset="0"/>
                  </a:rPr>
                  <a:t>396.82 </a:t>
                </a:r>
                <a:r>
                  <a:rPr lang="en-US" sz="4000" b="1" u="sng" dirty="0" err="1" smtClean="0">
                    <a:latin typeface="NikoshBAN" pitchFamily="2" charset="0"/>
                    <a:cs typeface="NikoshBAN" pitchFamily="2" charset="0"/>
                  </a:rPr>
                  <a:t>ওয়াট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738849"/>
                <a:ext cx="7772400" cy="6316088"/>
              </a:xfrm>
              <a:prstGeom prst="rect">
                <a:avLst/>
              </a:prstGeom>
              <a:blipFill rotWithShape="1">
                <a:blip r:embed="rId2"/>
                <a:stretch>
                  <a:fillRect l="-2353" r="-2902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8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762000"/>
                <a:ext cx="12496800" cy="732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এখন,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স্পেস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হাইট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রেশিও</a:t>
                </a:r>
                <a:r>
                  <a:rPr lang="en-US" sz="32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ea typeface="Cambria Math" pitchFamily="18" charset="0"/>
                    <a:cs typeface="NikoshBAN" pitchFamily="2" charset="0"/>
                  </a:rPr>
                  <a:t>= </a:t>
                </a:r>
                <a:r>
                  <a:rPr lang="en-US" sz="24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দুই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বাতির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মধ্যবর্তী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ব্যবধান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0" i="0" dirty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বাতির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মাউন্টিং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উচ্চতা</m:t>
                        </m:r>
                        <m:r>
                          <m:rPr>
                            <m:nor/>
                          </m:rPr>
                          <a:rPr lang="en-US" sz="3600" dirty="0"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600" dirty="0" smtClean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দুই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বাতির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মধ্যবর্তী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ব্যবধান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স্পেস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হাইট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রেশিও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বাতির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মাউন্টিং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উচ্চতা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US" sz="32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smtClean="0">
                    <a:ea typeface="Cambria Math" pitchFamily="18" charset="0"/>
                    <a:cs typeface="NikoshBAN" pitchFamily="2" charset="0"/>
                  </a:rPr>
                  <a:t>= 0.8</a:t>
                </a:r>
                <a:r>
                  <a:rPr lang="en-US" sz="3200" dirty="0" smtClean="0">
                    <a:ea typeface="Cambria Math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200" dirty="0" smtClean="0"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ea typeface="Cambria Math" pitchFamily="18" charset="0"/>
                    <a:cs typeface="NikoshBAN" pitchFamily="2" charset="0"/>
                  </a:rPr>
                  <a:t>3m = 2.4m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~</m:t>
                    </m:r>
                  </m:oMath>
                </a14:m>
                <a:r>
                  <a:rPr lang="en-US" sz="3600" dirty="0"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ea typeface="Cambria Math" pitchFamily="18" charset="0"/>
                    <a:cs typeface="NikoshBAN" pitchFamily="2" charset="0"/>
                  </a:rPr>
                  <a:t>2.5m</a:t>
                </a:r>
              </a:p>
              <a:p>
                <a:pPr algn="just"/>
                <a:endParaRPr lang="en-US" sz="32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∴ 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দৈর্ঘ্য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বরাবর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=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dirty="0" smtClean="0">
                            <a:ea typeface="Cambria Math" pitchFamily="18" charset="0"/>
                            <a:cs typeface="NikoshBAN" pitchFamily="2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ea typeface="Cambria Math" pitchFamily="18" charset="0"/>
                            <a:cs typeface="NikoshBAN" pitchFamily="2" charset="0"/>
                          </a:rPr>
                          <m:t> 2.4</m:t>
                        </m:r>
                      </m:den>
                    </m:f>
                  </m:oMath>
                </a14:m>
                <a:r>
                  <a:rPr lang="en-US" sz="3600" dirty="0" smtClean="0">
                    <a:ea typeface="Cambria Math" pitchFamily="18" charset="0"/>
                    <a:cs typeface="NikoshBAN" pitchFamily="2" charset="0"/>
                  </a:rPr>
                  <a:t> = </a:t>
                </a:r>
                <a:r>
                  <a:rPr lang="en-US" sz="3600" dirty="0" smtClean="0">
                    <a:cs typeface="NikoshBAN" pitchFamily="2" charset="0"/>
                  </a:rPr>
                  <a:t>4.17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NikoshBAN" pitchFamily="2" charset="0"/>
                      </a:rPr>
                      <m:t>~</m:t>
                    </m:r>
                  </m:oMath>
                </a14:m>
                <a:r>
                  <a:rPr lang="en-US" sz="3600" dirty="0" smtClean="0">
                    <a:cs typeface="NikoshBAN" pitchFamily="2" charset="0"/>
                  </a:rPr>
                  <a:t> 4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টি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বাতি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just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∴ </m:t>
                    </m:r>
                  </m:oMath>
                </a14:m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প্রস্থ </a:t>
                </a:r>
                <a:r>
                  <a:rPr lang="en-US" sz="3600" dirty="0" err="1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বরাবর</a:t>
                </a:r>
                <a:r>
                  <a:rPr lang="en-US" sz="36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=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dirty="0" smtClean="0">
                            <a:ea typeface="Cambria Math" pitchFamily="18" charset="0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ea typeface="Cambria Math" pitchFamily="18" charset="0"/>
                            <a:cs typeface="NikoshBAN" pitchFamily="2" charset="0"/>
                          </a:rPr>
                          <m:t> 2.4</m:t>
                        </m:r>
                      </m:den>
                    </m:f>
                  </m:oMath>
                </a14:m>
                <a:r>
                  <a:rPr lang="en-US" sz="3600" dirty="0">
                    <a:ea typeface="Cambria Math" pitchFamily="18" charset="0"/>
                    <a:cs typeface="NikoshBAN" pitchFamily="2" charset="0"/>
                  </a:rPr>
                  <a:t> = </a:t>
                </a:r>
                <a:r>
                  <a:rPr lang="en-US" sz="3600" dirty="0" smtClean="0">
                    <a:cs typeface="NikoshBAN" pitchFamily="2" charset="0"/>
                  </a:rPr>
                  <a:t>2.08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~</m:t>
                    </m:r>
                  </m:oMath>
                </a14:m>
                <a:r>
                  <a:rPr lang="en-US" sz="3600" dirty="0">
                    <a:cs typeface="NikoshBAN" pitchFamily="2" charset="0"/>
                  </a:rPr>
                  <a:t> </a:t>
                </a:r>
                <a:r>
                  <a:rPr lang="en-US" sz="3600" dirty="0" smtClean="0">
                    <a:cs typeface="NikoshBAN" pitchFamily="2" charset="0"/>
                  </a:rPr>
                  <a:t>2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টি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বাতি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∴ 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বাতির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600" dirty="0" smtClean="0">
                    <a:ea typeface="Cambria Math" pitchFamily="18" charset="0"/>
                    <a:cs typeface="NikoshBAN" pitchFamily="2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dirty="0"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ea typeface="Cambria Math" pitchFamily="18" charset="0"/>
                    <a:cs typeface="NikoshBAN" pitchFamily="2" charset="0"/>
                  </a:rPr>
                  <a:t>2 = </a:t>
                </a:r>
                <a:r>
                  <a:rPr lang="en-US" sz="3600" dirty="0" smtClean="0">
                    <a:cs typeface="NikoshBAN" pitchFamily="2" charset="0"/>
                  </a:rPr>
                  <a:t>8 </a:t>
                </a:r>
                <a:r>
                  <a:rPr lang="en-US" sz="3600" dirty="0" err="1" smtClean="0">
                    <a:cs typeface="NikoshBAN" pitchFamily="2" charset="0"/>
                  </a:rPr>
                  <a:t>টি</a:t>
                </a:r>
                <a:r>
                  <a:rPr lang="en-US" sz="3600" dirty="0" smtClean="0">
                    <a:cs typeface="NikoshBAN" pitchFamily="2" charset="0"/>
                  </a:rPr>
                  <a:t>।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600" dirty="0">
                    <a:solidFill>
                      <a:srgbClr val="00B050"/>
                    </a:solidFill>
                    <a:latin typeface="Matura MT Script Capitals" pitchFamily="66" charset="0"/>
                    <a:cs typeface="Aharoni" pitchFamily="2" charset="-79"/>
                  </a:rPr>
                  <a:t> </a:t>
                </a:r>
                <a:r>
                  <a:rPr lang="en-US" sz="5400" dirty="0">
                    <a:solidFill>
                      <a:srgbClr val="00B050"/>
                    </a:solidFill>
                    <a:latin typeface="Matura MT Script Capitals" pitchFamily="66" charset="0"/>
                    <a:cs typeface="Aharoni" pitchFamily="2" charset="-79"/>
                  </a:rPr>
                  <a:t>Ans.</a:t>
                </a:r>
                <a:endParaRPr lang="en-US" sz="54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762000"/>
                <a:ext cx="12496800" cy="7327070"/>
              </a:xfrm>
              <a:prstGeom prst="rect">
                <a:avLst/>
              </a:prstGeom>
              <a:blipFill rotWithShape="1">
                <a:blip r:embed="rId2"/>
                <a:stretch>
                  <a:fillRect l="-1463" b="-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2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914400"/>
                <a:ext cx="12801600" cy="6253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প্রয়োজনীয়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বাতির</a:t>
                </a:r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সংখ্যা</a:t>
                </a:r>
                <a:r>
                  <a:rPr lang="en-US" sz="32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200" dirty="0">
                    <a:ea typeface="Cambria Math" pitchFamily="18" charset="0"/>
                    <a:cs typeface="NikoshBAN" pitchFamily="2" charset="0"/>
                  </a:rPr>
                  <a:t>= </a:t>
                </a:r>
                <a:r>
                  <a:rPr lang="en-US" sz="2400" dirty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বাতি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কর্তৃক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ব্যায়িত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মোট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পাওয়ার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প্রতি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বাতির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পাওয়ার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just"/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NikoshBAN" pitchFamily="2" charset="0"/>
                        <a:ea typeface="Cambria Math" pitchFamily="18" charset="0"/>
                        <a:cs typeface="NikoshBAN" pitchFamily="2" charset="0"/>
                      </a:rPr>
                      <m:t>প্রতি বাতির পাওয়ার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ea typeface="Cambria Math" pitchFamily="18" charset="0"/>
                    <a:cs typeface="NikoshBAN" pitchFamily="2" charset="0"/>
                  </a:rPr>
                  <a:t>= </a:t>
                </a:r>
                <a:r>
                  <a:rPr lang="en-US" sz="24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বাতি</m:t>
                        </m:r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কর্তৃক</m:t>
                        </m:r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ব্যায়িত</m:t>
                        </m:r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মোট</m:t>
                        </m:r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>
                            <a:latin typeface="Cambria Math"/>
                            <a:cs typeface="NikoshBAN" pitchFamily="2" charset="0"/>
                          </a:rPr>
                          <m:t>পাওয়ার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NikoshBAN" pitchFamily="2" charset="0"/>
                            <a:ea typeface="Cambria Math" pitchFamily="18" charset="0"/>
                            <a:cs typeface="NikoshBAN" pitchFamily="2" charset="0"/>
                          </a:rPr>
                          <m:t>প্রয়োজনীয় বাতির সংখ্যা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just"/>
                <a:endParaRPr lang="en-US" sz="3600" dirty="0"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200" dirty="0" smtClean="0">
                    <a:ea typeface="Cambria Math" pitchFamily="18" charset="0"/>
                    <a:cs typeface="NikoshBAN" pitchFamily="2" charset="0"/>
                  </a:rPr>
                  <a:t>= </a:t>
                </a:r>
                <a:r>
                  <a:rPr lang="en-US" sz="2400" dirty="0" smtClean="0"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cs typeface="NikoshBAN" pitchFamily="2" charset="0"/>
                          </a:rPr>
                          <m:t>396.82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ea typeface="Cambria Math" pitchFamily="18" charset="0"/>
                            <a:cs typeface="NikoshBAN" pitchFamily="2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600" dirty="0" smtClean="0">
                    <a:cs typeface="NikoshBAN" pitchFamily="2" charset="0"/>
                  </a:rPr>
                  <a:t>49.6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~</m:t>
                    </m:r>
                  </m:oMath>
                </a14:m>
                <a:r>
                  <a:rPr lang="en-US" sz="3600" dirty="0">
                    <a:cs typeface="NikoshBAN" pitchFamily="2" charset="0"/>
                  </a:rPr>
                  <a:t> </a:t>
                </a:r>
                <a:r>
                  <a:rPr lang="en-US" sz="3600" b="1" u="sng" dirty="0" smtClean="0">
                    <a:cs typeface="NikoshBAN" pitchFamily="2" charset="0"/>
                  </a:rPr>
                  <a:t>60 W</a:t>
                </a:r>
              </a:p>
              <a:p>
                <a:pPr algn="just"/>
                <a:endParaRPr lang="en-US" sz="3600" b="1" u="sng" dirty="0"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∴ </m:t>
                    </m:r>
                  </m:oMath>
                </a14:m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কক্ষটি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আলোকিত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cs typeface="NikoshBAN" pitchFamily="2" charset="0"/>
                  </a:rPr>
                  <a:t>4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cs typeface="NikoshBAN" pitchFamily="2" charset="0"/>
                  </a:rPr>
                  <a:t>2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সারিতে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cs typeface="NikoshBAN" pitchFamily="2" charset="0"/>
                  </a:rPr>
                  <a:t>8 </a:t>
                </a:r>
                <a:r>
                  <a:rPr lang="en-US" sz="3600" dirty="0" err="1" smtClean="0">
                    <a:cs typeface="NikoshBAN" pitchFamily="2" charset="0"/>
                  </a:rPr>
                  <a:t>টি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cs typeface="NikoshBAN" pitchFamily="2" charset="0"/>
                  </a:rPr>
                  <a:t>ইনক্যানডিসেন্ট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cs typeface="NikoshBAN" pitchFamily="2" charset="0"/>
                  </a:rPr>
                  <a:t>ল্যাম্পের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cs typeface="NikoshBAN" pitchFamily="2" charset="0"/>
                  </a:rPr>
                  <a:t>প্রয়োজন</a:t>
                </a:r>
                <a:r>
                  <a:rPr lang="en-US" sz="3600" dirty="0" smtClean="0"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cs typeface="NikoshBAN" pitchFamily="2" charset="0"/>
                  </a:rPr>
                  <a:t>হবে</a:t>
                </a:r>
                <a:r>
                  <a:rPr lang="en-US" sz="3600" dirty="0" smtClean="0">
                    <a:cs typeface="NikoshBAN" pitchFamily="2" charset="0"/>
                  </a:rPr>
                  <a:t>।</a:t>
                </a:r>
              </a:p>
              <a:p>
                <a:pPr algn="just"/>
                <a:endParaRPr lang="en-US" sz="3600" dirty="0"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914400"/>
                <a:ext cx="12801600" cy="6253892"/>
              </a:xfrm>
              <a:prstGeom prst="rect">
                <a:avLst/>
              </a:prstGeom>
              <a:blipFill rotWithShape="1">
                <a:blip r:embed="rId2"/>
                <a:stretch>
                  <a:fillRect l="-1429" r="-2238" b="-2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34100" y="4049229"/>
            <a:ext cx="194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00B050"/>
                </a:solidFill>
                <a:latin typeface="Matura MT Script Capitals" pitchFamily="66" charset="0"/>
                <a:cs typeface="Aharoni" pitchFamily="2" charset="-79"/>
              </a:rPr>
              <a:t>Ans</a:t>
            </a:r>
            <a:r>
              <a:rPr lang="en-US" sz="5400" dirty="0" smtClean="0">
                <a:solidFill>
                  <a:srgbClr val="00B050"/>
                </a:solidFill>
                <a:latin typeface="Matura MT Script Capitals" pitchFamily="66" charset="0"/>
                <a:cs typeface="Aharoni" pitchFamily="2" charset="-79"/>
              </a:rPr>
              <a:t>.</a:t>
            </a:r>
            <a:endParaRPr lang="en-US" sz="5400" dirty="0">
              <a:solidFill>
                <a:srgbClr val="00B050"/>
              </a:solidFill>
              <a:latin typeface="Matura MT Script Capitals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44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00200" y="609600"/>
                <a:ext cx="11658600" cy="6409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solidFill>
                      <a:srgbClr val="00B0F0"/>
                    </a:solidFill>
                    <a:cs typeface="NikoshBAN" pitchFamily="2" charset="0"/>
                  </a:rPr>
                  <a:t>সাইড </a:t>
                </a:r>
                <a:r>
                  <a:rPr lang="en-US" sz="3600" dirty="0" err="1">
                    <a:solidFill>
                      <a:srgbClr val="00B0F0"/>
                    </a:solidFill>
                    <a:cs typeface="NikoshBAN" pitchFamily="2" charset="0"/>
                  </a:rPr>
                  <a:t>ক্লিয়ারেন্স</a:t>
                </a:r>
                <a:r>
                  <a:rPr lang="en-US" sz="3600" dirty="0" smtClean="0">
                    <a:solidFill>
                      <a:srgbClr val="00B0F0"/>
                    </a:solidFill>
                    <a:cs typeface="NikoshBAN" pitchFamily="2" charset="0"/>
                  </a:rPr>
                  <a:t>,</a:t>
                </a:r>
              </a:p>
              <a:p>
                <a:pPr algn="just"/>
                <a:r>
                  <a:rPr lang="en-US" sz="3600" dirty="0" smtClean="0">
                    <a:solidFill>
                      <a:srgbClr val="00B0F0"/>
                    </a:solidFill>
                    <a:cs typeface="NikoshBAN" pitchFamily="2" charset="0"/>
                  </a:rPr>
                  <a:t> 	        </a:t>
                </a:r>
                <a:r>
                  <a:rPr lang="en-US" sz="3600" dirty="0" err="1" smtClean="0">
                    <a:solidFill>
                      <a:srgbClr val="00B0F0"/>
                    </a:solidFill>
                    <a:cs typeface="NikoshBAN" pitchFamily="2" charset="0"/>
                  </a:rPr>
                  <a:t>দৈর্ঘ্য</a:t>
                </a:r>
                <a:r>
                  <a:rPr lang="en-US" sz="3600" dirty="0" smtClean="0">
                    <a:solidFill>
                      <a:srgbClr val="00B0F0"/>
                    </a:solidFill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00B0F0"/>
                    </a:solidFill>
                    <a:cs typeface="NikoshBAN" pitchFamily="2" charset="0"/>
                  </a:rPr>
                  <a:t>বরাবর</a:t>
                </a:r>
                <a:r>
                  <a:rPr lang="en-US" sz="3600" dirty="0">
                    <a:solidFill>
                      <a:srgbClr val="00B0F0"/>
                    </a:solidFill>
                    <a:cs typeface="NikoshBAN" pitchFamily="2" charset="0"/>
                  </a:rPr>
                  <a:t> =</a:t>
                </a:r>
                <a:r>
                  <a:rPr lang="en-US" sz="3200" dirty="0">
                    <a:solidFill>
                      <a:srgbClr val="00B0F0"/>
                    </a:solidFill>
                    <a:ea typeface="Cambria Math" pitchFamily="18" charset="0"/>
                    <a:cs typeface="NikoshBAN" pitchFamily="2" charset="0"/>
                  </a:rPr>
                  <a:t>  </a:t>
                </a:r>
                <a:r>
                  <a:rPr lang="en-US" sz="2400" dirty="0">
                    <a:solidFill>
                      <a:srgbClr val="00B0F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2.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5 </m:t>
                        </m:r>
                        <m:r>
                          <a:rPr lang="en-US" sz="360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srgbClr val="00B0F0"/>
                            </a:solidFill>
                            <a:ea typeface="Cambria Math"/>
                            <a:cs typeface="NikoshBAN" pitchFamily="2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2.5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00B0F0"/>
                        </a:solidFill>
                        <a:cs typeface="NikoshBAN" pitchFamily="2" charset="0"/>
                      </a:rPr>
                      <m:t>1.25</m:t>
                    </m:r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rgbClr val="00B0F0"/>
                    </a:solidFill>
                    <a:ea typeface="Cambria Math" pitchFamily="18" charset="0"/>
                    <a:cs typeface="NikoshBAN" pitchFamily="2" charset="0"/>
                  </a:rPr>
                  <a:t>m</a:t>
                </a:r>
              </a:p>
              <a:p>
                <a:pPr algn="just"/>
                <a:endParaRPr lang="en-US" sz="3600" dirty="0">
                  <a:solidFill>
                    <a:srgbClr val="00B0F0"/>
                  </a:solidFill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smtClean="0">
                    <a:solidFill>
                      <a:srgbClr val="00B0F0"/>
                    </a:solidFill>
                    <a:cs typeface="NikoshBAN" pitchFamily="2" charset="0"/>
                  </a:rPr>
                  <a:t>	        </a:t>
                </a:r>
                <a:r>
                  <a:rPr lang="en-US" sz="3600" dirty="0" err="1" smtClean="0">
                    <a:solidFill>
                      <a:srgbClr val="00B0F0"/>
                    </a:solidFill>
                    <a:cs typeface="NikoshBAN" pitchFamily="2" charset="0"/>
                  </a:rPr>
                  <a:t>প্রস্থ</a:t>
                </a:r>
                <a:r>
                  <a:rPr lang="en-US" sz="3600" dirty="0" smtClean="0">
                    <a:solidFill>
                      <a:srgbClr val="00B0F0"/>
                    </a:solidFill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00B0F0"/>
                    </a:solidFill>
                    <a:cs typeface="NikoshBAN" pitchFamily="2" charset="0"/>
                  </a:rPr>
                  <a:t>বরাবর</a:t>
                </a:r>
                <a:r>
                  <a:rPr lang="en-US" sz="3600" dirty="0">
                    <a:solidFill>
                      <a:srgbClr val="00B0F0"/>
                    </a:solidFill>
                    <a:cs typeface="NikoshBAN" pitchFamily="2" charset="0"/>
                  </a:rPr>
                  <a:t> =</a:t>
                </a:r>
                <a:r>
                  <a:rPr lang="en-US" sz="3200" dirty="0">
                    <a:solidFill>
                      <a:srgbClr val="00B0F0"/>
                    </a:solidFill>
                    <a:ea typeface="Cambria Math" pitchFamily="18" charset="0"/>
                    <a:cs typeface="NikoshBAN" pitchFamily="2" charset="0"/>
                  </a:rPr>
                  <a:t>  </a:t>
                </a:r>
                <a:r>
                  <a:rPr lang="en-US" sz="2400" dirty="0">
                    <a:solidFill>
                      <a:srgbClr val="00B0F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2.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2.5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00B0F0"/>
                        </a:solidFill>
                        <a:cs typeface="NikoshBAN" pitchFamily="2" charset="0"/>
                      </a:rPr>
                      <m:t>1.25</m:t>
                    </m:r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B0F0"/>
                    </a:solidFill>
                    <a:ea typeface="Cambria Math" pitchFamily="18" charset="0"/>
                    <a:cs typeface="NikoshBAN" pitchFamily="2" charset="0"/>
                  </a:rPr>
                  <a:t>m</a:t>
                </a:r>
              </a:p>
              <a:p>
                <a:pPr algn="just"/>
                <a:endParaRPr lang="en-US" sz="3600" dirty="0" smtClean="0">
                  <a:solidFill>
                    <a:srgbClr val="00B0F0"/>
                  </a:solidFill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err="1" smtClean="0">
                    <a:solidFill>
                      <a:srgbClr val="00B0F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দুই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বাতির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মধ্যবর্তী</a:t>
                </a:r>
                <a:r>
                  <a:rPr lang="en-US" sz="3600" dirty="0" smtClean="0">
                    <a:solidFill>
                      <a:srgbClr val="00B0F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B0F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ব্যবধান</a:t>
                </a:r>
                <a:endParaRPr lang="en-US" sz="3600" dirty="0">
                  <a:solidFill>
                    <a:srgbClr val="00B0F0"/>
                  </a:solidFill>
                  <a:latin typeface="NikoshBAN" pitchFamily="2" charset="0"/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smtClean="0">
                    <a:solidFill>
                      <a:srgbClr val="00B0F0"/>
                    </a:solidFill>
                    <a:cs typeface="NikoshBAN" pitchFamily="2" charset="0"/>
                  </a:rPr>
                  <a:t>		         </a:t>
                </a:r>
                <a:r>
                  <a:rPr lang="en-US" sz="3600" dirty="0" err="1" smtClean="0">
                    <a:solidFill>
                      <a:srgbClr val="00B0F0"/>
                    </a:solidFill>
                    <a:cs typeface="NikoshBAN" pitchFamily="2" charset="0"/>
                  </a:rPr>
                  <a:t>দৈর্ঘ্য</a:t>
                </a:r>
                <a:r>
                  <a:rPr lang="en-US" sz="3600" dirty="0" smtClean="0">
                    <a:solidFill>
                      <a:srgbClr val="00B0F0"/>
                    </a:solidFill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00B0F0"/>
                    </a:solidFill>
                    <a:cs typeface="NikoshBAN" pitchFamily="2" charset="0"/>
                  </a:rPr>
                  <a:t>বরাবর</a:t>
                </a:r>
                <a:r>
                  <a:rPr lang="en-US" sz="3600" dirty="0">
                    <a:solidFill>
                      <a:srgbClr val="00B0F0"/>
                    </a:solidFill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B0F0"/>
                    </a:solidFill>
                    <a:cs typeface="NikoshBAN" pitchFamily="2" charset="0"/>
                  </a:rPr>
                  <a:t>=</a:t>
                </a:r>
                <a:r>
                  <a:rPr lang="en-US" sz="3200" dirty="0" smtClean="0">
                    <a:solidFill>
                      <a:srgbClr val="00B0F0"/>
                    </a:solidFill>
                    <a:ea typeface="Cambria Math" pitchFamily="18" charset="0"/>
                    <a:cs typeface="NikoshBAN" pitchFamily="2" charset="0"/>
                  </a:rPr>
                  <a:t>  </a:t>
                </a:r>
                <a:r>
                  <a:rPr lang="en-US" sz="2400" dirty="0" smtClean="0">
                    <a:solidFill>
                      <a:srgbClr val="00B0F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5 </m:t>
                        </m:r>
                        <m:r>
                          <a:rPr lang="en-US" sz="360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600" b="0" i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.5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dirty="0" smtClean="0">
                        <a:solidFill>
                          <a:srgbClr val="00B0F0"/>
                        </a:solidFill>
                        <a:cs typeface="NikoshBAN" pitchFamily="2" charset="0"/>
                      </a:rPr>
                      <m:t>2.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rgbClr val="00B0F0"/>
                        </a:solidFill>
                        <a:cs typeface="NikoshBAN" pitchFamily="2" charset="0"/>
                      </a:rPr>
                      <m:t>5</m:t>
                    </m:r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B0F0"/>
                    </a:solidFill>
                    <a:ea typeface="Cambria Math" pitchFamily="18" charset="0"/>
                    <a:cs typeface="NikoshBAN" pitchFamily="2" charset="0"/>
                  </a:rPr>
                  <a:t>m</a:t>
                </a:r>
              </a:p>
              <a:p>
                <a:pPr algn="just"/>
                <a:endParaRPr lang="en-US" sz="3600" dirty="0">
                  <a:solidFill>
                    <a:srgbClr val="00B0F0"/>
                  </a:solidFill>
                  <a:ea typeface="Cambria Math" pitchFamily="18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smtClean="0">
                    <a:solidFill>
                      <a:srgbClr val="00B0F0"/>
                    </a:solidFill>
                    <a:cs typeface="NikoshBAN" pitchFamily="2" charset="0"/>
                  </a:rPr>
                  <a:t>		        </a:t>
                </a:r>
                <a:r>
                  <a:rPr lang="en-US" sz="3600" dirty="0" err="1" smtClean="0">
                    <a:solidFill>
                      <a:srgbClr val="00B0F0"/>
                    </a:solidFill>
                    <a:cs typeface="NikoshBAN" pitchFamily="2" charset="0"/>
                  </a:rPr>
                  <a:t>প্রস্থ</a:t>
                </a:r>
                <a:r>
                  <a:rPr lang="en-US" sz="3600" dirty="0" smtClean="0">
                    <a:solidFill>
                      <a:srgbClr val="00B0F0"/>
                    </a:solidFill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00B0F0"/>
                    </a:solidFill>
                    <a:cs typeface="NikoshBAN" pitchFamily="2" charset="0"/>
                  </a:rPr>
                  <a:t>বরাবর</a:t>
                </a:r>
                <a:r>
                  <a:rPr lang="en-US" sz="3600" dirty="0">
                    <a:solidFill>
                      <a:srgbClr val="00B0F0"/>
                    </a:solidFill>
                    <a:cs typeface="NikoshBAN" pitchFamily="2" charset="0"/>
                  </a:rPr>
                  <a:t> =</a:t>
                </a:r>
                <a:r>
                  <a:rPr lang="en-US" sz="3200" dirty="0">
                    <a:solidFill>
                      <a:srgbClr val="00B0F0"/>
                    </a:solidFill>
                    <a:ea typeface="Cambria Math" pitchFamily="18" charset="0"/>
                    <a:cs typeface="NikoshBAN" pitchFamily="2" charset="0"/>
                  </a:rPr>
                  <a:t>  </a:t>
                </a:r>
                <a:r>
                  <a:rPr lang="en-US" sz="2400" dirty="0">
                    <a:solidFill>
                      <a:srgbClr val="00B0F0"/>
                    </a:solidFill>
                    <a:latin typeface="NikoshBAN" pitchFamily="2" charset="0"/>
                    <a:ea typeface="Cambria Math" pitchFamily="18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–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1.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25 </m:t>
                        </m:r>
                        <m:r>
                          <a:rPr lang="en-US" sz="360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ea typeface="Cambria Math" pitchFamily="18" charset="0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cs typeface="NikoshBAN" pitchFamily="2" charset="0"/>
                          </a:rPr>
                          <m:t>2.5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B0F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0" i="0" dirty="0" smtClean="0">
                            <a:solidFill>
                              <a:srgbClr val="00B0F0"/>
                            </a:solidFill>
                            <a:latin typeface="Cambria Math"/>
                            <a:ea typeface="Cambria Math" pitchFamily="18" charset="0"/>
                            <a:cs typeface="NikoshBAN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0" i="0" dirty="0" smtClean="0">
                        <a:solidFill>
                          <a:srgbClr val="00B0F0"/>
                        </a:solidFill>
                        <a:cs typeface="NikoshBAN" pitchFamily="2" charset="0"/>
                      </a:rPr>
                      <m:t>2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rgbClr val="00B0F0"/>
                        </a:solidFill>
                        <a:cs typeface="NikoshBAN" pitchFamily="2" charset="0"/>
                      </a:rPr>
                      <m:t>.5</m:t>
                    </m:r>
                  </m:oMath>
                </a14:m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B0F0"/>
                    </a:solidFill>
                    <a:ea typeface="Cambria Math" pitchFamily="18" charset="0"/>
                    <a:cs typeface="NikoshBAN" pitchFamily="2" charset="0"/>
                  </a:rPr>
                  <a:t>m</a:t>
                </a:r>
                <a:endParaRPr lang="en-US" sz="3600" dirty="0">
                  <a:solidFill>
                    <a:srgbClr val="00B0F0"/>
                  </a:solidFill>
                  <a:ea typeface="Cambria Math" pitchFamily="18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609600"/>
                <a:ext cx="11658600" cy="6409703"/>
              </a:xfrm>
              <a:prstGeom prst="rect">
                <a:avLst/>
              </a:prstGeom>
              <a:blipFill rotWithShape="1">
                <a:blip r:embed="rId2"/>
                <a:stretch>
                  <a:fillRect l="-1621" t="-1713" r="-366" b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8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4434</TotalTime>
  <Words>277</Words>
  <Application>Microsoft Office PowerPoint</Application>
  <PresentationFormat>Custom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Aharoni</vt:lpstr>
      <vt:lpstr>Arial</vt:lpstr>
      <vt:lpstr>Calibri</vt:lpstr>
      <vt:lpstr>Cambria Math</vt:lpstr>
      <vt:lpstr>Matura MT Script Capitals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STEP</cp:lastModifiedBy>
  <cp:revision>699</cp:revision>
  <dcterms:created xsi:type="dcterms:W3CDTF">2020-09-02T11:58:25Z</dcterms:created>
  <dcterms:modified xsi:type="dcterms:W3CDTF">2023-10-11T10:18:00Z</dcterms:modified>
</cp:coreProperties>
</file>