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4" r:id="rId3"/>
    <p:sldId id="258" r:id="rId4"/>
    <p:sldId id="259" r:id="rId5"/>
    <p:sldId id="261" r:id="rId6"/>
    <p:sldId id="271" r:id="rId7"/>
    <p:sldId id="262" r:id="rId8"/>
    <p:sldId id="263" r:id="rId9"/>
    <p:sldId id="268" r:id="rId10"/>
    <p:sldId id="273" r:id="rId11"/>
    <p:sldId id="270" r:id="rId12"/>
    <p:sldId id="267" r:id="rId13"/>
    <p:sldId id="265" r:id="rId14"/>
    <p:sldId id="266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E58AA-E3DC-4791-B388-DF574EFBB5AD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1429B-2815-452F-BBBA-7554B4F26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66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/>
              <a:t>;’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1429B-2815-452F-BBBA-7554B4F26E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9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1429B-2815-452F-BBBA-7554B4F26E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23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1429B-2815-452F-BBBA-7554B4F26E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16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524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bn-BD" sz="88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13.ros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000250"/>
            <a:ext cx="5943600" cy="44577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4794250" y="2948608"/>
            <a:ext cx="2665046" cy="1593573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72071" y="2786690"/>
            <a:ext cx="3210169" cy="1900029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85712" y="2580860"/>
            <a:ext cx="3815862" cy="2307113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01158" y="2366801"/>
            <a:ext cx="4438729" cy="275628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16604" y="2182007"/>
            <a:ext cx="5059791" cy="3124027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32050" y="1999053"/>
            <a:ext cx="5732380" cy="3491775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09242" y="1822784"/>
            <a:ext cx="6480908" cy="385307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447800" y="1600200"/>
            <a:ext cx="7086600" cy="43434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733681" y="3745394"/>
            <a:ext cx="181708" cy="18387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415692" y="3255064"/>
            <a:ext cx="242277" cy="18387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779715" y="3806686"/>
            <a:ext cx="363415" cy="30645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931138" y="2618960"/>
            <a:ext cx="302846" cy="2451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946888" y="2764734"/>
            <a:ext cx="545123" cy="551621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235200" y="3438938"/>
            <a:ext cx="484554" cy="429039"/>
          </a:xfrm>
          <a:prstGeom prst="ellipse">
            <a:avLst/>
          </a:prstGeom>
          <a:ln w="28575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264877" y="1967948"/>
            <a:ext cx="363415" cy="30645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235200" y="2182467"/>
            <a:ext cx="242277" cy="2451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400800" y="3352800"/>
            <a:ext cx="762000" cy="7620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381250" y="6096000"/>
            <a:ext cx="4800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bn-BD" sz="3200" dirty="0">
                <a:latin typeface="NikoshBAN" pitchFamily="2" charset="0"/>
                <a:cs typeface="NikoshBAN" pitchFamily="2" charset="0"/>
              </a:rPr>
              <a:t>বিভিন্ন গ্রহের কক্ষীয় পথে আবর্তন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050" y="1828800"/>
            <a:ext cx="18288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T</a:t>
            </a:r>
            <a:r>
              <a:rPr lang="en-US" sz="3200" baseline="30000" dirty="0">
                <a:solidFill>
                  <a:srgbClr val="C00000"/>
                </a:solidFill>
              </a:rPr>
              <a:t>2 </a:t>
            </a:r>
            <a:r>
              <a:rPr lang="en-US" sz="3200" dirty="0">
                <a:solidFill>
                  <a:srgbClr val="C00000"/>
                </a:solidFill>
                <a:sym typeface="Symbol"/>
              </a:rPr>
              <a:t></a:t>
            </a:r>
            <a:r>
              <a:rPr lang="en-US" sz="3200" dirty="0">
                <a:solidFill>
                  <a:srgbClr val="C00000"/>
                </a:solidFill>
              </a:rPr>
              <a:t> R</a:t>
            </a:r>
            <a:r>
              <a:rPr lang="en-US" sz="3200" baseline="30000" dirty="0">
                <a:solidFill>
                  <a:srgbClr val="C00000"/>
                </a:solidFill>
              </a:rPr>
              <a:t>3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57200" y="171450"/>
            <a:ext cx="8229600" cy="1143000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rgbClr val="FF0000"/>
            </a:solidFill>
            <a:prstDash val="soli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6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তৃতীয় সূত্র (পর্যায়কালের সূত্র)</a:t>
            </a: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</a:t>
            </a:r>
            <a:r>
              <a:rPr kumimoji="0" lang="bn-BD" sz="36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প্রতিটি গ্রহের পর্যায়কালের বর্গ সূর্য হতে ঐ গ্রহের গড় দুরত্বের ঘনফলের সমানুপাতিক।</a:t>
            </a: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0" y="304800"/>
            <a:ext cx="533400" cy="4572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71700" y="3371850"/>
            <a:ext cx="609600" cy="609600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4271 -0.12616 C 0.06233 -0.12616 -0.0026 -0.07569 -0.0026 -0.01319 C -0.0026 0.04907 0.06233 0.1 0.14271 0.1 C 0.22344 0.1 0.28907 0.04907 0.28907 -0.01319 C 0.28907 -0.07569 0.22344 -0.12616 0.14271 -0.12616 Z " pathEditMode="relative" rAng="0" ptsTypes="fffff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1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6163 -0.08796 C 0.06458 -0.08796 -0.01424 -0.02338 -0.01424 0.05648 C -0.01424 0.13588 0.06458 0.20093 0.16163 0.20093 C 0.25833 0.20093 0.3375 0.13588 0.3375 0.05648 C 0.3375 -0.02338 0.25833 -0.08796 0.16163 -0.08796 Z " pathEditMode="relative" rAng="0" ptsTypes="fffff">
                                      <p:cBhvr>
                                        <p:cTn id="1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pat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20174 -0.19953 C 0.08698 -0.19953 -0.00642 -0.12546 -0.00642 -0.03287 C -0.00642 0.05857 0.08698 0.1338 0.20174 0.1338 C 0.31649 0.1338 0.41024 0.05857 0.41024 -0.03287 C 0.41024 -0.12546 0.31649 -0.19953 0.20174 -0.19953 Z " pathEditMode="relative" rAng="0" ptsTypes="fffff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7014 -0.04699 C 0.03681 -0.04699 -0.07135 0.04004 -0.07135 0.14722 C -0.07135 0.2544 0.03681 0.34167 0.17014 0.34167 C 0.3033 0.34167 0.41198 0.2544 0.41198 0.14722 C 0.41198 0.04004 0.3033 -0.04699 0.17014 -0.04699 Z " pathEditMode="relative" rAng="0" ptsTypes="fffff">
                                      <p:cBhvr>
                                        <p:cTn id="1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24584 -0.12662 C 0.0941 -0.12662 -0.02916 -0.02223 -0.02916 0.10671 C -0.02916 0.23495 0.0941 0.34004 0.24584 0.34004 C 0.3974 0.34004 0.52084 0.23495 0.52084 0.10671 C 0.52084 -0.02223 0.3974 -0.12662 0.24584 -0.12662 Z " pathEditMode="relative" rAng="0" ptsTypes="fffff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pat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30834 -0.23264 C 0.13351 -0.23264 -0.00833 -0.12037 -0.00833 0.01805 C -0.00833 0.15694 0.13351 0.27014 0.30834 0.27014 C 0.48282 0.27014 0.625 0.15694 0.625 0.01805 C 0.625 -0.12037 0.48282 -0.23264 0.30834 -0.23264 Z " pathEditMode="relative" rAng="0" ptsTypes="fffff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pat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31354 -0.23611 C 0.13785 -0.23611 -0.00417 -0.1243 -0.00417 0.01389 C -0.00417 0.15162 0.13785 0.26389 0.31354 0.26389 C 0.48819 0.26389 0.63125 0.15162 0.63125 0.01389 C 0.63125 -0.1243 0.48819 -0.23611 0.31354 -0.23611 Z " pathEditMode="relative" rAng="0" ptsTypes="fffff">
                                      <p:cBhvr>
                                        <p:cTn id="2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8542 -0.04259 C -0.00938 -0.04259 -0.16858 0.08148 -0.16858 0.23518 C -0.16858 0.38773 -0.00938 0.51296 0.18542 0.51296 C 0.38056 0.51296 0.53976 0.38773 0.53976 0.23518 C 0.53976 0.08148 0.38056 -0.04259 0.18542 -0.04259 Z " pathEditMode="relative" rAng="0" ptsTypes="fffff">
                                      <p:cBhvr>
                                        <p:cTn id="2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pat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28924 -0.10278 C 0.07292 -0.10278 -0.10347 0.03982 -0.10347 0.21528 C -0.10347 0.39028 0.07292 0.53333 0.28924 0.53333 C 0.50538 0.53333 0.68194 0.39028 0.68194 0.21528 C 0.68194 0.03982 0.50538 -0.10278 0.28924 -0.10278 Z " pathEditMode="relative" rAng="0" ptsTypes="fffff">
                                      <p:cBhvr>
                                        <p:cTn id="2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63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1.11111E-6 L -3.33333E-6 -1.11111E-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.jpg"/>
          <p:cNvPicPr>
            <a:picLocks noGrp="1" noChangeAspect="1"/>
          </p:cNvPicPr>
          <p:nvPr>
            <p:ph idx="1"/>
          </p:nvPr>
        </p:nvPicPr>
        <p:blipFill>
          <a:blip/>
          <a:stretch>
            <a:fillRect/>
          </a:stretch>
        </p:blipFill>
        <p:spPr>
          <a:xfrm>
            <a:off x="228600" y="76200"/>
            <a:ext cx="8698690" cy="569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828800" y="6096000"/>
            <a:ext cx="4800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bn-BD" sz="3200" dirty="0">
                <a:latin typeface="NikoshBAN" pitchFamily="2" charset="0"/>
                <a:cs typeface="NikoshBAN" pitchFamily="2" charset="0"/>
              </a:rPr>
              <a:t>বিভিন্ন গ্রহের কক্ষীয় পথে আবর্তন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381000"/>
            <a:ext cx="2971800" cy="6858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3400" y="1627496"/>
            <a:ext cx="4038600" cy="4525963"/>
          </a:xfrm>
          <a:blipFill>
            <a:blip/>
            <a:tile tx="0" ty="0" sx="100000" sy="100000" flip="none" algn="tl"/>
          </a:blipFill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গ্রহের আবর্তনকালের সাথে সূর্য হতে এর দুরত্বের সম্পর্ক বর্ণনা কর।</a:t>
            </a:r>
            <a:endParaRPr lang="en-US" sz="3200" dirty="0">
              <a:solidFill>
                <a:srgbClr val="CC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627496"/>
            <a:ext cx="4038600" cy="44958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গ্রহ দুটি লক্ষ্য কর এবং </a:t>
            </a:r>
            <a:r>
              <a:rPr lang="bn-BD" sz="320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এদের আবর্তনকাল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কিরূপ হবে ব্যাখ্যা কর। </a:t>
            </a:r>
            <a:endParaRPr lang="bn-BD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 rot="1920114">
            <a:off x="5619750" y="3659038"/>
            <a:ext cx="2631090" cy="15364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n 8"/>
          <p:cNvSpPr/>
          <p:nvPr/>
        </p:nvSpPr>
        <p:spPr>
          <a:xfrm>
            <a:off x="7112040" y="4203082"/>
            <a:ext cx="739994" cy="1015695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37909" y="3460065"/>
            <a:ext cx="356293" cy="44013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6812952">
            <a:off x="6274398" y="3473920"/>
            <a:ext cx="2759049" cy="15339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4892838">
            <a:off x="7625913" y="2683213"/>
            <a:ext cx="484712" cy="67631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33400" y="1066800"/>
            <a:ext cx="80391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bn-BD" sz="4000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দল- ১</a:t>
            </a:r>
            <a:r>
              <a:rPr lang="en-US" sz="4000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               </a:t>
            </a:r>
            <a:r>
              <a:rPr lang="en-US" sz="4000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দল- ২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000" dirty="0">
                <a:solidFill>
                  <a:srgbClr val="C00000"/>
                </a:solidFill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5905500" y="4542714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V="1">
            <a:off x="7620000" y="3945336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6743700" y="3907236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8333096" y="4250136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01488" y="5791200"/>
            <a:ext cx="43434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ভিন্ন ভরের একই রকম কক্ষপথের গ্রহের গতি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6302 0.00649 C 0.09392 -0.04305 0.02031 -0.03819 -0.00226 0.01806 C -0.025 0.07454 0.01146 0.16135 0.08125 0.20973 C 0.14982 0.26019 0.22517 0.25348 0.24774 0.19676 C 0.27048 0.14121 0.23212 0.05533 0.16302 0.00649 Z " pathEditMode="relative" rAng="1694276" ptsTypes="fffff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0" y="102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5225 0.22086 C 0.08385 0.11587 0.07586 0.01411 0.03385 -0.00948 C -0.0092 -0.03353 -0.06962 0.02937 -0.10261 0.13414 C -0.13542 0.23844 -0.12709 0.34274 -0.0849 0.36587 C -0.04289 0.39015 0.01944 0.32401 0.05225 0.22086 Z " pathEditMode="relative" rAng="6771640" ptsTypes="fffff">
                                      <p:cBhvr>
                                        <p:cTn id="3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00" y="-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5" grpId="0" uiExpand="1" build="p" animBg="1"/>
      <p:bldP spid="9" grpId="0" animBg="1"/>
      <p:bldP spid="10" grpId="0" animBg="1"/>
      <p:bldP spid="22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0"/>
            <a:ext cx="3200400" cy="868362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2590800"/>
          </a:xfrm>
          <a:solidFill>
            <a:srgbClr val="00B0F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গ্রহের গতিপথ কেমন বল।</a:t>
            </a:r>
          </a:p>
          <a:p>
            <a:pPr>
              <a:buNone/>
            </a:pP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গ্রহের গতি সংক্রান্ত কেপলারের ২য় সূত্রটি বর্ণনা কর।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চিত্রে দুটি গ্রহের গতিপথ দেখানো হল। সূর্যের সাথে গ্রহ দুটির সংযোগকারী সরলরেখা সমান সময়ে সমান ক্ষেত্রফল অতিক্রম করবে কিনা ব্যাখ্যা কর। 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048000" y="46846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010400" y="3389200"/>
            <a:ext cx="381000" cy="304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n 5"/>
          <p:cNvSpPr/>
          <p:nvPr/>
        </p:nvSpPr>
        <p:spPr>
          <a:xfrm>
            <a:off x="5029200" y="5294200"/>
            <a:ext cx="838200" cy="762000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1092918">
            <a:off x="3120157" y="4677220"/>
            <a:ext cx="3110125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7982665">
            <a:off x="4219067" y="4088667"/>
            <a:ext cx="3680853" cy="16668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endCxn id="7" idx="0"/>
          </p:cNvCxnSpPr>
          <p:nvPr/>
        </p:nvCxnSpPr>
        <p:spPr>
          <a:xfrm rot="10800000">
            <a:off x="4901504" y="4713496"/>
            <a:ext cx="280097" cy="123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3581400" y="561285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5334000" y="420365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986150" y="47227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4657061" y="3685139"/>
            <a:ext cx="2895600" cy="2456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7" idx="6"/>
          </p:cNvCxnSpPr>
          <p:nvPr/>
        </p:nvCxnSpPr>
        <p:spPr>
          <a:xfrm>
            <a:off x="3276600" y="4837000"/>
            <a:ext cx="2875756" cy="10502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81200" y="6396335"/>
            <a:ext cx="56388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একই ভরের ভিন্ন রকম কক্ষপথের গ্রহের গতি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7800" y="5486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F</a:t>
            </a:r>
          </a:p>
        </p:txBody>
      </p:sp>
      <p:sp>
        <p:nvSpPr>
          <p:cNvPr id="17" name="Flowchart: Connector 16"/>
          <p:cNvSpPr/>
          <p:nvPr/>
        </p:nvSpPr>
        <p:spPr>
          <a:xfrm>
            <a:off x="3810000" y="5005450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6817425" y="4038600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803075" y="478377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baseline="30000" dirty="0">
                <a:solidFill>
                  <a:srgbClr val="FF0000"/>
                </a:solidFill>
              </a:rPr>
              <a:t>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95750" y="3886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baseline="30000" dirty="0">
                <a:solidFill>
                  <a:srgbClr val="FF0000"/>
                </a:solidFill>
              </a:rPr>
              <a:t>’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7916 -0.01711 C 0.09149 -0.05481 0.00989 -0.04117 -0.00365 0.01457 C -0.01702 0.06915 0.04253 0.14547 0.13021 0.18363 C 0.21718 0.22132 0.29965 0.20675 0.31267 0.15194 C 0.32673 0.09644 0.26614 0.02104 0.17916 -0.01711 Z " pathEditMode="relative" rAng="1085220" ptsTypes="fffff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0" y="100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5556 0.27822 C 0.01927 0.16744 0.04965 0.04256 0.01215 -0.00254 C -0.02552 -0.04787 -0.11667 0.00463 -0.19132 0.11471 C -0.26562 0.22457 -0.29583 0.35153 -0.25851 0.39663 C -0.22205 0.44242 -0.12951 0.38853 -0.05556 0.27822 Z " pathEditMode="relative" rAng="7924585" ptsTypes="fffff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00" y="-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4114800" cy="1143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199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সূর্য হতে একটি গ্রহের গড় দুরত্ব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NikoshBAN" pitchFamily="2" charset="0"/>
              </a:rPr>
              <a:t>4 km </a:t>
            </a:r>
            <a:r>
              <a:rPr lang="bn-BD" dirty="0">
                <a:solidFill>
                  <a:srgbClr val="FF0000"/>
                </a:solidFill>
                <a:latin typeface="Times New Roman" pitchFamily="18" charset="0"/>
                <a:cs typeface="NikoshBAN" pitchFamily="2" charset="0"/>
              </a:rPr>
              <a:t>এবং এর আবর্তনকাল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NikoshBAN" pitchFamily="2" charset="0"/>
              </a:rPr>
              <a:t>240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দিন। অপর একটি গ্রহের গড় দুরত্ব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NikoshBAN" pitchFamily="2" charset="0"/>
              </a:rPr>
              <a:t>7 km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solidFill>
                  <a:srgbClr val="FF0000"/>
                </a:solidFill>
                <a:latin typeface="Times New Roman" pitchFamily="18" charset="0"/>
                <a:cs typeface="NikoshBAN" pitchFamily="2" charset="0"/>
              </a:rPr>
              <a:t>হলে এর আবর্তনকাল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কত হবে নির্ণয় কর। </a:t>
            </a:r>
          </a:p>
          <a:p>
            <a:pPr>
              <a:buNone/>
            </a:pP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দুটি গ্রহের কক্ষপথের দৈর্ঘ্য সমান। এদের আবর্তনকাল কিরূপ হবে ব্যাখ্যা কর। 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0"/>
            <a:ext cx="3048000" cy="1295400"/>
          </a:xfrm>
          <a:solidFill>
            <a:srgbClr val="C00000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n-BD" sz="96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Image0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752600"/>
            <a:ext cx="7315200" cy="4768058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0750"/>
            <a:ext cx="9144000" cy="18288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66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6600" dirty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89502" y="2132856"/>
            <a:ext cx="5293519" cy="3124200"/>
          </a:xfrm>
        </p:spPr>
        <p:txBody>
          <a:bodyPr>
            <a:normAutofit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bn-BD" sz="3600" b="1" dirty="0">
                <a:solidFill>
                  <a:schemeClr val="accent3">
                    <a:lumMod val="75000"/>
                  </a:schemeClr>
                </a:solidFill>
              </a:rPr>
              <a:t>মোঃ আবদুল মন্নান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bn-BD" sz="3600" b="1" dirty="0">
                <a:solidFill>
                  <a:schemeClr val="accent3">
                    <a:lumMod val="75000"/>
                  </a:schemeClr>
                </a:solidFill>
              </a:rPr>
              <a:t>ইনস্ট্রাক্টর (নন-টেক)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</a:rPr>
              <a:t>বাংলাদেশ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bn-BD" sz="3600" b="1" dirty="0">
                <a:solidFill>
                  <a:schemeClr val="accent3">
                    <a:lumMod val="75000"/>
                  </a:schemeClr>
                </a:solidFill>
              </a:rPr>
              <a:t> সুইডেন পলিটেকিনক ইনস্টিটিউট,কাপ্তাই।</a:t>
            </a:r>
          </a:p>
          <a:p>
            <a:pPr marL="365760" indent="-256032">
              <a:buFont typeface="Wingdings 3"/>
              <a:buChar char=""/>
              <a:defRPr/>
            </a:pPr>
            <a:endParaRPr lang="en-US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4341" name="Content Placeholder 14" descr="DSC06068.JPG"/>
          <p:cNvPicPr>
            <a:picLocks noGrp="1" noChangeAspect="1"/>
          </p:cNvPicPr>
          <p:nvPr>
            <p:ph sz="quarter" idx="4294967295"/>
          </p:nvPr>
        </p:nvPicPr>
        <p:blipFill>
          <a:blip>
            <a:lum bright="12000" contras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" t="20181" r="70912" b="38449"/>
          <a:stretch>
            <a:fillRect/>
          </a:stretch>
        </p:blipFill>
        <p:spPr>
          <a:xfrm>
            <a:off x="6972300" y="2000250"/>
            <a:ext cx="2171700" cy="3055938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060848"/>
            <a:ext cx="3384376" cy="3960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640467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  <a:solidFill>
            <a:srgbClr val="00B0F0"/>
          </a:solidFill>
          <a:ln>
            <a:solidFill>
              <a:schemeClr val="accent6">
                <a:lumMod val="50000"/>
              </a:schemeClr>
            </a:solidFill>
          </a:ln>
          <a:effectLst>
            <a:softEdge rad="635000"/>
          </a:effectLst>
        </p:spPr>
        <p:txBody>
          <a:bodyPr>
            <a:noAutofit/>
          </a:bodyPr>
          <a:lstStyle/>
          <a:p>
            <a:pPr>
              <a:lnSpc>
                <a:spcPts val="5000"/>
              </a:lnSpc>
              <a:buNone/>
            </a:pPr>
            <a:endParaRPr lang="bn-BD" sz="9600" dirty="0"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ts val="5000"/>
              </a:lnSpc>
              <a:buNone/>
            </a:pPr>
            <a:r>
              <a:rPr lang="bn-BD" sz="7200" dirty="0">
                <a:latin typeface="NikoshBAN" pitchFamily="2" charset="0"/>
                <a:cs typeface="NikoshBAN" pitchFamily="2" charset="0"/>
              </a:rPr>
              <a:t>বিষয়- পদার্থ বিজ্ঞান-1</a:t>
            </a:r>
          </a:p>
          <a:p>
            <a:pPr>
              <a:lnSpc>
                <a:spcPts val="5000"/>
              </a:lnSpc>
              <a:buNone/>
            </a:pPr>
            <a:r>
              <a:rPr lang="bn-BD" sz="7200" dirty="0">
                <a:latin typeface="NikoshBAN" pitchFamily="2" charset="0"/>
                <a:cs typeface="NikoshBAN" pitchFamily="2" charset="0"/>
              </a:rPr>
              <a:t>				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BD" sz="8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bn-BD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 কোন বিজ্ঞানীর গবেষণা লব্ধ তথ্যের ভিত্তিতে স্বীয় পর্যবেক্ষণের মাধ্যমে কেপলার গ্রহের গতি সম্পর্কিত সূত্রসমূহ প্রদান কেরেছেন শিক্ষার্থীরা তা বলতে পারবে।</a:t>
            </a:r>
          </a:p>
          <a:p>
            <a:pPr>
              <a:buNone/>
            </a:pPr>
            <a:r>
              <a:rPr lang="bn-BD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২। শিক্ষার্থীরা গ্রহের গতিপথ ব্যাখ্যা করতে পারবে।</a:t>
            </a:r>
          </a:p>
          <a:p>
            <a:pPr>
              <a:buNone/>
            </a:pPr>
            <a:r>
              <a:rPr lang="bn-BD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৩। গ্রহের গতি সম্পর্কিত সূত্রসমূহ বলতে এবং ব্যাখ্যা করতে পারবে। 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7200" dirty="0">
                <a:latin typeface="NikoshBAN" pitchFamily="2" charset="0"/>
                <a:cs typeface="NikoshBAN" pitchFamily="2" charset="0"/>
              </a:rPr>
              <a:t>পাঠের অনুকুল পরিবেশ সৃষ্টি</a:t>
            </a:r>
            <a:endParaRPr lang="en-US" sz="7200" dirty="0"/>
          </a:p>
        </p:txBody>
      </p:sp>
      <p:sp>
        <p:nvSpPr>
          <p:cNvPr id="8" name="Oval 7"/>
          <p:cNvSpPr/>
          <p:nvPr/>
        </p:nvSpPr>
        <p:spPr>
          <a:xfrm>
            <a:off x="4794250" y="2948608"/>
            <a:ext cx="2665046" cy="1593573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72071" y="2786690"/>
            <a:ext cx="3210169" cy="1900029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85712" y="2580860"/>
            <a:ext cx="3815862" cy="2307113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01158" y="2366801"/>
            <a:ext cx="4438729" cy="275628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16604" y="2182007"/>
            <a:ext cx="5059791" cy="3124027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32050" y="1999053"/>
            <a:ext cx="5732380" cy="3491775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09242" y="1822784"/>
            <a:ext cx="6480908" cy="385307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447800" y="1600200"/>
            <a:ext cx="7086600" cy="43434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733681" y="3745394"/>
            <a:ext cx="181708" cy="18387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415692" y="3255064"/>
            <a:ext cx="242277" cy="18387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779715" y="3806686"/>
            <a:ext cx="363415" cy="30645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931138" y="2618960"/>
            <a:ext cx="302846" cy="2451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946888" y="2764734"/>
            <a:ext cx="545123" cy="551621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235200" y="3438938"/>
            <a:ext cx="484554" cy="429039"/>
          </a:xfrm>
          <a:prstGeom prst="ellipse">
            <a:avLst/>
          </a:prstGeom>
          <a:ln w="28575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264877" y="1967948"/>
            <a:ext cx="363415" cy="30645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235200" y="2182467"/>
            <a:ext cx="242277" cy="2451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400800" y="3352800"/>
            <a:ext cx="762000" cy="7620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381250" y="6096000"/>
            <a:ext cx="4800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bn-BD" sz="3200" dirty="0">
                <a:latin typeface="NikoshBAN" pitchFamily="2" charset="0"/>
                <a:cs typeface="NikoshBAN" pitchFamily="2" charset="0"/>
              </a:rPr>
              <a:t>বিভিন্ন গ্রহের কক্ষীয় পথে আবর্তন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152650" y="3352800"/>
            <a:ext cx="609600" cy="609600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4271 -0.12616 C 0.06233 -0.12616 -0.0026 -0.07569 -0.0026 -0.01319 C -0.0026 0.04907 0.06233 0.1 0.14271 0.1 C 0.22344 0.1 0.28907 0.04907 0.28907 -0.01319 C 0.28907 -0.07569 0.22344 -0.12616 0.14271 -0.12616 Z " pathEditMode="relative" rAng="0" ptsTypes="fffff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1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6163 -0.08796 C 0.06458 -0.08796 -0.01424 -0.02338 -0.01424 0.05648 C -0.01424 0.13588 0.06458 0.20093 0.16163 0.20093 C 0.25833 0.20093 0.3375 0.13588 0.3375 0.05648 C 0.3375 -0.02338 0.25833 -0.08796 0.16163 -0.08796 Z " pathEditMode="relative" rAng="0" ptsTypes="fffff">
                                      <p:cBhvr>
                                        <p:cTn id="1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pat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20174 -0.19953 C 0.08698 -0.19953 -0.00642 -0.12546 -0.00642 -0.03287 C -0.00642 0.05857 0.08698 0.1338 0.20174 0.1338 C 0.31649 0.1338 0.41024 0.05857 0.41024 -0.03287 C 0.41024 -0.12546 0.31649 -0.19953 0.20174 -0.19953 Z " pathEditMode="relative" rAng="0" ptsTypes="fffff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7014 -0.04699 C 0.03681 -0.04699 -0.07135 0.04004 -0.07135 0.14722 C -0.07135 0.2544 0.03681 0.34167 0.17014 0.34167 C 0.3033 0.34167 0.41198 0.2544 0.41198 0.14722 C 0.41198 0.04004 0.3033 -0.04699 0.17014 -0.04699 Z " pathEditMode="relative" rAng="0" ptsTypes="fffff">
                                      <p:cBhvr>
                                        <p:cTn id="20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24584 -0.12662 C 0.0941 -0.12662 -0.02916 -0.02223 -0.02916 0.10671 C -0.02916 0.23495 0.0941 0.34004 0.24584 0.34004 C 0.3974 0.34004 0.52084 0.23495 0.52084 0.10671 C 0.52084 -0.02223 0.3974 -0.12662 0.24584 -0.12662 Z " pathEditMode="relative" rAng="0" ptsTypes="fffff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pat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30834 -0.23264 C 0.13351 -0.23264 -0.00833 -0.12037 -0.00833 0.01805 C -0.00833 0.15694 0.13351 0.27014 0.30834 0.27014 C 0.48282 0.27014 0.625 0.15694 0.625 0.01805 C 0.625 -0.12037 0.48282 -0.23264 0.30834 -0.23264 Z " pathEditMode="relative" rAng="0" ptsTypes="fffff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pat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31042 -0.23889 C 0.13646 -0.23889 -0.00417 -0.12477 -0.00417 0.01667 C -0.00417 0.15672 0.13646 0.27223 0.31042 0.27223 C 0.48351 0.27223 0.625 0.15672 0.625 0.01667 C 0.625 -0.12477 0.48351 -0.23889 0.31042 -0.23889 Z " pathEditMode="relative" rAng="0" ptsTypes="fffff">
                                      <p:cBhvr>
                                        <p:cTn id="2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8542 -0.04259 C -0.00938 -0.04259 -0.16858 0.08148 -0.16858 0.23518 C -0.16858 0.38773 -0.00938 0.51296 0.18542 0.51296 C 0.38056 0.51296 0.53976 0.38773 0.53976 0.23518 C 0.53976 0.08148 0.38056 -0.04259 0.18542 -0.04259 Z " pathEditMode="relative" rAng="0" ptsTypes="fffff">
                                      <p:cBhvr>
                                        <p:cTn id="28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pat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28924 -0.10278 C 0.07292 -0.10278 -0.10347 0.03982 -0.10347 0.21528 C -0.10347 0.39028 0.07292 0.53333 0.28924 0.53333 C 0.50538 0.53333 0.68194 0.39028 0.68194 0.21528 C 0.68194 0.03982 0.50538 -0.10278 0.28924 -0.10278 Z " pathEditMode="relative" rAng="0" ptsTypes="fffff">
                                      <p:cBhvr>
                                        <p:cTn id="30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1.jpg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38200" y="685800"/>
            <a:ext cx="7543800" cy="502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8800" y="5715000"/>
            <a:ext cx="5638800" cy="8617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জ্যোতিঃ পদার্থবিজ্ঞানী জোহান কেপলার </a:t>
            </a:r>
          </a:p>
          <a:p>
            <a:r>
              <a:rPr lang="bn-BD" dirty="0"/>
              <a:t>      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600200" y="381000"/>
            <a:ext cx="5943600" cy="147002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BD" sz="8800" dirty="0">
                <a:solidFill>
                  <a:srgbClr val="11056B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8800" dirty="0">
              <a:solidFill>
                <a:srgbClr val="11056B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67250" y="525041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14800" y="6324600"/>
            <a:ext cx="1371600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000" dirty="0">
                <a:latin typeface="NikoshBAN" pitchFamily="2" charset="0"/>
                <a:cs typeface="NikoshBAN" pitchFamily="2" charset="0"/>
              </a:rPr>
              <a:t>গ্রহের গতিপথ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Subtitle 29"/>
          <p:cNvSpPr>
            <a:spLocks noGrp="1"/>
          </p:cNvSpPr>
          <p:nvPr>
            <p:ph type="subTitle" idx="1"/>
          </p:nvPr>
        </p:nvSpPr>
        <p:spPr>
          <a:xfrm>
            <a:off x="1066800" y="2209800"/>
            <a:ext cx="6934200" cy="685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গ্রহের গতি সম্পর্কিত কেপলারের সূত্রসমূহ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9" name="Sun 8"/>
          <p:cNvSpPr/>
          <p:nvPr/>
        </p:nvSpPr>
        <p:spPr>
          <a:xfrm>
            <a:off x="4516205" y="4961211"/>
            <a:ext cx="687137" cy="899696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20114">
            <a:off x="3124200" y="4368055"/>
            <a:ext cx="2443155" cy="13609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6812952">
            <a:off x="3632480" y="4061743"/>
            <a:ext cx="3178805" cy="13045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41062" y="4191806"/>
            <a:ext cx="330844" cy="38986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712935" y="3124200"/>
            <a:ext cx="330844" cy="389869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276600" y="4343400"/>
            <a:ext cx="2069646" cy="1371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819526" y="3952878"/>
            <a:ext cx="2800351" cy="1447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3376740" y="5137716"/>
            <a:ext cx="202492" cy="1415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7"/>
          </p:cNvCxnSpPr>
          <p:nvPr/>
        </p:nvCxnSpPr>
        <p:spPr>
          <a:xfrm rot="16200000" flipV="1">
            <a:off x="5218614" y="5204141"/>
            <a:ext cx="367559" cy="1135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4874837" y="3787767"/>
            <a:ext cx="202492" cy="1415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5644229" y="4935224"/>
            <a:ext cx="337486" cy="1415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33800" y="44720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baseline="30000" dirty="0">
                <a:solidFill>
                  <a:srgbClr val="FF0000"/>
                </a:solidFill>
              </a:rPr>
              <a:t>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45825" y="36625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baseline="30000" dirty="0">
                <a:solidFill>
                  <a:srgbClr val="FF0000"/>
                </a:solidFill>
              </a:rPr>
              <a:t>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Flowchart: Connector 22"/>
          <p:cNvSpPr/>
          <p:nvPr/>
        </p:nvSpPr>
        <p:spPr>
          <a:xfrm flipV="1">
            <a:off x="3757550" y="4671948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5620000" y="3876300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1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1041 C -0.03594 -0.03076 -0.09635 0.04741 -0.13437 0.16559 C -0.17274 0.28446 -0.17656 0.39755 -0.1401 0.4179 C -0.10555 0.43733 -0.04479 0.35708 -0.0059 0.23982 C 0.03108 0.12165 0.03386 0.00948 -0.00052 -0.01041 Z " pathEditMode="relative" rAng="1407371" ptsTypes="fffff">
                                      <p:cBhvr>
                                        <p:cTn id="8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00" y="2140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1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0301 C -0.01771 0.04857 0.01406 0.12789 0.07587 0.17993 C 0.13837 0.23219 0.2059 0.23751 0.22761 0.19195 C 0.24896 0.14686 0.21719 0.06638 0.15538 0.01503 C 0.09288 -0.03769 0.02518 -0.04255 0.0033 0.00301 Z " pathEditMode="relative" rAng="-25057947" ptsTypes="fffff">
                                      <p:cBhvr>
                                        <p:cTn id="9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00" y="940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9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1" presetClass="pat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469 -0.01041 C -0.02986 -0.03191 -0.09097 0.04533 -0.13246 0.16235 C -0.17413 0.2796 -0.18055 0.39315 -0.14618 0.41374 C -0.11146 0.43663 -0.04965 0.35777 -0.00729 0.24237 C 0.03351 0.12396 0.03941 0.01133 0.00469 -0.01041 Z " pathEditMode="relative" rAng="1520140" ptsTypes="fffff">
                                      <p:cBhvr>
                                        <p:cTn id="9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2130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" presetClass="pat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261 0.00231 C -0.0191 0.04903 0.01354 0.12789 0.07535 0.17877 C 0.13698 0.22942 0.20365 0.23266 0.2257 0.18571 C 0.24705 0.13899 0.21545 0.05967 0.15417 0.00879 C 0.09288 -0.0414 0.02465 -0.04486 0.00261 0.00231 Z " pathEditMode="relative" rAng="-3498452" ptsTypes="fffff">
                                      <p:cBhvr>
                                        <p:cTn id="9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00" y="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/>
      <p:bldP spid="29" grpId="0" animBg="1"/>
      <p:bldP spid="30" grpId="0" build="p" animBg="1"/>
      <p:bldP spid="9" grpId="0" animBg="1"/>
      <p:bldP spid="9" grpId="1" animBg="1"/>
      <p:bldP spid="9" grpId="2" animBg="1"/>
      <p:bldP spid="8" grpId="0" animBg="1"/>
      <p:bldP spid="11" grpId="0" animBg="1"/>
      <p:bldP spid="10" grpId="0" animBg="1"/>
      <p:bldP spid="10" grpId="1" animBg="1"/>
      <p:bldP spid="10" grpId="2" animBg="1"/>
      <p:bldP spid="12" grpId="0" animBg="1"/>
      <p:bldP spid="12" grpId="1" animBg="1"/>
      <p:bldP spid="12" grpId="2" animBg="1"/>
      <p:bldP spid="17" grpId="0"/>
      <p:bldP spid="18" grpId="0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উপস্থাপন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8153400" cy="1752600"/>
          </a:xfrm>
          <a:solidFill>
            <a:srgbClr val="92D050"/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 গ্রহের গতি সম্পর্কিত কেপলারের সূত্র তিনটি নিম্নরূপ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pPr algn="just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 প্রথম সূত্র (উপবৃত্ত সূত্র)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প্রতিটি গ্রহ সূর্যকে একটি নাভিতে বা ফোকাসে রেখে একটি উপবৃত্তাকার পথে প্রদক্ষিণ করছে।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 rot="1920114">
            <a:off x="2209800" y="4036991"/>
            <a:ext cx="4495800" cy="17527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4662055" y="4831506"/>
            <a:ext cx="1264444" cy="1158723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240829" y="3810000"/>
            <a:ext cx="608806" cy="5021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628900" y="3657600"/>
            <a:ext cx="3696988" cy="2447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</p:cNvCxnSpPr>
          <p:nvPr/>
        </p:nvCxnSpPr>
        <p:spPr>
          <a:xfrm rot="16200000" flipH="1">
            <a:off x="2736440" y="4641440"/>
            <a:ext cx="280266" cy="1904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5181600" y="4343399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14700" y="4050268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baseline="30000" dirty="0">
                <a:solidFill>
                  <a:srgbClr val="FF0000"/>
                </a:solidFill>
              </a:rPr>
              <a:t>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5400" y="5181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76400" y="6019800"/>
            <a:ext cx="26670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গ্রহের উপবৃত্তাকার গতি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0" y="2057400"/>
            <a:ext cx="990600" cy="685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805 0.00856 C 0.15729 -0.08889 0.04201 -0.11829 0.01163 -0.05648 C -0.0191 0.00625 0.04548 0.13611 0.1566 0.2331 C 0.26684 0.33102 0.38333 0.36065 0.41406 0.29815 C 0.44531 0.23704 0.3783 0.10602 0.26805 0.00856 Z " pathEditMode="relative" rAng="2009272" ptsTypes="fffff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63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25 4.44444E-6 L 0 4.44444E-6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bn-BD" sz="3600" dirty="0">
                <a:latin typeface="NikoshBAN" pitchFamily="2" charset="0"/>
                <a:cs typeface="NikoshBAN" pitchFamily="2" charset="0"/>
              </a:rPr>
              <a:t>দ্বিতীয় সূত্র (ক্ষেত্রফলের সূত্র)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গ্রহ এবং সূর্যের সংযোগকারী সরলরেখা সমান সময়ে সমান ক্ষেত্রফল  অতিক্রম করে।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 rot="1920114">
            <a:off x="1957884" y="2911576"/>
            <a:ext cx="6096000" cy="25228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n 11"/>
          <p:cNvSpPr/>
          <p:nvPr/>
        </p:nvSpPr>
        <p:spPr>
          <a:xfrm>
            <a:off x="5486400" y="4171950"/>
            <a:ext cx="1714500" cy="1667815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362200" y="3486807"/>
            <a:ext cx="825500" cy="72272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0" idx="2"/>
            <a:endCxn id="10" idx="6"/>
          </p:cNvCxnSpPr>
          <p:nvPr/>
        </p:nvCxnSpPr>
        <p:spPr>
          <a:xfrm rot="10800000" flipH="1" flipV="1">
            <a:off x="2421087" y="2557717"/>
            <a:ext cx="5169594" cy="3230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Isosceles Triangle 23"/>
          <p:cNvSpPr/>
          <p:nvPr/>
        </p:nvSpPr>
        <p:spPr>
          <a:xfrm rot="7310540">
            <a:off x="4065824" y="1599753"/>
            <a:ext cx="838200" cy="449465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8173610">
            <a:off x="6266542" y="4757159"/>
            <a:ext cx="1143000" cy="1123255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hord 25"/>
          <p:cNvSpPr/>
          <p:nvPr/>
        </p:nvSpPr>
        <p:spPr>
          <a:xfrm rot="4172335">
            <a:off x="2355035" y="2333414"/>
            <a:ext cx="738713" cy="821000"/>
          </a:xfrm>
          <a:prstGeom prst="chor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hord 26"/>
          <p:cNvSpPr/>
          <p:nvPr/>
        </p:nvSpPr>
        <p:spPr>
          <a:xfrm rot="13754787">
            <a:off x="6763222" y="5080546"/>
            <a:ext cx="875354" cy="955694"/>
          </a:xfrm>
          <a:prstGeom prst="chor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1828800" y="22098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7124700" y="5524500"/>
            <a:ext cx="9906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H="1">
            <a:off x="3200400" y="43434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0800000">
            <a:off x="5867400" y="3200400"/>
            <a:ext cx="609600" cy="5143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33600" y="28956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90800" y="2057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76600" y="2971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F</a:t>
            </a:r>
            <a:r>
              <a:rPr lang="en-US" baseline="30000" dirty="0">
                <a:solidFill>
                  <a:schemeClr val="bg1"/>
                </a:solidFill>
                <a:latin typeface="Times New Roman" pitchFamily="18" charset="0"/>
              </a:rPr>
              <a:t>’</a:t>
            </a:r>
            <a:endParaRPr lang="en-US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72200" y="4876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43800" y="4953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81800" y="6019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57200" y="6096000"/>
            <a:ext cx="6019800" cy="58477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গ্রহের সমান সময়ে সমান ক্ষেত্রফল অতিক্রম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-304800" y="381000"/>
            <a:ext cx="6858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0" y="51054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8150" y="4876800"/>
            <a:ext cx="2895600" cy="107721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</a:t>
            </a:r>
            <a:r>
              <a:rPr lang="en-US" sz="3200" baseline="-25000" dirty="0"/>
              <a:t>1</a:t>
            </a:r>
            <a:r>
              <a:rPr lang="en-US" sz="3200" dirty="0"/>
              <a:t> = T</a:t>
            </a:r>
            <a:r>
              <a:rPr lang="en-US" sz="3200" baseline="-25000" dirty="0"/>
              <a:t>2 </a:t>
            </a:r>
            <a:r>
              <a:rPr lang="bn-BD" sz="3200" baseline="-25000" dirty="0"/>
              <a:t> </a:t>
            </a:r>
            <a:r>
              <a:rPr lang="bn-BD" sz="3200" baseline="-25000" dirty="0">
                <a:latin typeface="NikoshBAN" pitchFamily="2" charset="0"/>
                <a:cs typeface="NikoshBAN" pitchFamily="2" charset="0"/>
              </a:rPr>
              <a:t>হলে</a:t>
            </a:r>
            <a:endParaRPr lang="en-US" sz="3200" dirty="0"/>
          </a:p>
          <a:p>
            <a:pPr algn="ctr"/>
            <a:r>
              <a:rPr lang="en-US" sz="3200" dirty="0"/>
              <a:t>AFB = CFD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24000" y="2286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848600" y="563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493 -0.11227 C 0.15972 -0.24005 0.00226 -0.2743 -0.03715 -0.18912 C -0.07656 -0.10417 0.0165 0.06898 0.1717 0.19699 C 0.32622 0.32315 0.4849 0.35857 0.52466 0.27454 C 0.56389 0.18843 0.4691 0.01482 0.31493 -0.11227 Z " pathEditMode="relative" rAng="1905814" ptsTypes="fffff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25 1.11111E-6 L 0 1.11111E-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42" grpId="0" animBg="1"/>
      <p:bldP spid="43" grpId="0" animBg="1"/>
      <p:bldP spid="4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356</Words>
  <Application>Microsoft Office PowerPoint</Application>
  <PresentationFormat>On-screen Show (4:3)</PresentationFormat>
  <Paragraphs>70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NikoshBAN</vt:lpstr>
      <vt:lpstr>Symbol</vt:lpstr>
      <vt:lpstr>Times New Roman</vt:lpstr>
      <vt:lpstr>Vrinda</vt:lpstr>
      <vt:lpstr>Wingdings 3</vt:lpstr>
      <vt:lpstr>Office Theme</vt:lpstr>
      <vt:lpstr>স্বাগতম</vt:lpstr>
      <vt:lpstr>পরিচিতিঃ</vt:lpstr>
      <vt:lpstr>PowerPoint Presentation</vt:lpstr>
      <vt:lpstr>শিখনফল</vt:lpstr>
      <vt:lpstr>পাঠের অনুকুল পরিবেশ সৃষ্টি</vt:lpstr>
      <vt:lpstr>PowerPoint Presentation</vt:lpstr>
      <vt:lpstr>পাঠ শিরোনাম</vt:lpstr>
      <vt:lpstr>পাঠ উপস্থাপন</vt:lpstr>
      <vt:lpstr>দ্বিতীয় সূত্র (ক্ষেত্রফলের সূত্র): গ্রহ এবং সূর্যের সংযোগকারী সরলরেখা সমান সময়ে সমান ক্ষেত্রফল  অতিক্রম করে।  </vt:lpstr>
      <vt:lpstr>PowerPoint Presentation</vt:lpstr>
      <vt:lpstr>PowerPoint Presentation</vt:lpstr>
      <vt:lpstr>দলীয় কাজ</vt:lpstr>
      <vt:lpstr>মূল্যায়ন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mannan</dc:creator>
  <cp:lastModifiedBy>Abdul Mannan</cp:lastModifiedBy>
  <cp:revision>4</cp:revision>
  <dcterms:modified xsi:type="dcterms:W3CDTF">2023-10-10T07:46:06Z</dcterms:modified>
</cp:coreProperties>
</file>