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65" r:id="rId2"/>
    <p:sldId id="257" r:id="rId3"/>
    <p:sldId id="267" r:id="rId4"/>
    <p:sldId id="268" r:id="rId5"/>
    <p:sldId id="270" r:id="rId6"/>
    <p:sldId id="272" r:id="rId7"/>
    <p:sldId id="282" r:id="rId8"/>
    <p:sldId id="296" r:id="rId9"/>
    <p:sldId id="304" r:id="rId10"/>
    <p:sldId id="305" r:id="rId11"/>
    <p:sldId id="288" r:id="rId12"/>
    <p:sldId id="289" r:id="rId13"/>
    <p:sldId id="290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41C"/>
    <a:srgbClr val="B95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617" autoAdjust="0"/>
  </p:normalViewPr>
  <p:slideViewPr>
    <p:cSldViewPr>
      <p:cViewPr varScale="1">
        <p:scale>
          <a:sx n="75" d="100"/>
          <a:sy n="75" d="100"/>
        </p:scale>
        <p:origin x="18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7C911-E312-46A0-ACF5-10BCBA3CB0C7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6ED1C-61FB-4E24-A96C-973331FFD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9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6ED1C-61FB-4E24-A96C-973331FFD5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6ED1C-61FB-4E24-A96C-973331FFD5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6ED1C-61FB-4E24-A96C-973331FFD54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67039B-F037-4798-928B-5103146E3FB4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FF594A-90D0-4F80-BBA9-03E74E65ED7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pull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215370" cy="1107996"/>
          </a:xfrm>
          <a:prstGeom prst="rect">
            <a:avLst/>
          </a:prstGeom>
          <a:solidFill>
            <a:srgbClr val="7030A0"/>
          </a:solidFill>
          <a:ln w="76200">
            <a:solidFill>
              <a:schemeClr val="tx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Welcome</a:t>
            </a:r>
            <a:endParaRPr lang="en-US" sz="6600" b="1" u="sng" dirty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HP\Desktop\th[2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358246" cy="5214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000108"/>
            <a:ext cx="74295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Area of Compressive zone =  (0+fc)/2 =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/2 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Resultant Compressive stress C 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Av.stress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x Area 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/2 x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/2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Similarly T = ft/2 x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/2 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 C = T ,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Mechanical Couple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fc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/2xbd/2x2d/3.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= bd²fc/6 = bd²ft/6 .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= M  &amp;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fc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= ft = f.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M = bd²f/6. M/f = bd²/6.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It is flexure formula for homogenous beam.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28606"/>
            <a:ext cx="7772400" cy="928693"/>
          </a:xfrm>
          <a:solidFill>
            <a:srgbClr val="FFFF00"/>
          </a:solidFill>
          <a:ln w="7620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bn-BD" sz="6000" b="1" dirty="0" smtClean="0"/>
              <a:t>Evaluation</a:t>
            </a:r>
            <a:endParaRPr lang="en-US" sz="6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3999" cy="5357826"/>
          </a:xfrm>
          <a:blipFill>
            <a:blip r:embed="rId3"/>
            <a:tile tx="0" ty="0" sx="100000" sy="100000" flip="none" algn="tl"/>
          </a:blip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 algn="l">
              <a:buAutoNum type="arabicParenR"/>
            </a:pPr>
            <a:endParaRPr lang="en-US" dirty="0" smtClean="0"/>
          </a:p>
          <a:p>
            <a:pPr marL="514350" indent="-514350" algn="l">
              <a:buAutoNum type="arabicParenR"/>
            </a:pPr>
            <a:r>
              <a:rPr lang="bn-BD" sz="3200" dirty="0" smtClean="0">
                <a:latin typeface="Times New Roman" pitchFamily="18" charset="0"/>
              </a:rPr>
              <a:t>What is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Bending moment</a:t>
            </a:r>
            <a:r>
              <a:rPr lang="bn-BD" sz="3200" dirty="0" smtClean="0">
                <a:latin typeface="Times New Roman" pitchFamily="18" charset="0"/>
              </a:rPr>
              <a:t>.</a:t>
            </a:r>
          </a:p>
          <a:p>
            <a:pPr marL="514350" indent="-514350" algn="l">
              <a:buAutoNum type="arabicParenR"/>
            </a:pPr>
            <a:r>
              <a:rPr lang="bn-BD" sz="3200" dirty="0" smtClean="0">
                <a:latin typeface="Times New Roman" pitchFamily="18" charset="0"/>
              </a:rPr>
              <a:t>What is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Resisting moment</a:t>
            </a:r>
            <a:r>
              <a:rPr lang="bn-BD" sz="3200" dirty="0" smtClean="0">
                <a:latin typeface="Times New Roman" pitchFamily="18" charset="0"/>
              </a:rPr>
              <a:t>.</a:t>
            </a:r>
          </a:p>
          <a:p>
            <a:pPr marL="514350" indent="-514350" algn="l">
              <a:buAutoNum type="arabicParenR"/>
            </a:pPr>
            <a:r>
              <a:rPr lang="bn-BD" sz="3200" dirty="0" smtClean="0">
                <a:latin typeface="Times New Roman" pitchFamily="18" charset="0"/>
              </a:rPr>
              <a:t>What is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Homogeneous beam</a:t>
            </a:r>
            <a:r>
              <a:rPr lang="bn-BD" sz="3200" dirty="0" smtClean="0">
                <a:latin typeface="Times New Roman" pitchFamily="18" charset="0"/>
              </a:rPr>
              <a:t>.</a:t>
            </a:r>
          </a:p>
          <a:p>
            <a:pPr marL="514350" indent="-514350" algn="l">
              <a:buAutoNum type="arabicParenR"/>
            </a:pPr>
            <a:r>
              <a:rPr lang="bn-BD" sz="3200" dirty="0" smtClean="0">
                <a:latin typeface="Times New Roman" pitchFamily="18" charset="0"/>
              </a:rPr>
              <a:t>What is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flexure formula</a:t>
            </a:r>
            <a:r>
              <a:rPr lang="bn-BD" sz="3200" dirty="0" smtClean="0">
                <a:latin typeface="Times New Roman" pitchFamily="18" charset="0"/>
              </a:rPr>
              <a:t>.</a:t>
            </a:r>
          </a:p>
          <a:p>
            <a:pPr marL="514350" indent="-514350" algn="l">
              <a:buAutoNum type="arabicParenR"/>
            </a:pPr>
            <a:r>
              <a:rPr lang="bn-BD" sz="3200" dirty="0" smtClean="0">
                <a:latin typeface="Times New Roman" pitchFamily="18" charset="0"/>
              </a:rPr>
              <a:t>What is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Couple</a:t>
            </a:r>
            <a:r>
              <a:rPr lang="bn-BD" sz="3200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00044"/>
            <a:ext cx="7772400" cy="1000131"/>
          </a:xfrm>
          <a:solidFill>
            <a:srgbClr val="FFC000"/>
          </a:solidFill>
          <a:ln w="76200">
            <a:solidFill>
              <a:schemeClr val="tx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/>
            <a:r>
              <a:rPr lang="bn-BD" b="1" dirty="0" smtClean="0"/>
              <a:t>Home Work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2500330"/>
          </a:xfr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</a:rPr>
              <a:t> </a:t>
            </a:r>
          </a:p>
          <a:p>
            <a:pPr algn="ctr"/>
            <a:endParaRPr lang="en-US" b="1" dirty="0" smtClean="0">
              <a:latin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</a:rPr>
              <a:t> Derive the flexure formula for homogenous</a:t>
            </a:r>
          </a:p>
          <a:p>
            <a:pPr algn="ctr"/>
            <a:r>
              <a:rPr lang="en-US" b="1" dirty="0" smtClean="0">
                <a:latin typeface="Times New Roman" pitchFamily="18" charset="0"/>
              </a:rPr>
              <a:t>Beam section.</a:t>
            </a:r>
            <a:r>
              <a:rPr lang="bn-BD" dirty="0" smtClean="0">
                <a:latin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4348" y="714357"/>
            <a:ext cx="7772400" cy="1071569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bn-BD" sz="5400" b="1" dirty="0" smtClean="0"/>
              <a:t>Next </a:t>
            </a:r>
            <a:r>
              <a:rPr lang="bn-BD" sz="6600" b="1" dirty="0" smtClean="0"/>
              <a:t>Lesson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4414" y="2786058"/>
            <a:ext cx="6786610" cy="1714512"/>
          </a:xfrm>
          <a:solidFill>
            <a:srgbClr val="7030A0"/>
          </a:solidFill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Transformed section.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Rose beauty Stock Photo - 107632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87108"/>
            <a:ext cx="8215371" cy="5557457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428596" y="357167"/>
            <a:ext cx="8286808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/>
              <a:t>THANKS TO ALL</a:t>
            </a:r>
            <a:endParaRPr lang="en-US" sz="4400" b="1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1214446"/>
          </a:xfrm>
          <a:solidFill>
            <a:srgbClr val="FFFF00"/>
          </a:solidFill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6000" dirty="0" err="1"/>
              <a:t>মোহাম্মদ</a:t>
            </a:r>
            <a:r>
              <a:rPr lang="en-US" sz="6000" dirty="0"/>
              <a:t> </a:t>
            </a:r>
            <a:r>
              <a:rPr lang="en-US" sz="6000" dirty="0" err="1"/>
              <a:t>ইকবাল</a:t>
            </a:r>
            <a:r>
              <a:rPr lang="en-US" sz="6000" dirty="0"/>
              <a:t> </a:t>
            </a:r>
            <a:r>
              <a:rPr lang="en-US" sz="8000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8000" dirty="0" err="1">
                <a:latin typeface="SutonnyMJ" pitchFamily="2" charset="0"/>
                <a:cs typeface="SutonnyMJ" pitchFamily="2" charset="0"/>
              </a:rPr>
              <a:t>nv‡mb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1857364"/>
            <a:ext cx="9143999" cy="5000636"/>
          </a:xfrm>
          <a:solidFill>
            <a:srgbClr val="002060"/>
          </a:solidFill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600" dirty="0" err="1"/>
              <a:t>ইনস্ট্রাক্টর</a:t>
            </a:r>
            <a:r>
              <a:rPr lang="en-US" sz="3600" dirty="0"/>
              <a:t> ও </a:t>
            </a:r>
            <a:r>
              <a:rPr lang="en-US" sz="3600" dirty="0" err="1"/>
              <a:t>বিভাগীয়</a:t>
            </a:r>
            <a:r>
              <a:rPr lang="en-US" sz="3600" dirty="0"/>
              <a:t> </a:t>
            </a:r>
            <a:r>
              <a:rPr lang="en-US" sz="3600" dirty="0" err="1"/>
              <a:t>প্রধান</a:t>
            </a:r>
            <a:r>
              <a:rPr lang="en-US" sz="3600" dirty="0"/>
              <a:t>  </a:t>
            </a:r>
          </a:p>
          <a:p>
            <a:pPr algn="ctr"/>
            <a:r>
              <a:rPr lang="en-US" sz="4800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wmwfj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DW)</a:t>
            </a:r>
            <a:endParaRPr lang="en-US" sz="4800" dirty="0"/>
          </a:p>
          <a:p>
            <a:pPr algn="ctr"/>
            <a:r>
              <a:rPr lang="en-US" sz="3600" dirty="0" err="1"/>
              <a:t>বাংলাদেশ</a:t>
            </a:r>
            <a:r>
              <a:rPr lang="en-US" sz="3600" dirty="0"/>
              <a:t> </a:t>
            </a:r>
            <a:r>
              <a:rPr lang="en-US" sz="3600" dirty="0" err="1"/>
              <a:t>সুইডেন</a:t>
            </a:r>
            <a:r>
              <a:rPr lang="en-US" sz="3600" dirty="0"/>
              <a:t> </a:t>
            </a:r>
            <a:r>
              <a:rPr lang="en-US" sz="3600" dirty="0" err="1"/>
              <a:t>পলিটেকনিক</a:t>
            </a:r>
            <a:r>
              <a:rPr lang="en-US" sz="3600" dirty="0"/>
              <a:t> </a:t>
            </a:r>
            <a:r>
              <a:rPr lang="en-US" sz="3600" dirty="0" err="1"/>
              <a:t>ইনস্টিটিউট</a:t>
            </a:r>
            <a:endParaRPr lang="en-US" sz="3600" dirty="0"/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/>
              <a:t>কাপ্তাই</a:t>
            </a:r>
            <a:r>
              <a:rPr lang="en-US" sz="3600" dirty="0"/>
              <a:t>, </a:t>
            </a:r>
            <a:r>
              <a:rPr lang="en-US" sz="3600" dirty="0" err="1"/>
              <a:t>রাঙ্গামাটি</a:t>
            </a:r>
            <a:r>
              <a:rPr lang="en-US" sz="3600" dirty="0"/>
              <a:t> </a:t>
            </a:r>
            <a:r>
              <a:rPr lang="en-US" sz="3600" dirty="0" err="1"/>
              <a:t>পার্বত্য</a:t>
            </a:r>
            <a:r>
              <a:rPr lang="en-US" sz="3600" dirty="0"/>
              <a:t> </a:t>
            </a:r>
            <a:r>
              <a:rPr lang="en-US" sz="3600" dirty="0" err="1"/>
              <a:t>জেলা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" y="-571527"/>
            <a:ext cx="914400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Times New Roman" pitchFamily="18" charset="0"/>
              </a:rPr>
              <a:t>Teacher’s </a:t>
            </a:r>
            <a:r>
              <a:rPr lang="bn-BD" sz="4800" b="1" dirty="0" smtClean="0">
                <a:latin typeface="Times New Roman" pitchFamily="18" charset="0"/>
              </a:rPr>
              <a:t>Identity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42921"/>
            <a:ext cx="7772400" cy="1143005"/>
          </a:xfrm>
          <a:solidFill>
            <a:srgbClr val="FFC000"/>
          </a:solidFill>
          <a:ln w="7620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bn-BD" sz="5400" b="1" dirty="0" smtClean="0">
                <a:latin typeface="Times New Roman" pitchFamily="18" charset="0"/>
              </a:rPr>
              <a:t>STUDENT’S IDENTITY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7715304" cy="4214842"/>
          </a:xfrm>
          <a:solidFill>
            <a:srgbClr val="002060"/>
          </a:solidFill>
          <a:ln w="57150">
            <a:solidFill>
              <a:schemeClr val="accent2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endParaRPr lang="en-US" sz="3600" b="1" dirty="0" smtClean="0">
              <a:latin typeface="Times New Roman" pitchFamily="18" charset="0"/>
            </a:endParaRPr>
          </a:p>
          <a:p>
            <a:pPr algn="ctr"/>
            <a:r>
              <a:rPr lang="en-US" sz="3600" b="1" dirty="0" smtClean="0">
                <a:latin typeface="Times New Roman" pitchFamily="18" charset="0"/>
              </a:rPr>
              <a:t>6</a:t>
            </a:r>
            <a:r>
              <a:rPr lang="bn-BD" sz="3600" b="1" dirty="0" smtClean="0">
                <a:latin typeface="Times New Roman" pitchFamily="18" charset="0"/>
              </a:rPr>
              <a:t>TH SEMESTER </a:t>
            </a:r>
          </a:p>
          <a:p>
            <a:pPr algn="ctr"/>
            <a:r>
              <a:rPr lang="bn-BD" sz="3600" b="1" dirty="0" smtClean="0">
                <a:latin typeface="Times New Roman" pitchFamily="18" charset="0"/>
              </a:rPr>
              <a:t>CIVIL TECHNOLOGY</a:t>
            </a:r>
          </a:p>
          <a:p>
            <a:pPr algn="ctr"/>
            <a:r>
              <a:rPr lang="bn-BD" sz="3600" b="1" dirty="0" smtClean="0">
                <a:latin typeface="Times New Roman" pitchFamily="18" charset="0"/>
              </a:rPr>
              <a:t>SUB : </a:t>
            </a:r>
            <a:r>
              <a:rPr lang="en-US" sz="3600" b="1" dirty="0" smtClean="0">
                <a:latin typeface="Times New Roman" pitchFamily="18" charset="0"/>
              </a:rPr>
              <a:t>DESIGN OF STRUCTURE</a:t>
            </a:r>
            <a:r>
              <a:rPr lang="bn-BD" sz="3600" b="1" dirty="0" smtClean="0">
                <a:latin typeface="Times New Roman" pitchFamily="18" charset="0"/>
              </a:rPr>
              <a:t>–</a:t>
            </a:r>
            <a:r>
              <a:rPr lang="en-US" sz="3600" b="1" dirty="0" smtClean="0">
                <a:latin typeface="Times New Roman" pitchFamily="18" charset="0"/>
              </a:rPr>
              <a:t>1</a:t>
            </a:r>
          </a:p>
          <a:p>
            <a:pPr algn="ctr"/>
            <a:r>
              <a:rPr lang="en-US" sz="3600" b="1" dirty="0" smtClean="0">
                <a:latin typeface="Times New Roman" pitchFamily="18" charset="0"/>
              </a:rPr>
              <a:t>SUBJECT CODE - 6463</a:t>
            </a:r>
            <a:endParaRPr lang="bn-BD" sz="3600" b="1" dirty="0" smtClean="0">
              <a:latin typeface="Times New Roman" pitchFamily="18" charset="0"/>
            </a:endParaRPr>
          </a:p>
          <a:p>
            <a:pPr algn="ctr"/>
            <a:r>
              <a:rPr lang="bn-BD" sz="3600" b="1" dirty="0" smtClean="0">
                <a:latin typeface="Times New Roman" pitchFamily="18" charset="0"/>
              </a:rPr>
              <a:t>TIME : </a:t>
            </a:r>
            <a:r>
              <a:rPr lang="en-US" sz="3600" b="1" dirty="0" smtClean="0">
                <a:latin typeface="Times New Roman" pitchFamily="18" charset="0"/>
              </a:rPr>
              <a:t>45</a:t>
            </a:r>
            <a:r>
              <a:rPr lang="bn-BD" sz="3600" b="1" dirty="0" smtClean="0">
                <a:latin typeface="Times New Roman" pitchFamily="18" charset="0"/>
              </a:rPr>
              <a:t> MINUTES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643050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bn-BD" sz="8000" b="1" dirty="0" smtClean="0"/>
              <a:t>PREE LESSION</a:t>
            </a:r>
            <a:endParaRPr lang="en-US" sz="80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2571744"/>
            <a:ext cx="7854696" cy="2409392"/>
          </a:xfrm>
          <a:solidFill>
            <a:srgbClr val="7030A0"/>
          </a:solidFill>
          <a:ln w="38100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Reinforcing steel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2000264"/>
          </a:xfr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bn-BD" sz="7200" b="1" dirty="0" smtClean="0">
                <a:latin typeface="Times New Roman" pitchFamily="18" charset="0"/>
              </a:rPr>
              <a:t>Today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bn-BD" sz="7200" b="1" dirty="0" smtClean="0">
                <a:latin typeface="Times New Roman" pitchFamily="18" charset="0"/>
              </a:rPr>
              <a:t>s</a:t>
            </a:r>
            <a:r>
              <a:rPr lang="bn-BD" sz="7200" b="1" dirty="0" smtClean="0"/>
              <a:t> Lesson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00372"/>
            <a:ext cx="7643866" cy="263842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Flexure formula of homogeneous beams</a:t>
            </a:r>
            <a:endParaRPr lang="en-US" sz="40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09" y="571482"/>
            <a:ext cx="7929619" cy="1143007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bn-BD" sz="6600" b="1" dirty="0" smtClean="0"/>
              <a:t>Learning Out Come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2214555"/>
            <a:ext cx="8929719" cy="4643446"/>
          </a:xfrm>
          <a:solidFill>
            <a:srgbClr val="00206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514350" indent="-514350" algn="l"/>
            <a:r>
              <a:rPr lang="bn-BD" sz="3600" dirty="0" smtClean="0"/>
              <a:t>After the lesson student should be able to:- </a:t>
            </a:r>
          </a:p>
          <a:p>
            <a:pPr marL="514350" indent="-514350" algn="l">
              <a:buFont typeface="Arial" charset="0"/>
              <a:buChar char="•"/>
            </a:pPr>
            <a:r>
              <a:rPr lang="en-US" sz="3200" dirty="0" smtClean="0"/>
              <a:t>Tell what is bending moment .</a:t>
            </a:r>
            <a:endParaRPr lang="bn-BD" sz="3200" dirty="0" smtClean="0"/>
          </a:p>
          <a:p>
            <a:pPr marL="514350" indent="-514350" algn="l">
              <a:buFont typeface="Arial" charset="0"/>
              <a:buChar char="•"/>
            </a:pPr>
            <a:r>
              <a:rPr lang="en-US" sz="3200" dirty="0" smtClean="0"/>
              <a:t>Tell  what is resisting moment</a:t>
            </a:r>
            <a:r>
              <a:rPr lang="bn-BD" sz="3200" dirty="0" smtClean="0"/>
              <a:t>.</a:t>
            </a:r>
          </a:p>
          <a:p>
            <a:pPr marL="514350" indent="-514350" algn="l">
              <a:buFont typeface="Arial" charset="0"/>
              <a:buChar char="•"/>
            </a:pPr>
            <a:r>
              <a:rPr lang="en-US" sz="3200" dirty="0" smtClean="0"/>
              <a:t>Tell  what is neutral surface</a:t>
            </a:r>
            <a:r>
              <a:rPr lang="bn-BD" sz="3200" dirty="0" smtClean="0"/>
              <a:t>.</a:t>
            </a:r>
          </a:p>
          <a:p>
            <a:pPr marL="514350" indent="-514350" algn="l">
              <a:buFont typeface="Arial" charset="0"/>
              <a:buChar char="•"/>
            </a:pPr>
            <a:r>
              <a:rPr lang="en-US" sz="3200" dirty="0" smtClean="0"/>
              <a:t>Tell  what is neutral axis</a:t>
            </a:r>
            <a:r>
              <a:rPr lang="bn-BD" sz="3200" dirty="0" smtClean="0"/>
              <a:t>.</a:t>
            </a:r>
          </a:p>
          <a:p>
            <a:pPr marL="514350" indent="-514350" algn="l">
              <a:buFont typeface="Arial" charset="0"/>
              <a:buChar char="•"/>
            </a:pPr>
            <a:r>
              <a:rPr lang="en-US" sz="3200" dirty="0" smtClean="0"/>
              <a:t>Tell what is homogenous beam</a:t>
            </a:r>
            <a:r>
              <a:rPr lang="bn-BD" sz="3200" dirty="0" smtClean="0"/>
              <a:t>.</a:t>
            </a:r>
            <a:endParaRPr lang="en-US" sz="3200" dirty="0" smtClean="0"/>
          </a:p>
          <a:p>
            <a:pPr marL="514350" indent="-514350" algn="l">
              <a:buFont typeface="Arial" charset="0"/>
              <a:buChar char="•"/>
            </a:pPr>
            <a:r>
              <a:rPr lang="en-US" sz="3200" dirty="0" smtClean="0"/>
              <a:t>Tell  what is bending theory.</a:t>
            </a:r>
            <a:endParaRPr lang="en-US" sz="32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bn-BD" sz="6000" b="1" dirty="0" smtClean="0">
                <a:latin typeface="Times New Roman" pitchFamily="18" charset="0"/>
              </a:rPr>
              <a:t>Presentation of lesson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3999" cy="5429264"/>
          </a:xfrm>
          <a:solidFill>
            <a:srgbClr val="7030A0"/>
          </a:solidFill>
          <a:ln w="127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bn-BD" sz="4400" dirty="0" smtClean="0"/>
              <a:t>Definition of </a:t>
            </a:r>
            <a:r>
              <a:rPr lang="en-US" sz="4400" dirty="0" smtClean="0"/>
              <a:t>bending moment </a:t>
            </a:r>
            <a:r>
              <a:rPr lang="bn-BD" sz="4400" dirty="0" smtClean="0"/>
              <a:t>:-</a:t>
            </a:r>
          </a:p>
          <a:p>
            <a:pPr algn="l">
              <a:buFont typeface="Arial" charset="0"/>
              <a:buChar char="•"/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evwn¨K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cÖ‡qv‡Mi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ex‡gi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mKk‡b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‡›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exRMvwbwZK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mgwó‡K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H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mKk‡bi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ewÛs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 algn="l">
              <a:buFont typeface="Arial" charset="0"/>
              <a:buChar char="•"/>
            </a:pPr>
            <a:r>
              <a:rPr lang="bn-BD" sz="4400" dirty="0" smtClean="0"/>
              <a:t>Definition of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resisting moment</a:t>
            </a:r>
            <a:r>
              <a:rPr lang="en-US" sz="4400" dirty="0" smtClean="0"/>
              <a:t> </a:t>
            </a:r>
            <a:r>
              <a:rPr lang="bn-BD" sz="4400" dirty="0" smtClean="0"/>
              <a:t>:-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ewÛs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gv‡g›U‡K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cÖwZ‡ivaK‡í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KvVv‡gvi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Af¨šÍ‡i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cÖwZ‡ivax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 algn="l">
              <a:buFont typeface="Arial" charset="0"/>
              <a:buChar char="•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Homogeneous beam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exg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Kej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c`v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_©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mgmË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exg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|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Kv‡Vi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exg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, ÷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xj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exg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|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642918"/>
          </a:xfrm>
        </p:spPr>
        <p:txBody>
          <a:bodyPr>
            <a:noAutofit/>
          </a:bodyPr>
          <a:lstStyle/>
          <a:p>
            <a:pPr algn="ctr"/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Derive the flexure formula for homogenous beams </a:t>
            </a:r>
            <a:endParaRPr lang="en-US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2" descr="C:\Users\HP\Desktop\RCC- SIRAJ\IM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3"/>
            <a:ext cx="8143932" cy="214314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57290" y="4429132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Homogenous beam sections</a:t>
            </a:r>
            <a:endParaRPr lang="en-US" sz="32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1142984"/>
            <a:ext cx="792961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Here,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 = Width of beam in “cm”.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 = Depth of beam in “cm”.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Compressive stress in kg/cm 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= Tensile stress in kg/cm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 = Resultant compressive stress in Kg.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= Resultant tensile stress in Kg.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 = Maximum bending moment in Kg – cm 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 r = Resisting moment in kg – cm.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 = Resultant Compressive stress in Kg.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= Resultant Tensile stress in Kg.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3570" y="2357430"/>
            <a:ext cx="333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5000628" y="27860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ransition spd="med"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939</TotalTime>
  <Words>425</Words>
  <Application>Microsoft Office PowerPoint</Application>
  <PresentationFormat>On-screen Show (4:3)</PresentationFormat>
  <Paragraphs>76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Constantia</vt:lpstr>
      <vt:lpstr>NikoshBAN</vt:lpstr>
      <vt:lpstr>SutonnyMJ</vt:lpstr>
      <vt:lpstr>Symbol</vt:lpstr>
      <vt:lpstr>Times New Roman</vt:lpstr>
      <vt:lpstr>Vrinda</vt:lpstr>
      <vt:lpstr>Wingdings 2</vt:lpstr>
      <vt:lpstr>Flow</vt:lpstr>
      <vt:lpstr>PowerPoint Presentation</vt:lpstr>
      <vt:lpstr>মোহাম্মদ ইকবাল ‡nv‡mb</vt:lpstr>
      <vt:lpstr>STUDENT’S IDENTITY</vt:lpstr>
      <vt:lpstr>PREE LESSION</vt:lpstr>
      <vt:lpstr>Today’s Lesson</vt:lpstr>
      <vt:lpstr>Learning Out Come</vt:lpstr>
      <vt:lpstr>Presentation of lesson</vt:lpstr>
      <vt:lpstr>Derive the flexure formula for homogenous beams </vt:lpstr>
      <vt:lpstr>PowerPoint Presentation</vt:lpstr>
      <vt:lpstr>PowerPoint Presentation</vt:lpstr>
      <vt:lpstr>Evaluation</vt:lpstr>
      <vt:lpstr>Home Work</vt:lpstr>
      <vt:lpstr>Next Lesson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User</cp:lastModifiedBy>
  <cp:revision>178</cp:revision>
  <dcterms:created xsi:type="dcterms:W3CDTF">2014-06-01T09:56:52Z</dcterms:created>
  <dcterms:modified xsi:type="dcterms:W3CDTF">2023-11-09T09:02:36Z</dcterms:modified>
</cp:coreProperties>
</file>