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notesMasterIdLst>
    <p:notesMasterId r:id="rId22"/>
  </p:notesMasterIdLst>
  <p:sldIdLst>
    <p:sldId id="296" r:id="rId2"/>
    <p:sldId id="329" r:id="rId3"/>
    <p:sldId id="319" r:id="rId4"/>
    <p:sldId id="363" r:id="rId5"/>
    <p:sldId id="362" r:id="rId6"/>
    <p:sldId id="364" r:id="rId7"/>
    <p:sldId id="344" r:id="rId8"/>
    <p:sldId id="361" r:id="rId9"/>
    <p:sldId id="342" r:id="rId10"/>
    <p:sldId id="343" r:id="rId11"/>
    <p:sldId id="353" r:id="rId12"/>
    <p:sldId id="357" r:id="rId13"/>
    <p:sldId id="356" r:id="rId14"/>
    <p:sldId id="349" r:id="rId15"/>
    <p:sldId id="358" r:id="rId16"/>
    <p:sldId id="360" r:id="rId17"/>
    <p:sldId id="359" r:id="rId18"/>
    <p:sldId id="281" r:id="rId19"/>
    <p:sldId id="282" r:id="rId20"/>
    <p:sldId id="2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04B255-137C-48BB-B509-E0420307D9C5}">
          <p14:sldIdLst>
            <p14:sldId id="296"/>
            <p14:sldId id="329"/>
            <p14:sldId id="319"/>
            <p14:sldId id="363"/>
            <p14:sldId id="362"/>
            <p14:sldId id="364"/>
            <p14:sldId id="344"/>
            <p14:sldId id="361"/>
            <p14:sldId id="342"/>
            <p14:sldId id="343"/>
            <p14:sldId id="353"/>
            <p14:sldId id="357"/>
            <p14:sldId id="356"/>
            <p14:sldId id="349"/>
            <p14:sldId id="358"/>
            <p14:sldId id="360"/>
            <p14:sldId id="359"/>
          </p14:sldIdLst>
        </p14:section>
        <p14:section name="Untitled Section" id="{5FB15FCA-D146-4B6A-8D85-0E76A85442A1}">
          <p14:sldIdLst>
            <p14:sldId id="281"/>
            <p14:sldId id="282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CAE5-53D1-4A78-8009-4E652B73037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A8D1-0CD2-4158-A4F3-CBD60C0F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A8D1-0CD2-4158-A4F3-CBD60C0FA4C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3A8D1-0CD2-4158-A4F3-CBD60C0FA4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4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3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5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4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0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lls.gov.bd/?fbclid=IwAR04zXxAlP528v4lqE-I3Fh3qyIdSIeqd6J0Ptit8_OZKurfs4jLbIQKSy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52" y="621475"/>
            <a:ext cx="8526484" cy="68481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49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9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29283"/>
              </p:ext>
            </p:extLst>
          </p:nvPr>
        </p:nvGraphicFramePr>
        <p:xfrm>
          <a:off x="1146412" y="1412875"/>
          <a:ext cx="828419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wWwm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gwkbm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(66742)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ce©t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PZz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_©, †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UK‡bvjwRt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B‡jKwUªK¨vj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Aa¨vq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4 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B‡jK‡Uªv‡cøwUs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r>
                        <a:rPr lang="en-US" sz="4000" b="1" u="none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3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6EE163-FA82-414A-86F5-3E52A94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450166"/>
            <a:ext cx="11310425" cy="602097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35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A¨vjywgwbqvg</a:t>
            </a:r>
            <a:r>
              <a:rPr lang="en-US" sz="35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5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5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vkbt</a:t>
            </a:r>
            <a:endParaRPr lang="en-US" sz="35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  <a:defRPr/>
            </a:pP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A¨vjywgwbqv‡gi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AvKwiK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e·vBW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, µ‡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qvjvBU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e¨eûZ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e·vBW‡K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A¨vjywgwbqvg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A·vB‡W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cwibZ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wdDm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v‡qvjvB‡U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exf‚Z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B‡jK‡UªvjvBmW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e¨eûZ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dv‡b©mwU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Av”Qvw`Z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dv‡b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1000</a:t>
            </a:r>
            <a:r>
              <a:rPr lang="en-US" sz="3600" b="1" dirty="0">
                <a:latin typeface="Abadi" panose="020B0604020104020204" pitchFamily="34" charset="0"/>
                <a:cs typeface="SutonnyMJ" pitchFamily="2" charset="0"/>
              </a:rPr>
              <a:t>˚C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B‡jK‡UªvjvBU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wdDmW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Ae¯’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A¨vjywgwbqvg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v‡W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Rgv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0" indent="0" algn="just">
              <a:buNone/>
              <a:defRPr/>
            </a:pPr>
            <a:r>
              <a:rPr lang="en-US" sz="35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5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cwi‡kvabt</a:t>
            </a:r>
            <a:endParaRPr lang="en-US" sz="35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  <a:defRPr/>
            </a:pP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cwi‡kvab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fRvj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avZz‡K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AvKwiK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A¨v‡bv‡W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vkb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jeY‡K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B‡jK‡Uªvjv‡U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cwibZ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nq| G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LuvwU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v‡W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Rgv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wKQyyÿY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cici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v‡W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RgvK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mwi‡q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dj‡Z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A¨v‡bvW‡K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cwi‡kvab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kZKiv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98 †_‡K 99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LuvwU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500" b="1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07790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7C7722-99C5-43C9-9627-2DBF0CD3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520504"/>
            <a:ext cx="10833295" cy="616164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4.4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eªv‡ki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Aveib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Ihvi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mnR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simple Method of Producing Copper Plating Upon a Carbon Brush)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t</a:t>
            </a:r>
          </a:p>
          <a:p>
            <a:pPr marL="0" indent="0" algn="just">
              <a:buNone/>
              <a:defRPr/>
            </a:pP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  <a:defRPr/>
            </a:pPr>
            <a:endParaRPr lang="en-US" sz="3400" b="1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F7217A3E-8D96-4377-8B0C-C17ADC8F7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01995"/>
              </p:ext>
            </p:extLst>
          </p:nvPr>
        </p:nvGraphicFramePr>
        <p:xfrm>
          <a:off x="422031" y="1997612"/>
          <a:ext cx="1124946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1298">
                  <a:extLst>
                    <a:ext uri="{9D8B030D-6E8A-4147-A177-3AD203B41FA5}">
                      <a16:colId xmlns:a16="http://schemas.microsoft.com/office/drawing/2014/main" xmlns="" val="3870165280"/>
                    </a:ext>
                  </a:extLst>
                </a:gridCol>
                <a:gridCol w="3498166">
                  <a:extLst>
                    <a:ext uri="{9D8B030D-6E8A-4147-A177-3AD203B41FA5}">
                      <a16:colId xmlns:a16="http://schemas.microsoft.com/office/drawing/2014/main" xmlns="" val="2054051352"/>
                    </a:ext>
                  </a:extLst>
                </a:gridCol>
              </a:tblGrid>
              <a:tr h="1659988">
                <a:tc>
                  <a:txBody>
                    <a:bodyPr/>
                    <a:lstStyle/>
                    <a:p>
                      <a:pPr algn="just"/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Kve©b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eªvki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Zvgvi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cvZ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Dfq‡K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GKwU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cv‡Î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iwÿZ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Kcvi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mvj‡d‡Ui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e‡Yi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g‡a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Wzev‡Z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Zvgvi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cv‡Zi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mv‡_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wWwm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mieiv‡ni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abvZ¡K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(+)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cÖvšÍ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Kve©b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eªv‡ki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hvi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Dci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AveiY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w`‡Z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) mv‡_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FbvZ¥K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(-)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cÖvšÍ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hLb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e‡Yi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wfZi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w`‡q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wWwm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Kv‡i›U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cÖevwnZ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nq,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ZLb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GUv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abvZ¥K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(+)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Zvgvi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Aqb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FbvZ¥K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(-)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mvj‡dU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Avq‡b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wef³ nq|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Zvgvi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Avqb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K¨v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‡_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vW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GLv‡b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Kve©b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eªv‡k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Rgv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nq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mv‡dU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Avqb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A¨v‡bv‡Wi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GLv‡b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Zvgvi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cvZ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h‡Z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, †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hLv‡b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Zviv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cvbi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nvB‡Wªv‡R‡bi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mv‡_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wg‡k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mvjwdDwiK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Gwm‡W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cwiwbZ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nq|</a:t>
                      </a:r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sz="3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14522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D70BD8-924D-49A1-B414-88E8BCAB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99" y="1681689"/>
            <a:ext cx="3556244" cy="51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C82D5-89F8-41A6-A9F2-D16D30D8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08" y="1252026"/>
            <a:ext cx="10312791" cy="49249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en-US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                  H</a:t>
            </a:r>
            <a:r>
              <a:rPr lang="en-US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  <a:p>
            <a:pPr marL="0" indent="0" algn="just">
              <a:buNone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A¨v‡bvW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Zvgv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e‡Yi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Rgv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cv‡Îi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Zjvbx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Rg‡Z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jÿYxq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eªv‡ki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†h Ask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e‡Yi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 wbgw¾Z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ïaygvÎ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As‡kB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Aveib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co‡e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eªv‡k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Aveib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co‡e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‡›Ui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Nb‡Z¡i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0" indent="0" algn="just">
              <a:buNone/>
            </a:pPr>
            <a:endParaRPr lang="en-US" sz="36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7773985-D7EF-49DB-86DC-12B1AE9088A1}"/>
              </a:ext>
            </a:extLst>
          </p:cNvPr>
          <p:cNvCxnSpPr>
            <a:cxnSpLocks/>
          </p:cNvCxnSpPr>
          <p:nvPr/>
        </p:nvCxnSpPr>
        <p:spPr>
          <a:xfrm>
            <a:off x="3474719" y="2180493"/>
            <a:ext cx="1434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05171A54-2FA9-4681-8233-BE32F74EF56B}"/>
              </a:ext>
            </a:extLst>
          </p:cNvPr>
          <p:cNvCxnSpPr>
            <a:cxnSpLocks/>
          </p:cNvCxnSpPr>
          <p:nvPr/>
        </p:nvCxnSpPr>
        <p:spPr>
          <a:xfrm>
            <a:off x="2940149" y="1491175"/>
            <a:ext cx="1589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7B36F0-1673-4FB0-8FE4-A8ADA5A4F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25083"/>
            <a:ext cx="11128717" cy="5951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eªv‡ki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Aveib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Ihvi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mnR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dz‡URt</a:t>
            </a:r>
            <a:endParaRPr lang="en-US" sz="32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xmlns="" id="{D93989E0-F2A8-438A-A782-1866B1D6D8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608" y="681037"/>
            <a:ext cx="11957539" cy="59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2A8C2-9739-46CE-B1E3-F27B4A92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393895"/>
            <a:ext cx="11521439" cy="62601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4.5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B‡jK‡Uªv-wWcwRgb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Electro-Deposition Method)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B‡jK‡Uªv‡cøwUs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c×wZ‡Z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GKwU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avZe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e¯‘‡K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Aci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GKwU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avZyi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c«‡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jc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†`qv nq|</a:t>
            </a:r>
            <a:r>
              <a:rPr lang="as-IN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†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h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mKj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wel‡qi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Dci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wWcwR‡UW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e¯‘I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evwn¨K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Ae¯’v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wbf©i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K‡i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Zv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n‡jvt</a:t>
            </a:r>
            <a:endParaRPr lang="en-US" sz="3600" b="1" dirty="0">
              <a:solidFill>
                <a:srgbClr val="000000"/>
              </a:solidFill>
              <a:latin typeface="SutonnyMJ" pitchFamily="2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(1)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Kv‡i›U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†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WbwmwU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(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urrent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ensity)</a:t>
            </a:r>
            <a:endParaRPr lang="en-US" sz="3200" b="1" i="0" u="none" strike="noStrike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SutonnyMJ" pitchFamily="2" charset="0"/>
              </a:rPr>
              <a:t>(2)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B‡jK‡U«vjvB‡Ui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K‡bm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‡›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U«kb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(Electrolyte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oncentration)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SutonnyMJ" pitchFamily="2" charset="0"/>
              </a:rPr>
              <a:t>(3)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ZvcgvÎv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(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Temperature)</a:t>
            </a:r>
            <a:endParaRPr lang="en-US" sz="4400" b="1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SutonnyMJ" pitchFamily="2" charset="0"/>
              </a:rPr>
              <a:t>(4) ‡</a:t>
            </a:r>
            <a:r>
              <a:rPr lang="en-US" sz="3600" b="1" dirty="0" err="1">
                <a:solidFill>
                  <a:srgbClr val="000000"/>
                </a:solidFill>
                <a:latin typeface="SutonnyMJ" pitchFamily="2" charset="0"/>
              </a:rPr>
              <a:t>hvMK</a:t>
            </a:r>
            <a:r>
              <a:rPr lang="en-US" sz="3600" b="1" dirty="0">
                <a:solidFill>
                  <a:srgbClr val="000000"/>
                </a:solidFill>
                <a:latin typeface="SutonnyMJ" pitchFamily="2" charset="0"/>
              </a:rPr>
              <a:t>…Z G‡R›U (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Agent)</a:t>
            </a:r>
            <a:endParaRPr lang="en-US" sz="4400" b="1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(5)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B‡jK‡U«vjvB‡Ui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c«K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…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wZ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(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Nature of Electrolyte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en-US" sz="3600" b="1" i="0" u="none" strike="noStrike" dirty="0">
              <a:solidFill>
                <a:srgbClr val="000000"/>
              </a:solidFill>
              <a:effectLst/>
              <a:latin typeface="SutonnyMJ" pitchFamily="2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(6)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cÖ‡q</a:t>
            </a:r>
            <a:r>
              <a:rPr lang="en-US" sz="3600" b="1" dirty="0" err="1">
                <a:solidFill>
                  <a:srgbClr val="000000"/>
                </a:solidFill>
                <a:latin typeface="SutonnyMJ" pitchFamily="2" charset="0"/>
              </a:rPr>
              <a:t>vMK</a:t>
            </a:r>
            <a:r>
              <a:rPr lang="en-US" sz="3600" b="1" dirty="0">
                <a:solidFill>
                  <a:srgbClr val="000000"/>
                </a:solidFill>
                <a:latin typeface="SutonnyMJ" pitchFamily="2" charset="0"/>
              </a:rPr>
              <a:t>…Z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B‡jK‡U«vjvB‡Ui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kw³ (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Power of the 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hrowing Electro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ight)</a:t>
            </a:r>
            <a:endParaRPr lang="en-US" sz="3600" b="1" i="0" u="none" strike="noStrike" dirty="0">
              <a:solidFill>
                <a:srgbClr val="000000"/>
              </a:solidFill>
              <a:effectLst/>
              <a:latin typeface="SutonnyMJ" pitchFamily="2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(7) †h e¯‘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Dci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wWcwRU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Kiv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n‡e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Zvi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c«K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…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SutonnyMJ" pitchFamily="2" charset="0"/>
              </a:rPr>
              <a:t>wZ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 (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Nature of the Metal on Which the Deposit is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 Made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SutonnyMJ" pitchFamily="2" charset="0"/>
              </a:rPr>
              <a:t> </a:t>
            </a:r>
            <a:r>
              <a:rPr lang="as-IN" sz="3600" b="1" dirty="0">
                <a:latin typeface="SutonnyMJ" pitchFamily="2" charset="0"/>
              </a:rPr>
              <a:t/>
            </a:r>
            <a:br>
              <a:rPr lang="as-IN" sz="3600" b="1" dirty="0">
                <a:latin typeface="SutonnyMJ" pitchFamily="2" charset="0"/>
              </a:rPr>
            </a:b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3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21BA9-58BC-4FC7-9E27-2D6C34BD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2" y="689317"/>
            <a:ext cx="10326858" cy="54876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wW‡cvwRk‡bi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D‡Ïk¨t</a:t>
            </a: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 algn="just">
              <a:buAutoNum type="arabicParenBoth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AvKwiK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msM«n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¨|</a:t>
            </a:r>
          </a:p>
          <a:p>
            <a:pPr marL="742950" indent="-742950" algn="just">
              <a:buAutoNum type="arabicParenBoth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‡_©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›`h© I ¯’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vqxZ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¡ e…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w×i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¨|</a:t>
            </a:r>
          </a:p>
          <a:p>
            <a:pPr marL="742950" indent="-742950" algn="just">
              <a:buAutoNum type="arabicParenBoth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c~Y©MVb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givg‡Zi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¨|</a:t>
            </a:r>
          </a:p>
          <a:p>
            <a:pPr marL="742950" indent="-742950" algn="just">
              <a:buAutoNum type="arabicParenBoth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gwiPv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iva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¨|</a:t>
            </a:r>
          </a:p>
          <a:p>
            <a:pPr marL="742950" indent="-742950" algn="just">
              <a:buAutoNum type="arabicParenBoth"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mvRm¾v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¨|</a:t>
            </a:r>
          </a:p>
          <a:p>
            <a:pPr marL="742950" indent="-742950" algn="just">
              <a:buAutoNum type="arabicParenBoth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g¨vbyd¨vKPvwis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Acv‡ik‡bi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¨|</a:t>
            </a:r>
          </a:p>
        </p:txBody>
      </p:sp>
    </p:spTree>
    <p:extLst>
      <p:ext uri="{BB962C8B-B14F-4D97-AF65-F5344CB8AC3E}">
        <p14:creationId xmlns:p14="http://schemas.microsoft.com/office/powerpoint/2010/main" val="40492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DABE4-2A91-42AD-9E0F-17314344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0" y="759655"/>
            <a:ext cx="10566009" cy="5417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wW‡cvwRkb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c×wZt</a:t>
            </a: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e¯ÍywU‡K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B‡jK‡U«v‡cø‡UW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®‹vi, gm…Y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AvVvjZv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†_‡K gy³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</a:t>
            </a:r>
            <a:r>
              <a:rPr lang="as-IN" sz="3600" b="1" dirty="0">
                <a:latin typeface="SutonnyMJ" pitchFamily="2" charset="0"/>
              </a:rPr>
              <a:t> †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cv‡Î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fvëvBK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cvÎwU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A¨v‡bvW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G‡Z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B‡jK‡U«vjvBU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e¯ÍywUi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Pvicv‡k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B‡jK‡U«v‡cøwUs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Pvwicv‡k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h_vh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A¨v‡bvW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e¯yÍwU‡K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mgw¯ú‡W</a:t>
            </a:r>
            <a:r>
              <a:rPr lang="as-IN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Nyiv‡Z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B‡jK‡U«v‡c­wUs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AígvÎvq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wWwm</a:t>
            </a:r>
            <a:r>
              <a:rPr lang="as-IN" sz="3600" b="1" dirty="0">
                <a:latin typeface="SutonnyMJ" pitchFamily="2" charset="0"/>
              </a:rPr>
              <a:t> 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c«‡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qvM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</a:t>
            </a:r>
            <a:r>
              <a:rPr lang="as-IN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e¯yÍi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WbwmwU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e¯ÍywU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fv‡jvg‡Zv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®‹vi, gm…Y I AvVvjZvgy³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AveiY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D‡V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Avm‡Z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5332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F623C-8DA1-4736-8558-FEB24AFF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689317"/>
            <a:ext cx="10636348" cy="54876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B‡jK‡U«v‡c­wUs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B‡jK‡U«vjvBwUK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SutonnyMJ" pitchFamily="2" charset="0"/>
              </a:rPr>
              <a:t>P</a:t>
            </a:r>
            <a:r>
              <a:rPr lang="en-US" sz="40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ower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</a:t>
            </a:r>
            <a:r>
              <a:rPr lang="en-US" sz="40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upply for Electrolytic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lang="en-US" sz="40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rocess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sz="40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dapted in Electroplating)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t</a:t>
            </a: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Lye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Aí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gvÎvi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Gi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100-200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A¨vw¤úqvi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10-12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cª‡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qvM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</a:t>
            </a:r>
            <a:r>
              <a:rPr lang="as-IN" sz="3600" b="1" dirty="0">
                <a:latin typeface="SutonnyMJ" pitchFamily="2" charset="0"/>
              </a:rPr>
              <a:t> 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mieiv‡ni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Kcvi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A·vBW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iKwUdvqvi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</a:t>
            </a:r>
            <a:r>
              <a:rPr lang="as-IN" sz="3600" b="1" dirty="0">
                <a:latin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Gi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P‡q</a:t>
            </a:r>
            <a:r>
              <a:rPr lang="as-IN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Kcvi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A·vBW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iKwUdvqvi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</a:t>
            </a:r>
            <a:r>
              <a:rPr lang="as-IN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iÿYv‡eÿY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LiP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Kg, Kg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pPr marL="0" indent="0" algn="just">
              <a:buNone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75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382" y="745587"/>
            <a:ext cx="3305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KvRt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843" y="1772529"/>
            <a:ext cx="11254154" cy="250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d¨viv‡Wi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B‡jK‡UªvjvBwmm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myÎ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36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eªv‡ki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Kcvi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B‡jK‡Uªv‡cøwUs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wPÎmn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cwi‡kvab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nq, †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wWcwRkb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:p14="http://schemas.microsoft.com/office/powerpoint/2010/main" val="92982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49" y="1526349"/>
            <a:ext cx="11392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5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এই ভিডিও টি পুনরায় দেখতে দক্ষতাবাতায়ন </a:t>
            </a:r>
            <a:endParaRPr lang="en-US" sz="5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  <a:p>
            <a:pPr algn="ctr"/>
            <a:r>
              <a:rPr lang="as-IN" sz="5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বা</a:t>
            </a:r>
            <a:endParaRPr lang="en-US" sz="5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  <a:p>
            <a:pPr algn="ctr"/>
            <a:r>
              <a:rPr lang="as-IN" sz="5400" b="1" dirty="0">
                <a:latin typeface="Times New Roman" panose="02020603050405020304" pitchFamily="18" charset="0"/>
                <a:cs typeface="ParashSushreeMJ" panose="00000400000000000000" pitchFamily="2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www.skills.gov.bd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5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ভিজিট করুন</a:t>
            </a:r>
            <a:endParaRPr lang="en-US" sz="5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8" y="323557"/>
            <a:ext cx="10874326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                                     </a:t>
            </a:r>
            <a:r>
              <a:rPr lang="en-US" sz="38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3800" b="1" u="sng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_©xiv..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4.1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B‡jK‡Uªv‡cøwUs-Gi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gyjbxwZ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4.2 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d¨viv‡Wi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B‡jK‡UªvjvBwmm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myÎ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4.3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cwi‡kvab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welqmg~n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4.4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eªv‡ki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Aveib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Ihvi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3600" b="1" dirty="0">
                <a:latin typeface="SutonnyMJ" pitchFamily="2" charset="0"/>
                <a:cs typeface="SutonnyMJ" pitchFamily="2" charset="0"/>
              </a:rPr>
              <a:t>4.5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</a:t>
            </a:r>
            <a:r>
              <a:rPr lang="en-US" sz="3600" b="1" err="1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>
                <a:latin typeface="SutonnyMJ" pitchFamily="2" charset="0"/>
                <a:cs typeface="SutonnyMJ" pitchFamily="2" charset="0"/>
              </a:rPr>
              <a:t>Uªv-wWcwRkb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37915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476" y="1092530"/>
            <a:ext cx="6780809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500" b="1" dirty="0"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`....</a:t>
            </a:r>
            <a:endParaRPr lang="en-US" sz="7200" b="1" dirty="0"/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78461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19" y="829994"/>
            <a:ext cx="111416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4.1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B‡jK‡Uªv‡cøwUs-Gi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gyjbxwZ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(Principle of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Eletroplating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we`¨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avZzi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Aci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avZzi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cÖ‡jc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qv‡K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B‡jK‡Uªv‡cøwUs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GUv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iæZ¡cyY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‰e`¨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ywZK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‡›Ui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AYy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c„_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KxKi‡Yi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cÖwµqv‡K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B‡jK‡UªvjvBwmm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GB Ae¯’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cwievnx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iæcvšÍwiZ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defRPr/>
            </a:pP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Zwor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Electrolysis)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t </a:t>
            </a:r>
          </a:p>
          <a:p>
            <a:pPr algn="just"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avZzi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jeY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ÿvi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wgwkªZ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e‡Yi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Ayy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wef³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A¨v‡bvW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Rgv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cÖev‡ni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e‡Yi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Ayy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wef³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B‡jK‡UªvjvBwmm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00195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8836288-982F-48F9-B371-946F44046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5" y="393895"/>
                <a:ext cx="10777025" cy="578306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  <a:defRPr/>
                </a:pP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4.2 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d¨viv‡Wi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B‡jK‡UªvjvBwmm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myÎ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(Faraday’s Law of Electrolysis)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B‡jK‡U«vjvBwmm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Gi ‡¶‡Î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d¨viv‡Wi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B‡jK‡U«vjvBwmm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cÖwµqvq</a:t>
                </a:r>
                <a:r>
                  <a:rPr lang="as-IN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K¨v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‡_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vW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A¨v‡bvW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Kx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cwigvY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Z_¨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Rgv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Zv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wbgœwjwLZ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ywU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m~‡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Îi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mvnv‡h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as-IN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hvq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as-IN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weL¨vZ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weÁvbx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gvB‡Kj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d¨viv‡Wi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ywU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Avwe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®‹vi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K‡ib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200" b="1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c«_g</a:t>
                </a:r>
                <a:r>
                  <a:rPr lang="en-US" sz="32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m~Ît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B‡jK‡U«vjvBwmm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c«wµqvq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B‡jK‡Uv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«‡Wi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Dci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Rgv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nIqv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c`v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‡_©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cwigvY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`ª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eY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B‡jK‡UªvjvB‡Ui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wfZi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as-IN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c«evwnZ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we`¨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y‡Zi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cwigv‡Yi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mgvbycvwZK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|</a:t>
                </a:r>
              </a:p>
              <a:p>
                <a:pPr marL="0" indent="0" algn="just">
                  <a:buNone/>
                </a:pP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A_©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𝜶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endParaRPr lang="en-US" sz="3200" b="1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A_ev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𝜶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it</m:t>
                    </m:r>
                  </m:oMath>
                </a14:m>
                <a:endParaRPr lang="en-US" sz="3200" b="1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AZGe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200" b="1" dirty="0" smtClean="0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cs typeface="SutonnyMJ" pitchFamily="2" charset="0"/>
                      </a:rPr>
                      <m:t>𝐙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it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B‡j‡Uªv‡W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Rgv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nIqv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c`v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‡_©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cwigvY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(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M«vg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)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= we`¨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y‡Zi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Pv‡R©i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cwigvb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(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Kzj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¤^),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i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cÖevwnZ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(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A¨vw¤úqvi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),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t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cªev‡ni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mgq</a:t>
                </a:r>
                <a:r>
                  <a:rPr lang="as-IN" sz="3200" b="1" dirty="0">
                    <a:latin typeface="SutonnyMJ" pitchFamily="2" charset="0"/>
                  </a:rPr>
                  <a:t> </a:t>
                </a:r>
                <a:r>
                  <a:rPr lang="en-US" sz="3200" b="1" dirty="0">
                    <a:latin typeface="SutonnyMJ" pitchFamily="2" charset="0"/>
                  </a:rPr>
                  <a:t>(</a:t>
                </a:r>
                <a:r>
                  <a:rPr lang="as-IN" sz="3200" b="1" dirty="0">
                    <a:latin typeface="SutonnyMJ" pitchFamily="2" charset="0"/>
                  </a:rPr>
                  <a:t>‡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m‡KÛ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 panose="02040503050406030204" pitchFamily="18" charset="0"/>
                        <a:cs typeface="SutonnyMJ" pitchFamily="2" charset="0"/>
                      </a:rPr>
                      <m:t>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c`v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‡_©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Zwor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ivmvqwbK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mgZzj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 algn="just">
                  <a:buNone/>
                  <a:defRPr/>
                </a:pPr>
                <a:endParaRPr lang="en-US" sz="3200" b="1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836288-982F-48F9-B371-946F44046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5" y="393895"/>
                <a:ext cx="10777025" cy="5783068"/>
              </a:xfrm>
              <a:blipFill>
                <a:blip r:embed="rId2"/>
                <a:stretch>
                  <a:fillRect l="-1471" t="-2532" r="-1414" b="-9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08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4F92781-9B4E-4165-B9D1-42967372F3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828" y="337625"/>
                <a:ext cx="10973972" cy="5839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wØZxq</a:t>
                </a:r>
                <a:r>
                  <a:rPr lang="as-IN" sz="3600" b="1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m~Ît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B‡jK‡U«vjvBwmm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c«wµqvq</a:t>
                </a:r>
                <a:r>
                  <a:rPr lang="as-IN" sz="3600" b="1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B‡jK‡Uªv‡Wi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Dci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Rgv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nIqv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c`v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‡_©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cwigvY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G‡`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Zwor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ivmvqwbK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mgZzj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IR‡bi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mgvbycvwZK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A_©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mgZzj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IRb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𝜶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cvigvYweK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IRb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‡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hvRbx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𝜶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……………….(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3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cvigvYweK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IRb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= ‡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hvRbx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d¨viv‡Wi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wØZxq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g‡Z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Rvb‡Z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cvwi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‡h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bs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mgxKi‡Y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mgvbycvwZK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aªye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ivmvqwbK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mgZy‡j¨i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mgvbycvwZK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myZivs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bs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mgxKiY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pt-BR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It</m:t>
                        </m:r>
                      </m:den>
                    </m:f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……………….(ii)</a:t>
                </a:r>
                <a:endParaRPr lang="en-US" sz="36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92781-9B4E-4165-B9D1-42967372F3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828" y="337625"/>
                <a:ext cx="10973972" cy="5839338"/>
              </a:xfrm>
              <a:blipFill>
                <a:blip r:embed="rId2"/>
                <a:stretch>
                  <a:fillRect l="-1666" t="-2401" r="-1666" b="-5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89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AD175A2-A3D7-4400-978B-ADAFBDB46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675248"/>
                <a:ext cx="10789920" cy="590843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pt-BR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It</m:t>
                        </m:r>
                      </m:den>
                    </m:f>
                    <m:r>
                      <a:rPr lang="en-US" sz="3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……………….(ii)</a:t>
                </a:r>
                <a:endParaRPr lang="en-US" sz="36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Df‡q</a:t>
                </a:r>
                <a:r>
                  <a:rPr lang="as-IN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BDwbwU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A_©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GKB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gv‡bi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nq,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m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myZivs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ejv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hvq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as-IN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h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nj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c«evwnZ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we`¨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y‡Zi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cwigv‡Yi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cÖwZ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GK‡K gy³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c`v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‡_©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fi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IRb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‡K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ejv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nq</a:t>
                </a:r>
                <a:r>
                  <a:rPr lang="as-IN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‰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e`¨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ywZK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ivmvqwbK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mgZyj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¨|</a:t>
                </a:r>
              </a:p>
              <a:p>
                <a:pPr marL="0" indent="0" algn="just">
                  <a:buNone/>
                </a:pP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Avevi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𝛂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  <m:r>
                      <a:rPr lang="en-US" sz="3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_ev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𝐀</m:t>
                    </m:r>
                    <m:f>
                      <m:fPr>
                        <m:ctrlPr>
                          <a:rPr lang="pt-BR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v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GLv‡b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𝐀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aªye,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hv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GK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Kyj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¤^ we`¨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yr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c«evwnZ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nIqvi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d‡j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gy³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nvB‡W«v‡R‡bi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M«v‡gi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msL¨vi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 algn="just">
                  <a:buNone/>
                </a:pP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𝐀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=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10.38 X 10</a:t>
                </a:r>
                <a:r>
                  <a:rPr lang="en-US" sz="36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MÖvg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/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Kzj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¤^</a:t>
                </a:r>
              </a:p>
              <a:p>
                <a:pPr algn="just"/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175A2-A3D7-4400-978B-ADAFBDB46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675248"/>
                <a:ext cx="10789920" cy="5908431"/>
              </a:xfrm>
              <a:blipFill>
                <a:blip r:embed="rId2"/>
                <a:stretch>
                  <a:fillRect l="-1695" t="-826" r="-1695" b="-4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20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BD611C-8B54-4364-917A-7B080741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3" y="534572"/>
            <a:ext cx="11465168" cy="60300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MvwbwZK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mgm¨v-1t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Kcvi-mvj‡dU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mjykb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N›Uvq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M«vg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Rgv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B‡jKwU«wmwU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‡›Ui cª‡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qvRb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Ki|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Kcv‡ii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B‡jK‡U«v‡KwgK¨vj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BKyBf¨v‡j›U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(E.C.O = 0.3294 mg/C.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xmlns="" id="{95D1A129-27F1-42FC-BBE0-D29D4E6B55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209494"/>
                  </p:ext>
                </p:extLst>
              </p:nvPr>
            </p:nvGraphicFramePr>
            <p:xfrm>
              <a:off x="478303" y="2124223"/>
              <a:ext cx="11338559" cy="4199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4522">
                      <a:extLst>
                        <a:ext uri="{9D8B030D-6E8A-4147-A177-3AD203B41FA5}">
                          <a16:colId xmlns:a16="http://schemas.microsoft.com/office/drawing/2014/main" xmlns="" val="2589137445"/>
                        </a:ext>
                      </a:extLst>
                    </a:gridCol>
                    <a:gridCol w="4164037">
                      <a:extLst>
                        <a:ext uri="{9D8B030D-6E8A-4147-A177-3AD203B41FA5}">
                          <a16:colId xmlns:a16="http://schemas.microsoft.com/office/drawing/2014/main" xmlns="" val="1574755667"/>
                        </a:ext>
                      </a:extLst>
                    </a:gridCol>
                  </a:tblGrid>
                  <a:tr h="4199205">
                    <a:tc>
                      <a:txBody>
                        <a:bodyPr/>
                        <a:lstStyle/>
                        <a:p>
                          <a:pPr marL="0" indent="0" algn="just">
                            <a:buNone/>
                          </a:pPr>
                          <a:r>
                            <a:rPr lang="en-US" sz="36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mgvavbt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Avgiv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Rvwb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</a:t>
                          </a:r>
                        </a:p>
                        <a:p>
                          <a:pPr marL="0" indent="0" algn="just">
                            <a:buNone/>
                          </a:pP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3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ZQ</a:t>
                          </a:r>
                        </a:p>
                        <a:p>
                          <a:pPr marL="0" indent="0" algn="just">
                            <a:buNone/>
                          </a:pPr>
                          <a:r>
                            <a:rPr lang="en-US" sz="36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ev</a:t>
                          </a:r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 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 = 0.3294 X 10</a:t>
                          </a:r>
                          <a:r>
                            <a:rPr lang="en-US" sz="3600" b="1" i="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Q  </a:t>
                          </a:r>
                        </a:p>
                        <a:p>
                          <a:pPr marL="0" indent="0" algn="just">
                            <a:buNone/>
                          </a:pPr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A_©</a:t>
                          </a:r>
                          <a:r>
                            <a:rPr lang="en-US" sz="36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vr</a:t>
                          </a:r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3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103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6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0.3294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=22,768.7 C (Ans)</a:t>
                          </a:r>
                          <a:endParaRPr lang="en-US" sz="3600" b="1" i="0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SutonnyMJ" pitchFamily="2" charset="0"/>
                          </a:endParaRPr>
                        </a:p>
                        <a:p>
                          <a:pPr marL="0" indent="0" algn="just">
                            <a:buNone/>
                          </a:pPr>
                          <a:endParaRPr lang="en-US" sz="3600" b="1" i="0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SutonnyMJ" pitchFamily="2" charset="0"/>
                          </a:endParaRPr>
                        </a:p>
                        <a:p>
                          <a:pPr marL="0" indent="0" algn="just">
                            <a:buNone/>
                          </a:pPr>
                          <a:r>
                            <a:rPr lang="en-US" sz="36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Ges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3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6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3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22,768.7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7,200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= 3.16</a:t>
                          </a:r>
                          <a:r>
                            <a:rPr lang="en-US" sz="3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‡`</a:t>
                          </a:r>
                          <a:r>
                            <a:rPr lang="en-US" sz="36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Iqv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Av‡Q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</a:t>
                          </a:r>
                          <a:endParaRPr lang="en-US" sz="3600" b="1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t = 2H</a:t>
                          </a: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= 2x60x60=7200 Sec</a:t>
                          </a: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m = 7.5gm</a:t>
                          </a:r>
                        </a:p>
                        <a:p>
                          <a:r>
                            <a:rPr lang="en-US" sz="3600" b="1" i="0" baseline="0" dirty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  <a:r>
                            <a:rPr lang="en-US" sz="3600" b="1" i="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= 0.3294gm/C</a:t>
                          </a: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 Q = ?</a:t>
                          </a: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  I= 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92498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95D1A129-27F1-42FC-BBE0-D29D4E6B55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209494"/>
                  </p:ext>
                </p:extLst>
              </p:nvPr>
            </p:nvGraphicFramePr>
            <p:xfrm>
              <a:off x="478303" y="2124223"/>
              <a:ext cx="11338559" cy="4199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4522">
                      <a:extLst>
                        <a:ext uri="{9D8B030D-6E8A-4147-A177-3AD203B41FA5}">
                          <a16:colId xmlns:a16="http://schemas.microsoft.com/office/drawing/2014/main" val="2589137445"/>
                        </a:ext>
                      </a:extLst>
                    </a:gridCol>
                    <a:gridCol w="4164037">
                      <a:extLst>
                        <a:ext uri="{9D8B030D-6E8A-4147-A177-3AD203B41FA5}">
                          <a16:colId xmlns:a16="http://schemas.microsoft.com/office/drawing/2014/main" val="1574755667"/>
                        </a:ext>
                      </a:extLst>
                    </a:gridCol>
                  </a:tblGrid>
                  <a:tr h="41992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" t="-2174" r="-58149" b="-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‡`</a:t>
                          </a:r>
                          <a:r>
                            <a:rPr lang="en-US" sz="36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Iqv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Av‡Q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</a:t>
                          </a:r>
                          <a:endParaRPr lang="en-US" sz="3600" b="1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t = 2H</a:t>
                          </a: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= 2x60x60=7200 Sec</a:t>
                          </a: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m = 7.5gm</a:t>
                          </a:r>
                        </a:p>
                        <a:p>
                          <a:r>
                            <a:rPr lang="en-US" sz="3600" b="1" i="0" baseline="0" dirty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  <a:r>
                            <a:rPr lang="en-US" sz="3600" b="1" i="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= 0.3294gm/C</a:t>
                          </a: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 Q = ?</a:t>
                          </a:r>
                        </a:p>
                        <a:p>
                          <a:r>
                            <a:rPr lang="en-US" sz="3600" b="1" i="0" dirty="0">
                              <a:solidFill>
                                <a:schemeClr val="tx1"/>
                              </a:solidFill>
                            </a:rPr>
                            <a:t>  I= 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2498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115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3E01ED-C1FE-4046-9343-D0ED48B13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464234"/>
            <a:ext cx="10762957" cy="5712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MvwbwZK</a:t>
            </a:r>
            <a:r>
              <a:rPr lang="en-US" sz="2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mgm¨v-2t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B‡jK‡U«v‡c­wUs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Kv¤úvwb‡K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250V 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G</a:t>
            </a:r>
            <a:r>
              <a:rPr 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‰e`¨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ywZK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GbvwR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c«wZw`b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N›Uv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0" dirty="0">
                <a:solidFill>
                  <a:schemeClr val="tx1"/>
                </a:solidFill>
              </a:rPr>
              <a:t>gm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wb‡Kj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B‡jK‡U«v‡cøU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wb‡K‡ji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B‡jK‡U«v‡KwgK¨vj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BKyBf¨v‡j›U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20.26X10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g/C.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Kv¤úvbx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KZ©…K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MÖnxZ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cvIqvi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as-IN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K‡iv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FD0771E1-9209-47C8-ABA6-14158D219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461228"/>
                  </p:ext>
                </p:extLst>
              </p:nvPr>
            </p:nvGraphicFramePr>
            <p:xfrm>
              <a:off x="590843" y="1999826"/>
              <a:ext cx="11010314" cy="4569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25883">
                      <a:extLst>
                        <a:ext uri="{9D8B030D-6E8A-4147-A177-3AD203B41FA5}">
                          <a16:colId xmlns:a16="http://schemas.microsoft.com/office/drawing/2014/main" xmlns="" val="1684226639"/>
                        </a:ext>
                      </a:extLst>
                    </a:gridCol>
                    <a:gridCol w="4384431">
                      <a:extLst>
                        <a:ext uri="{9D8B030D-6E8A-4147-A177-3AD203B41FA5}">
                          <a16:colId xmlns:a16="http://schemas.microsoft.com/office/drawing/2014/main" xmlns="" val="10819332"/>
                        </a:ext>
                      </a:extLst>
                    </a:gridCol>
                  </a:tblGrid>
                  <a:tr h="4569786">
                    <a:tc>
                      <a:txBody>
                        <a:bodyPr/>
                        <a:lstStyle/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mgvavbt </a:t>
                          </a:r>
                          <a:r>
                            <a:rPr lang="en-US" sz="32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Avgiv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2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Rvwb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m = </a:t>
                          </a:r>
                          <a:r>
                            <a:rPr lang="en-US" sz="3200" b="1" i="0" dirty="0" err="1">
                              <a:solidFill>
                                <a:schemeClr val="tx1"/>
                              </a:solidFill>
                            </a:rPr>
                            <a:t>ZIt</a:t>
                          </a:r>
                          <a:endParaRPr lang="en-US" sz="3200" b="1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I=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3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Z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3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1000 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105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20.26 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28,800</m:t>
                                  </m:r>
                                </m:den>
                              </m:f>
                            </m:oMath>
                          </a14:m>
                          <a:endParaRPr lang="en-US" sz="3200" b="1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𝟏𝟕𝟏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𝐀</m:t>
                              </m:r>
                            </m:oMath>
                          </a14:m>
                          <a:endParaRPr lang="en-US" sz="32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b="1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MÖnxZ </a:t>
                          </a:r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cvIqvi</a:t>
                          </a:r>
                          <a:r>
                            <a:rPr lang="en-US" sz="32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</a:t>
                          </a:r>
                          <a:r>
                            <a:rPr lang="en-US" sz="32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𝐕𝐈</m:t>
                              </m:r>
                            </m:oMath>
                          </a14:m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𝟐𝟓𝟎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𝟏𝟕𝟏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𝟒𝟐𝟖𝟓𝟎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𝟖𝟓𝟎𝐊𝐖</m:t>
                              </m:r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(Ans)</a:t>
                          </a:r>
                          <a:endParaRPr lang="en-US" sz="3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‡`</a:t>
                          </a:r>
                          <a:r>
                            <a:rPr lang="en-US" sz="32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Iqv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2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Av‡Q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 </a:t>
                          </a:r>
                        </a:p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V = 250 V</a:t>
                          </a:r>
                        </a:p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t = 8x60x60=28,800 Sec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m = 1000 gm</a:t>
                          </a:r>
                        </a:p>
                        <a:p>
                          <a:r>
                            <a:rPr lang="en-US" sz="3200" b="1" i="0" baseline="0" dirty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  <a:r>
                            <a:rPr lang="en-US" sz="3200" b="1" i="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= 20.26 X 10</a:t>
                          </a:r>
                          <a:r>
                            <a:rPr lang="en-US" sz="3200" b="1" i="0" baseline="30000" dirty="0">
                              <a:solidFill>
                                <a:schemeClr val="tx1"/>
                              </a:solidFill>
                            </a:rPr>
                            <a:t>-5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gm/C</a:t>
                          </a:r>
                        </a:p>
                        <a:p>
                          <a:endParaRPr lang="en-US" sz="3200" b="1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02027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D0771E1-9209-47C8-ABA6-14158D219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461228"/>
                  </p:ext>
                </p:extLst>
              </p:nvPr>
            </p:nvGraphicFramePr>
            <p:xfrm>
              <a:off x="590843" y="1999826"/>
              <a:ext cx="11010314" cy="4569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25883">
                      <a:extLst>
                        <a:ext uri="{9D8B030D-6E8A-4147-A177-3AD203B41FA5}">
                          <a16:colId xmlns:a16="http://schemas.microsoft.com/office/drawing/2014/main" val="1684226639"/>
                        </a:ext>
                      </a:extLst>
                    </a:gridCol>
                    <a:gridCol w="4384431">
                      <a:extLst>
                        <a:ext uri="{9D8B030D-6E8A-4147-A177-3AD203B41FA5}">
                          <a16:colId xmlns:a16="http://schemas.microsoft.com/office/drawing/2014/main" val="10819332"/>
                        </a:ext>
                      </a:extLst>
                    </a:gridCol>
                  </a:tblGrid>
                  <a:tr h="4569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2" t="-1733" r="-66360" b="-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‡`</a:t>
                          </a:r>
                          <a:r>
                            <a:rPr lang="en-US" sz="32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Iqv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200" b="1" i="0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Av‡Q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SutonnyMJ" pitchFamily="2" charset="0"/>
                            </a:rPr>
                            <a:t>, </a:t>
                          </a:r>
                        </a:p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V = 250 V</a:t>
                          </a:r>
                        </a:p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t = 8x60x60=28,800 Sec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m = 1000 gm</a:t>
                          </a:r>
                        </a:p>
                        <a:p>
                          <a:r>
                            <a:rPr lang="en-US" sz="3200" b="1" i="0" baseline="0" dirty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  <a:r>
                            <a:rPr lang="en-US" sz="3200" b="1" i="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= 20.26 X 10</a:t>
                          </a:r>
                          <a:r>
                            <a:rPr lang="en-US" sz="3200" b="1" i="0" baseline="30000" dirty="0">
                              <a:solidFill>
                                <a:schemeClr val="tx1"/>
                              </a:solidFill>
                            </a:rPr>
                            <a:t>-5</a:t>
                          </a:r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gm/C</a:t>
                          </a:r>
                        </a:p>
                        <a:p>
                          <a:endParaRPr lang="en-US" sz="3200" b="1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1" i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2027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547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4BDEA-56A5-4D45-AE3B-145AE351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393894"/>
            <a:ext cx="11479237" cy="617571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4.3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vkb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cwi‡kvab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Extraction and Refiling of Metals)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vkb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h_vt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(1)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AvKwiK‡K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kw³kvjx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Gwm‡Wi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wewµqv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jeY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je‡Yi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eY‡K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0" indent="0" algn="just">
              <a:buNone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A¨vKwiKmg~n‡K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MwjZ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Ae¯’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dv‡Y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©‡m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0" indent="0" algn="just">
              <a:buNone/>
              <a:defRPr/>
            </a:pP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wRsK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vkb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c×wZt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wRsK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AvKwiK‡K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mvjwdDwiK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Gwm‡Wi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dv‡Y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©‡m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Pvjbv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Ac`ªe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 `~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wRsK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mvj‡dU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B‡jK‡UªvjvBmW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mxmv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Ave„Z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‡· GB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wewµqv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wjW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A¨v‡bvW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A¨vjywgwbqvg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9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9822</TotalTime>
  <Words>1459</Words>
  <Application>Microsoft Office PowerPoint</Application>
  <PresentationFormat>Widescreen</PresentationFormat>
  <Paragraphs>115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Abadi</vt:lpstr>
      <vt:lpstr>Arial</vt:lpstr>
      <vt:lpstr>Calibri</vt:lpstr>
      <vt:lpstr>Calibri Light</vt:lpstr>
      <vt:lpstr>Cambria Math</vt:lpstr>
      <vt:lpstr>ParashSushreeMJ</vt:lpstr>
      <vt:lpstr>SutonnyMJ</vt:lpstr>
      <vt:lpstr>Times New Roman</vt:lpstr>
      <vt:lpstr>Vrinda</vt:lpstr>
      <vt:lpstr>Office Theme</vt:lpstr>
      <vt:lpstr>cvV cwiwPwZ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Generation of Electrical Enargy</dc:title>
  <dc:creator>nazmulpc</dc:creator>
  <cp:lastModifiedBy>STEP</cp:lastModifiedBy>
  <cp:revision>1094</cp:revision>
  <dcterms:created xsi:type="dcterms:W3CDTF">2019-10-12T20:08:54Z</dcterms:created>
  <dcterms:modified xsi:type="dcterms:W3CDTF">2023-10-11T08:54:03Z</dcterms:modified>
</cp:coreProperties>
</file>