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99" r:id="rId7"/>
    <p:sldId id="298" r:id="rId8"/>
    <p:sldId id="278" r:id="rId9"/>
    <p:sldId id="280" r:id="rId10"/>
    <p:sldId id="279" r:id="rId11"/>
    <p:sldId id="303" r:id="rId12"/>
    <p:sldId id="300" r:id="rId13"/>
    <p:sldId id="301" r:id="rId14"/>
    <p:sldId id="281" r:id="rId15"/>
    <p:sldId id="306" r:id="rId16"/>
    <p:sldId id="293" r:id="rId17"/>
    <p:sldId id="304" r:id="rId18"/>
    <p:sldId id="305" r:id="rId19"/>
    <p:sldId id="307" r:id="rId20"/>
    <p:sldId id="308" r:id="rId21"/>
    <p:sldId id="309" r:id="rId22"/>
    <p:sldId id="263" r:id="rId23"/>
  </p:sldIdLst>
  <p:sldSz cx="14630400" cy="82296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56" y="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1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3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47650"/>
            <a:ext cx="3291840" cy="5265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47650"/>
            <a:ext cx="9631680" cy="52654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4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6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2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440181"/>
            <a:ext cx="6461760" cy="40728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440181"/>
            <a:ext cx="6461760" cy="40728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0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6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3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63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0" y="2161903"/>
            <a:ext cx="7086600" cy="1671227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ইলেকট্রিক্যাল</a:t>
            </a:r>
            <a:r>
              <a:rPr lang="en-US" sz="5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টেকনোলজি</a:t>
            </a:r>
            <a:r>
              <a:rPr lang="en-US" sz="5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09600"/>
            <a:ext cx="885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549" y="117157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সারণী-১</a:t>
            </a:r>
            <a:endParaRPr lang="en-US" sz="36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9623"/>
              </p:ext>
            </p:extLst>
          </p:nvPr>
        </p:nvGraphicFramePr>
        <p:xfrm>
          <a:off x="1524000" y="1520091"/>
          <a:ext cx="12496800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1295400"/>
                <a:gridCol w="1371600"/>
                <a:gridCol w="1447800"/>
                <a:gridCol w="2514600"/>
                <a:gridCol w="1676400"/>
                <a:gridCol w="1828800"/>
                <a:gridCol w="1752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খেইয়ের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গেজ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খেইয়ের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ব্যাস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ইঞ্চি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খেইয়ের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ব্যাস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মিঃমিঃ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বর্গমিঃমিঃ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এ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ক্ষেত্রফল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smtClean="0">
                          <a:latin typeface="+mn-lt"/>
                          <a:cs typeface="NikoshBAN" pitchFamily="2" charset="0"/>
                        </a:rPr>
                        <a:t>(</a:t>
                      </a:r>
                      <a:r>
                        <a:rPr lang="en-US" sz="2800" baseline="0" dirty="0" err="1" smtClean="0">
                          <a:latin typeface="+mn-lt"/>
                          <a:cs typeface="NikoshBAN" pitchFamily="2" charset="0"/>
                        </a:rPr>
                        <a:t>rm</a:t>
                      </a:r>
                      <a:r>
                        <a:rPr lang="en-US" sz="2800" baseline="0" dirty="0" smtClean="0">
                          <a:latin typeface="+mn-lt"/>
                          <a:cs typeface="NikoshBAN" pitchFamily="2" charset="0"/>
                        </a:rPr>
                        <a:t>)</a:t>
                      </a:r>
                      <a:endParaRPr lang="en-US" sz="2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কোর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কেবলের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কারেন্ট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বহন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ক্ষমতা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৪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কোর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কেবলের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কারেন্ট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বহন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ক্ষমতা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অ্যাম্পিয়ার-মিটার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ভোল্ট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1/0.044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1/1.12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0.96(1re)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3/22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3/0.029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3/0.736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1.29(1.5rm)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3/20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3/0.036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3/0.915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1.93(2rm)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7/0.029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7/0.736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2.90(3rm)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7/0.036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7/0.915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4.52(4.5rm)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7/0.044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7/1.12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6.89(7rm)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380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7/0.052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7/1.32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9.58(10rm)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545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7/16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7/0.064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7/1.626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14.54(14.5rm)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820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1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940" y="152400"/>
            <a:ext cx="1226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এ্যালুমিনিয়াম</a:t>
            </a:r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6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sz="36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সারণী-২</a:t>
            </a:r>
            <a:endParaRPr lang="en-US" sz="36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79982"/>
              </p:ext>
            </p:extLst>
          </p:nvPr>
        </p:nvGraphicFramePr>
        <p:xfrm>
          <a:off x="1011640" y="1447800"/>
          <a:ext cx="12496800" cy="618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2188760"/>
                <a:gridCol w="1752600"/>
                <a:gridCol w="2743200"/>
                <a:gridCol w="2971800"/>
                <a:gridCol w="2230840"/>
              </a:tblGrid>
              <a:tr h="9412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খেইয়ের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ব্যাস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মিঃমিঃ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ক্ষেত্রফল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বর্গমিঃমিঃ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কোর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কেবলের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কারেন্ট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বহন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ক্ষমতা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৪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কোর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কেবলের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কারেন্ট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বহন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ক্ষমতা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অ্যাম্পিয়ার-মিটার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ভোল্ট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1/1.40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1.5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22.5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1/1.80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2.5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37.4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1/2.24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61.5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1/2.80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90.3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1/3.55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145.8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7/1.70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238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7/2.24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7/2.50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495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06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6096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ফ্লেক্সিবল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24313"/>
              </p:ext>
            </p:extLst>
          </p:nvPr>
        </p:nvGraphicFramePr>
        <p:xfrm>
          <a:off x="1143000" y="2133600"/>
          <a:ext cx="1249680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744"/>
                <a:gridCol w="1233856"/>
                <a:gridCol w="2133600"/>
                <a:gridCol w="2286000"/>
                <a:gridCol w="2743200"/>
                <a:gridCol w="1828800"/>
                <a:gridCol w="1752601"/>
              </a:tblGrid>
              <a:tr h="48768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প্রচলিত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খেইয়ের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ব্যাস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মিঃমিঃ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খেইয়ের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ব্যাস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মিঃমিঃ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ক্ষেত্রফল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বর্গমিঃমিঃ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কোর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কেবলের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কারেন্ট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বহন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ক্ষমতা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কন্ডুইট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ভিতরে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কন্ডুইট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বাহিরে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14/76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14/0.0076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14/0.193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0.409(0.40rm)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23/76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23/0.0076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23/0.193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0.672(0.65rm)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40/76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40/0.0076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40/0.193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1.170(1.10rm)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70/76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70/0.0076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70/0.193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2.040(2.00rm)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22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76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1234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সার্কিটঃ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লোড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২-পিন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সার্কিটঃ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বাসাবাড়ির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সার্কিটঃ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		 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ওভেন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ওয়াশিং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ওয়াটার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রেফ্রিজারেটর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এয়ারকন্ডিশনার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হোম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এ্যাপ্লায়েনসকে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বাসাবাড়ির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073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524000"/>
            <a:ext cx="1082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30506" y="838200"/>
                <a:ext cx="11734800" cy="6850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ইন্ডাসট্রিয়ালপাওয়ারসার্কিটঃ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বৈদ্যুতিক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মোটর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বিশেষধরনেরবৈদ্যুতিকযন্ত্রপাতিকেইন্ডাসট্রিয়ালপাওয়ারসার্কিটএরমধ্যেবিবেচনাকরাহয়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সার্কিটেরমোটকারেন্ট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হিসাবকৃত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মোট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পাওয়ার</m:t>
                        </m:r>
                      </m:num>
                      <m:den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সার্কিটের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সরবরাহ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ভোল্টেজ</m:t>
                        </m:r>
                      </m:den>
                    </m:f>
                  </m:oMath>
                </a14:m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সাব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-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সার্কিটেরসংখ্যা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latin typeface="NikoshBAN" pitchFamily="2" charset="0"/>
                            <a:cs typeface="NikoshBAN" pitchFamily="2" charset="0"/>
                          </a:rPr>
                          <m:t>সার্কিটের মোট কারেন্ট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NikoshBAN" pitchFamily="2" charset="0"/>
                            <a:cs typeface="NikoshBAN" pitchFamily="2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NikoshBAN" pitchFamily="2" charset="0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smtClean="0">
                            <a:cs typeface="NikoshBAN" pitchFamily="2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NikoshBAN" pitchFamily="2" charset="0"/>
                            <a:cs typeface="NikoshBAN" pitchFamily="2" charset="0"/>
                          </a:rPr>
                          <m:t>A</m:t>
                        </m:r>
                      </m:den>
                    </m:f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অথবা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সাব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-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সার্কিটেরসংখ্যা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হিসাবকৃত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মোট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পাওয়ার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W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800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W</m:t>
                        </m:r>
                      </m:den>
                    </m:f>
                  </m:oMath>
                </a14:m>
                <a:endParaRPr lang="en-US" sz="3600" dirty="0"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506" y="838200"/>
                <a:ext cx="11734800" cy="6850722"/>
              </a:xfrm>
              <a:prstGeom prst="rect">
                <a:avLst/>
              </a:prstGeom>
              <a:blipFill rotWithShape="1">
                <a:blip r:embed="rId2"/>
                <a:stretch>
                  <a:fillRect l="-1558" t="-1336" r="-2597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88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9821" y="1905000"/>
            <a:ext cx="1112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সাব-সার্কিটকে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সাব-সার্কিটঃ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এ্যাম্পিয়ার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সাব-সার্কিট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সাব-সার্কিটঃ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এ্যাম্পিয়ার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৩০০০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সাব-সার্কিট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3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447800"/>
            <a:ext cx="1089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cs typeface="NikoshBAN" pitchFamily="2" charset="0"/>
              </a:rPr>
              <a:t>RM(Round Conductor Multiwire - </a:t>
            </a:r>
            <a:r>
              <a:rPr lang="en-US" sz="3600" dirty="0" err="1" smtClean="0">
                <a:cs typeface="NikoshBAN" pitchFamily="2" charset="0"/>
              </a:rPr>
              <a:t>rm</a:t>
            </a:r>
            <a:r>
              <a:rPr lang="en-US" sz="3600" dirty="0" smtClean="0">
                <a:cs typeface="NikoshBAN" pitchFamily="2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	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কন্ডাক্টরের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খেইগুলো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বহুসংখ্যক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খেইবিশিষ্ট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কন্ডাক্টর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cs typeface="NikoshBAN" pitchFamily="2" charset="0"/>
              </a:rPr>
              <a:t>RE(Solid Single Round Conductor - re)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	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কন্ডাক্টরে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কন্ডাক্টরকে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cs typeface="NikoshBAN" pitchFamily="2" charset="0"/>
              </a:rPr>
              <a:t>re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আর্থিং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5800" y="3810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C00000"/>
                </a:solidFill>
                <a:cs typeface="NikoshBAN" pitchFamily="2" charset="0"/>
              </a:rPr>
              <a:t>rm</a:t>
            </a:r>
            <a:r>
              <a:rPr lang="en-US" sz="4000" b="1" u="sng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smtClean="0">
                <a:solidFill>
                  <a:srgbClr val="C00000"/>
                </a:solidFill>
                <a:cs typeface="NikoshBAN" pitchFamily="2" charset="0"/>
              </a:rPr>
              <a:t>re</a:t>
            </a:r>
            <a:r>
              <a:rPr lang="en-US" sz="4000" b="1" u="sng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3600" y="1659054"/>
                <a:ext cx="11049000" cy="5808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u="sng" dirty="0" smtClean="0"/>
                  <a:t>1 </a:t>
                </a:r>
                <a14:m>
                  <m:oMath xmlns:m="http://schemas.openxmlformats.org/officeDocument/2006/math">
                    <m:r>
                      <a:rPr lang="en-US" sz="4000" b="1" u="sng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4000" b="1" u="sng" dirty="0" smtClean="0"/>
                  <a:t> 1.3 rm (3w):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এখানেসিঙ্গেলকোরতারযাতিনখেইবিশিষ্টএবংপ্রত্যেকখেইয়েরব্যাস</a:t>
                </a:r>
                <a:r>
                  <a:rPr lang="en-US" sz="3600" dirty="0" smtClean="0"/>
                  <a:t>0.029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ইঞ্চিঅর্থা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600" dirty="0" smtClean="0">
                    <a:cs typeface="NikoshBAN" pitchFamily="2" charset="0"/>
                  </a:rPr>
                  <a:t>0.736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মিঃমিঃ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600" dirty="0" smtClean="0">
                    <a:cs typeface="NikoshBAN" pitchFamily="2" charset="0"/>
                  </a:rPr>
                  <a:t>0.029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cs typeface="NikoshBAN" pitchFamily="2" charset="0"/>
                  </a:rPr>
                  <a:t>2.54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 smtClean="0">
                    <a:cs typeface="NikoshBAN" pitchFamily="2" charset="0"/>
                  </a:rPr>
                  <a:t>0.736mm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ব্যাসার্ধ</a:t>
                </a:r>
                <a:r>
                  <a:rPr lang="en-US" sz="3600" dirty="0" smtClean="0">
                    <a:cs typeface="NikoshBAN" pitchFamily="2" charset="0"/>
                  </a:rPr>
                  <a:t>0.368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মিঃমিঃ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600" dirty="0" smtClean="0">
                    <a:cs typeface="NikoshBAN" pitchFamily="2" charset="0"/>
                  </a:rPr>
                  <a:t>0.736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en-US" sz="3600" dirty="0" smtClean="0">
                    <a:cs typeface="NikoshBAN" pitchFamily="2" charset="0"/>
                  </a:rPr>
                  <a:t> 2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>
                    <a:cs typeface="NikoshBAN" pitchFamily="2" charset="0"/>
                  </a:rPr>
                  <a:t> 0.368 </a:t>
                </a:r>
                <a:r>
                  <a:rPr lang="en-US" sz="3600" dirty="0" smtClean="0">
                    <a:cs typeface="NikoshBAN" pitchFamily="2" charset="0"/>
                  </a:rPr>
                  <a:t>mm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)।</a:t>
                </a: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আমরাজানি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যেকোনোগোলাকারবস্তুরক্ষেত্রফল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  <a:cs typeface="NikoshBAN" pitchFamily="2" charset="0"/>
                      </a:rPr>
                      <m:t>𝐀</m:t>
                    </m:r>
                    <m:r>
                      <a:rPr lang="en-US" sz="4800" b="1" i="0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l-GR" sz="4800" b="1" i="0" smtClean="0">
                        <a:latin typeface="Cambria Math"/>
                        <a:cs typeface="NikoshBAN" pitchFamily="2" charset="0"/>
                      </a:rPr>
                      <m:t>𝛑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latin typeface="Cambria Math"/>
                            <a:cs typeface="NikoshBAN" pitchFamily="2" charset="0"/>
                          </a:rPr>
                          <m:t>𝐫</m:t>
                        </m:r>
                      </m:e>
                      <m:sup>
                        <m:r>
                          <a:rPr lang="en-US" sz="48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বর্গএকক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অথবা</a:t>
                </a:r>
                <a:r>
                  <a:rPr lang="en-US" sz="4800" b="1" dirty="0" smtClean="0">
                    <a:cs typeface="NikoshBAN" pitchFamily="2" charset="0"/>
                  </a:rPr>
                  <a:t>A= </a:t>
                </a:r>
                <a14:m>
                  <m:oMath xmlns:m="http://schemas.openxmlformats.org/officeDocument/2006/math">
                    <m:r>
                      <a:rPr lang="el-GR" sz="48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𝛑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latin typeface="Cambria Math"/>
                                <a:cs typeface="NikoshBAN" pitchFamily="2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n-US" sz="4800" b="1" i="0" smtClean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0" smtClean="0"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বর্গএকক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dirty="0" smtClean="0"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59054"/>
                <a:ext cx="11049000" cy="5808706"/>
              </a:xfrm>
              <a:prstGeom prst="rect">
                <a:avLst/>
              </a:prstGeom>
              <a:blipFill rotWithShape="1">
                <a:blip r:embed="rId2"/>
                <a:stretch>
                  <a:fillRect l="-1931" t="-1994" r="-2592" b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73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33600" y="1066800"/>
                <a:ext cx="10896600" cy="6309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/>
                  <a:t>rm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এ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প্রকাশকরলেপ্রতিখেইয়েরপ্রস্থচ্ছেদেরক্ষেত্রফল</a:t>
                </a: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600">
                        <a:latin typeface="Cambria Math"/>
                        <a:cs typeface="NikoshBAN" pitchFamily="2" charset="0"/>
                      </a:rPr>
                      <m:t>π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p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ea typeface="Gulim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>
                        <a:latin typeface="Cambria Math"/>
                        <a:cs typeface="NikoshBAN" pitchFamily="2" charset="0"/>
                      </a:rPr>
                      <m:t>π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dirty="0">
                            <a:cs typeface="NikoshBAN" pitchFamily="2" charset="0"/>
                          </a:rPr>
                          <m:t>0.368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= 0.426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36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/>
                <a:endParaRPr lang="en-US" sz="3600" dirty="0" smtClean="0"/>
              </a:p>
              <a:p>
                <a:pPr algn="just"/>
                <a:r>
                  <a:rPr lang="en-US" sz="3600" dirty="0" err="1" smtClean="0"/>
                  <a:t>rm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এ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প্রকাশকরলেকোর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/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তারএরক্ষেত্রফল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>
                    <a:cs typeface="NikoshBAN" pitchFamily="2" charset="0"/>
                  </a:rPr>
                  <a:t>0.</a:t>
                </a:r>
                <a:r>
                  <a:rPr lang="en-US" sz="3600" dirty="0"/>
                  <a:t> 426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cs typeface="NikoshBAN" pitchFamily="2" charset="0"/>
                  </a:rPr>
                  <a:t>3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dirty="0"/>
                  <a:t>1.27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sz="3600" dirty="0"/>
                  <a:t>1.3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36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cs typeface="NikoshBAN" pitchFamily="2" charset="0"/>
                  </a:rPr>
                  <a:t>= 1.3 </a:t>
                </a:r>
                <a:r>
                  <a:rPr lang="en-US" sz="3600" dirty="0" err="1">
                    <a:cs typeface="NikoshBAN" pitchFamily="2" charset="0"/>
                  </a:rPr>
                  <a:t>rm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ব্রাকেটে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600" dirty="0"/>
                  <a:t>3w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এরঅর্থতারটিতিনখেইবিশিষ্ট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4000" b="1" u="sng" dirty="0"/>
                  <a:t>1 </a:t>
                </a:r>
                <a14:m>
                  <m:oMath xmlns:m="http://schemas.openxmlformats.org/officeDocument/2006/math">
                    <m:r>
                      <a:rPr lang="en-US" sz="4000" b="1" u="sng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4000" b="1" u="sng" dirty="0" smtClean="0"/>
                  <a:t>1.0 re (1w):</a:t>
                </a: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3600" dirty="0" smtClean="0"/>
                  <a:t>1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হলোসিঙ্গেলকোরতার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যারএকটিমাত্রখেইআছেএবংতারেরপ্রস্থচ্ছেদেরক্ষেত্রফল</a:t>
                </a:r>
                <a:r>
                  <a:rPr lang="en-US" sz="3600" dirty="0" smtClean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mm</m:t>
                        </m:r>
                      </m:e>
                      <m:sup>
                        <m:r>
                          <a:rPr lang="en-US" sz="36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066800"/>
                <a:ext cx="10896600" cy="6309420"/>
              </a:xfrm>
              <a:prstGeom prst="rect">
                <a:avLst/>
              </a:prstGeom>
              <a:blipFill rotWithShape="1">
                <a:blip r:embed="rId2"/>
                <a:stretch>
                  <a:fillRect l="-1957" t="-1739" r="-2685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551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মাইক্রোমিটার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  <a:cs typeface="NikoshBAN" pitchFamily="2" charset="0"/>
              </a:rPr>
              <a:t>(Micrometer)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স্ক্রু-গজ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  <a:cs typeface="NikoshBAN" pitchFamily="2" charset="0"/>
              </a:rPr>
              <a:t>(Screw Gauge)</a:t>
            </a:r>
            <a:endParaRPr lang="en-US" sz="4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1234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নিখুঁতভাবে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গবেষণাগারে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Desktop\b57007d48597ad6b1f262962ed31a6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4526"/>
            <a:ext cx="10210800" cy="44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0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6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2042160"/>
            <a:ext cx="11186160" cy="2702278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ইলেকট্রিক্যাল</a:t>
            </a:r>
            <a:r>
              <a:rPr lang="en-US" sz="5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sz="5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প্ল্যানিং</a:t>
            </a:r>
            <a:r>
              <a:rPr lang="en-US" sz="5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5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এস্টিমেটিং</a:t>
            </a:r>
            <a:r>
              <a:rPr lang="en-US" sz="5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5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5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4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5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৬৭৪১ </a:t>
            </a:r>
            <a:r>
              <a:rPr lang="en-US" sz="4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3047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C00000"/>
                </a:solidFill>
              </a:rPr>
              <a:t>SWG-Standard Wire Gauge 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097" y="1905000"/>
            <a:ext cx="11201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মাইক্রোমিটার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cs typeface="NikoshBAN" pitchFamily="2" charset="0"/>
              </a:rPr>
              <a:t>(Micrometer)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স্ক্রু-গজ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cs typeface="NikoshBAN" pitchFamily="2" charset="0"/>
              </a:rPr>
              <a:t>(Screw Gauge</a:t>
            </a:r>
            <a:r>
              <a:rPr lang="en-US" sz="3600" dirty="0" smtClean="0"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সময়সাপেক্ষ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/>
              <a:t>SWG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সাইজের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cs typeface="NikoshBAN" pitchFamily="2" charset="0"/>
              </a:rPr>
              <a:t>(Slot)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cs typeface="NikoshBAN" pitchFamily="2" charset="0"/>
              </a:rPr>
              <a:t>(Slot</a:t>
            </a:r>
            <a:r>
              <a:rPr lang="en-US" sz="3600" dirty="0" smtClean="0">
                <a:cs typeface="NikoshBAN" pitchFamily="2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cs typeface="NikoshBAN" pitchFamily="2" charset="0"/>
              </a:rPr>
              <a:t>(Slot</a:t>
            </a:r>
            <a:r>
              <a:rPr lang="en-US" sz="3600" dirty="0" smtClean="0">
                <a:cs typeface="NikoshBAN" pitchFamily="2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cs typeface="NikoshBAN" pitchFamily="2" charset="0"/>
              </a:rPr>
              <a:t>(Slot</a:t>
            </a:r>
            <a:r>
              <a:rPr lang="en-US" sz="3600" dirty="0" smtClean="0">
                <a:cs typeface="NikoshBAN" pitchFamily="2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ইঞ্চি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মিঃমিঃ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34965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Wire_gauge_(PSF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8153401" cy="660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990600"/>
            <a:ext cx="4191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বিঃদ্রঃ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৩৬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৩৬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চিকন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79470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8527"/>
            <a:ext cx="14630400" cy="82263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57800" y="744926"/>
            <a:ext cx="3169920" cy="1009507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399" y="2209800"/>
            <a:ext cx="9457899" cy="3728200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marL="742950" indent="-742950" algn="just">
              <a:spcBef>
                <a:spcPts val="480"/>
              </a:spcBef>
              <a:spcAft>
                <a:spcPts val="480"/>
              </a:spcAft>
              <a:buClr>
                <a:schemeClr val="accent6">
                  <a:lumMod val="75000"/>
                </a:schemeClr>
              </a:buClr>
              <a:buSzPct val="125000"/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spcBef>
                <a:spcPts val="480"/>
              </a:spcBef>
              <a:spcAft>
                <a:spcPts val="480"/>
              </a:spcAft>
              <a:buClr>
                <a:schemeClr val="accent6">
                  <a:lumMod val="75000"/>
                </a:schemeClr>
              </a:buClr>
              <a:buSzPct val="125000"/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spcBef>
                <a:spcPts val="480"/>
              </a:spcBef>
              <a:spcAft>
                <a:spcPts val="480"/>
              </a:spcAft>
              <a:buClr>
                <a:schemeClr val="accent6">
                  <a:lumMod val="75000"/>
                </a:schemeClr>
              </a:buClr>
              <a:buSzPct val="125000"/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লাইটিং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সাব-সার্কিট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মাইক্রোমিটার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cs typeface="NikoshBAN" pitchFamily="2" charset="0"/>
              </a:rPr>
              <a:t>SWG</a:t>
            </a:r>
            <a:r>
              <a:rPr lang="en-US" sz="3600" dirty="0">
                <a:cs typeface="NikoshBAN" pitchFamily="2" charset="0"/>
              </a:rPr>
              <a:t>, RM, RE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20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6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598" y="1447800"/>
            <a:ext cx="13411201" cy="5256824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ctr"/>
            <a:r>
              <a:rPr lang="en-US" sz="5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5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5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মূলনীতি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অনুধাবন</a:t>
            </a:r>
            <a:endParaRPr lang="en-US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+mj-lt"/>
                <a:cs typeface="NikoshBAN" pitchFamily="2" charset="0"/>
              </a:rPr>
              <a:t>(Understand the principle of Calculating Current Carrying Capacity and Determining the Conductor Size)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54"/>
            <a:ext cx="14630400" cy="82263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6801" y="457200"/>
            <a:ext cx="3901438" cy="917174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ctr"/>
            <a:r>
              <a:rPr lang="en-US" sz="5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1472494"/>
            <a:ext cx="5330178" cy="689419"/>
          </a:xfrm>
          <a:prstGeom prst="rect">
            <a:avLst/>
          </a:prstGeom>
        </p:spPr>
        <p:txBody>
          <a:bodyPr wrap="none" lIns="146304" tIns="73152" rIns="146304" bIns="73152">
            <a:spAutoFit/>
          </a:bodyPr>
          <a:lstStyle/>
          <a:p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2514600"/>
            <a:ext cx="9753600" cy="3174202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just">
              <a:spcBef>
                <a:spcPts val="480"/>
              </a:spcBef>
              <a:spcAft>
                <a:spcPts val="480"/>
              </a:spcAft>
              <a:buClr>
                <a:schemeClr val="accent6">
                  <a:lumMod val="75000"/>
                </a:schemeClr>
              </a:buClr>
              <a:buSzPct val="125000"/>
              <a:buFont typeface="Wingdings" pitchFamily="2" charset="2"/>
              <a:buChar char="ü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Bef>
                <a:spcPts val="480"/>
              </a:spcBef>
              <a:spcAft>
                <a:spcPts val="480"/>
              </a:spcAft>
              <a:buClr>
                <a:schemeClr val="accent6">
                  <a:lumMod val="75000"/>
                </a:schemeClr>
              </a:buClr>
              <a:buSzPct val="125000"/>
              <a:buFont typeface="Wingdings" pitchFamily="2" charset="2"/>
              <a:buChar char="ü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Bef>
                <a:spcPts val="480"/>
              </a:spcBef>
              <a:spcAft>
                <a:spcPts val="480"/>
              </a:spcAft>
              <a:buClr>
                <a:schemeClr val="accent6">
                  <a:lumMod val="75000"/>
                </a:schemeClr>
              </a:buClr>
              <a:buSzPct val="125000"/>
              <a:buFont typeface="Wingdings" pitchFamily="2" charset="2"/>
              <a:buChar char="ü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সাব-সার্কিট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মাইক্রোমিটার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cs typeface="NikoshBAN" pitchFamily="2" charset="0"/>
              </a:rPr>
              <a:t>SWG, RM, RE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392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4630400" cy="8226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6454" y="486394"/>
            <a:ext cx="10439400" cy="763286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86453" y="1662583"/>
                <a:ext cx="11119945" cy="4959627"/>
              </a:xfrm>
              <a:prstGeom prst="rect">
                <a:avLst/>
              </a:prstGeom>
            </p:spPr>
            <p:txBody>
              <a:bodyPr wrap="square" lIns="146304" tIns="73152" rIns="146304" bIns="73152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ক)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বর্তনীরকারেন্টহিসাবকরণঃ</a:t>
                </a:r>
              </a:p>
              <a:p>
                <a:pPr marL="742950" indent="-742950" algn="just">
                  <a:lnSpc>
                    <a:spcPct val="150000"/>
                  </a:lnSpc>
                  <a:buAutoNum type="arabicParenR"/>
                </a:pP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একফেজলোডেরক্ষেত্রেঃসার্কিটেরমোটলোডকেসরবরাহভোল্টেজদ্বারাভাগকরেকারেন্টপাওয়াযায়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742950" indent="-742950" algn="just">
                  <a:lnSpc>
                    <a:spcPct val="150000"/>
                  </a:lnSpc>
                  <a:buAutoNum type="arabicParenR"/>
                </a:pP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তিনফেজলোডেরক্ষেত্রেঃলোডকারেন্ট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0" smtClean="0">
                                <a:latin typeface="Cambria Math"/>
                                <a:cs typeface="NikoshBAN" pitchFamily="2" charset="0"/>
                              </a:rPr>
                              <m:t>সার্কিটে</m:t>
                            </m:r>
                            <m:r>
                              <a:rPr lang="en-US" sz="3600" b="0" i="0" smtClean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600" b="0" i="0" smtClean="0">
                                <a:latin typeface="Cambria Math"/>
                                <a:cs typeface="NikoshBAN" pitchFamily="2" charset="0"/>
                              </a:rPr>
                              <m:t>সংযুক্ত</m:t>
                            </m:r>
                            <m:r>
                              <a:rPr lang="en-US" sz="3600" b="0" i="0" smtClean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600" b="0" i="0" smtClean="0">
                                <a:latin typeface="Cambria Math"/>
                                <a:cs typeface="NikoshBAN" pitchFamily="2" charset="0"/>
                              </a:rPr>
                              <m:t>লোড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0" smtClean="0"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×</m:t>
                            </m:r>
                            <m: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লাইন</m:t>
                            </m:r>
                            <m: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ভোল্টেজ</m:t>
                            </m:r>
                            <m: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 ×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p</m:t>
                            </m:r>
                            <m: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f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মনেকরি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এক্ষেত্রেকারেন্ট</a:t>
                </a:r>
                <a:r>
                  <a:rPr lang="en-US" sz="3600" dirty="0" smtClean="0">
                    <a:cs typeface="NikoshBAN" pitchFamily="2" charset="0"/>
                  </a:rPr>
                  <a:t>13.6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এ্যাম্পিয়ার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53" y="1662583"/>
                <a:ext cx="11119945" cy="4959627"/>
              </a:xfrm>
              <a:prstGeom prst="rect">
                <a:avLst/>
              </a:prstGeom>
              <a:blipFill rotWithShape="1">
                <a:blip r:embed="rId3"/>
                <a:stretch>
                  <a:fillRect l="-1206" r="-2193" b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2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0" y="762000"/>
                <a:ext cx="10896600" cy="6258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খ)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অনুমোদিত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ন্যূনতমভোল্টেজঘাটতিহিসাবকরণঃ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মনেকরি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সার্কিটেরসরবরাহ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ভোল্টেজ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cs typeface="NikoshBAN" pitchFamily="2" charset="0"/>
                  </a:rPr>
                  <a:t>230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ভোল্ট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অনুমোদিতভোল্টেজ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ঘাটতিরহার</a:t>
                </a:r>
                <a:r>
                  <a:rPr lang="en-US" sz="3600" dirty="0" smtClean="0">
                    <a:cs typeface="NikoshBAN" pitchFamily="2" charset="0"/>
                  </a:rPr>
                  <a:t>2%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সার্কিটেরজন্যঅনুমোদিতসর্বোচ্চভোল্টেজঘাটতি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cs typeface="NikoshBAN" pitchFamily="2" charset="0"/>
                  </a:rPr>
                  <a:t>230 </a:t>
                </a:r>
                <a14:m>
                  <m:oMath xmlns:m="http://schemas.openxmlformats.org/officeDocument/2006/math">
                    <m:r>
                      <a:rPr lang="en-US" sz="3600" i="0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100</m:t>
                        </m:r>
                      </m:den>
                    </m:f>
                    <m:r>
                      <a:rPr lang="en-US" sz="3600" i="0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0" i="0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3600" dirty="0" smtClean="0">
                    <a:cs typeface="NikoshBAN" pitchFamily="2" charset="0"/>
                  </a:rPr>
                  <a:t> = 5.6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ভোল্ট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cs typeface="NikoshBAN" pitchFamily="2" charset="0"/>
                  </a:rPr>
                  <a:t>গ) </a:t>
                </a:r>
                <a:r>
                  <a:rPr lang="en-US" sz="3600" b="1" dirty="0" err="1" smtClean="0">
                    <a:cs typeface="NikoshBAN" pitchFamily="2" charset="0"/>
                  </a:rPr>
                  <a:t>সার্কিটেব্যবহৃততারেরদৈর্ঘ্যঃ</a:t>
                </a:r>
                <a:r>
                  <a:rPr lang="en-US" sz="3600" dirty="0" err="1" smtClean="0">
                    <a:cs typeface="NikoshBAN" pitchFamily="2" charset="0"/>
                  </a:rPr>
                  <a:t>মনেকরি</a:t>
                </a:r>
                <a:r>
                  <a:rPr lang="en-US" sz="3600" dirty="0" smtClean="0"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cs typeface="NikoshBAN" pitchFamily="2" charset="0"/>
                  </a:rPr>
                  <a:t>সার্কিটেরতারেরদৈর্ঘ্য</a:t>
                </a:r>
                <a:r>
                  <a:rPr lang="en-US" sz="3600" dirty="0" smtClean="0">
                    <a:cs typeface="NikoshBAN" pitchFamily="2" charset="0"/>
                  </a:rPr>
                  <a:t> 20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62000"/>
                <a:ext cx="10896600" cy="6258636"/>
              </a:xfrm>
              <a:prstGeom prst="rect">
                <a:avLst/>
              </a:prstGeom>
              <a:blipFill rotWithShape="1">
                <a:blip r:embed="rId2"/>
                <a:stretch>
                  <a:fillRect l="-1735" r="-2686" b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6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43400" y="689212"/>
                <a:ext cx="8839200" cy="6258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ঘ)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অ্যাম্পিয়ার-মিটারনির্ণয়ঃ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বর্তনীরঅ্যাম্পিয়ার-মিটার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বর্তনীরমোটকারেন্ট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অ্যাম্পিয়ার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বর্তনীরদৈর্ঘ্য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) 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dirty="0">
                    <a:cs typeface="NikoshBAN" pitchFamily="2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cs typeface="NikoshBAN" pitchFamily="2" charset="0"/>
                  </a:rPr>
                  <a:t>13.6 = 272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ঙ)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প্রতিভোল্টপতনে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অ্যাম্পিয়ার-মিটার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নির্ণয়ঃ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অ্যাম্পিয়ার-মিটার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/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ভোল্ট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Cambria Math"/>
                                <a:cs typeface="NikoshBAN" pitchFamily="2" charset="0"/>
                              </a:rPr>
                              <m:t>মোট</m:t>
                            </m:r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NikoshBAN" pitchFamily="2" charset="0"/>
                                <a:cs typeface="NikoshBAN" pitchFamily="2" charset="0"/>
                              </a:rPr>
                              <m:t>অ্যাম্পিয়ার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NikoshBAN" pitchFamily="2" charset="0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NikoshBAN" pitchFamily="2" charset="0"/>
                                <a:cs typeface="NikoshBAN" pitchFamily="2" charset="0"/>
                              </a:rPr>
                              <m:t>মিটার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মোট</m:t>
                            </m:r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NikoshBAN" pitchFamily="2" charset="0"/>
                                <a:cs typeface="NikoshBAN" pitchFamily="2" charset="0"/>
                              </a:rPr>
                              <m:t>অনুমোদিত ভোল্টেজ ঘাটতি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cs typeface="NikoshBAN" pitchFamily="2" charset="0"/>
                          </a:rPr>
                          <m:t>272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cs typeface="NikoshBAN" pitchFamily="2" charset="0"/>
                          </a:rPr>
                          <m:t>5.6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cs typeface="NikoshBAN" pitchFamily="2" charset="0"/>
                  </a:rPr>
                  <a:t>48.56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89212"/>
                <a:ext cx="8839200" cy="6258636"/>
              </a:xfrm>
              <a:prstGeom prst="rect">
                <a:avLst/>
              </a:prstGeom>
              <a:blipFill rotWithShape="1">
                <a:blip r:embed="rId2"/>
                <a:stretch>
                  <a:fillRect l="-2138" r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89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838200"/>
            <a:ext cx="10363200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সিঙ্গেল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পিভিসি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ইনসুলেটেড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cs typeface="NikoshBAN" pitchFamily="2" charset="0"/>
              </a:rPr>
              <a:t>13.6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cs typeface="NikoshBAN" pitchFamily="2" charset="0"/>
              </a:rPr>
              <a:t>15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cs typeface="NikoshBAN" pitchFamily="2" charset="0"/>
              </a:rPr>
              <a:t>এবং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cs typeface="NikoshBAN" pitchFamily="2" charset="0"/>
              </a:rPr>
              <a:t>উক্ত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cs typeface="NikoshBAN" pitchFamily="2" charset="0"/>
              </a:rPr>
              <a:t>তারের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অ্যাম্পিয়ার-মিটার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smtClean="0">
                <a:cs typeface="NikoshBAN" pitchFamily="2" charset="0"/>
              </a:rPr>
              <a:t>110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অ্যাম্পিয়ার-মিটার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smtClean="0">
                <a:cs typeface="NikoshBAN" pitchFamily="2" charset="0"/>
              </a:rPr>
              <a:t>48.56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cs typeface="NikoshBAN" pitchFamily="2" charset="0"/>
              </a:rPr>
              <a:t>3/22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cs typeface="NikoshBAN" pitchFamily="2" charset="0"/>
              </a:rPr>
              <a:t> 3/0.036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ইঞ্চি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cs typeface="NikoshBAN" pitchFamily="2" charset="0"/>
              </a:rPr>
              <a:t> 3/0.915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cs typeface="NikoshBAN" pitchFamily="2" charset="0"/>
              </a:rPr>
              <a:t>2 (1.93) </a:t>
            </a:r>
            <a:r>
              <a:rPr lang="en-US" sz="3600" dirty="0" err="1" smtClean="0">
                <a:cs typeface="NikoshBAN" pitchFamily="2" charset="0"/>
              </a:rPr>
              <a:t>rm</a:t>
            </a:r>
            <a:r>
              <a:rPr lang="en-US" sz="3600" dirty="0" smtClean="0"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সাইজের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9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86200" y="762000"/>
                <a:ext cx="9982200" cy="674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আবার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যদিসিঙ্গেল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ফেজ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পিভিসি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ইনসুলেটেডএলুমিনিয়ামের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তারনির্বাচন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করাহয়জন্যএক্ষত্রেসারণী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হতেদেখাযায়</a:t>
                </a:r>
                <a:r>
                  <a:rPr lang="en-US" sz="3600" dirty="0" smtClean="0">
                    <a:cs typeface="NikoshBAN" pitchFamily="2" charset="0"/>
                  </a:rPr>
                  <a:t>1/1.80 m</a:t>
                </a:r>
                <a:r>
                  <a:rPr lang="en-US" sz="3600" dirty="0">
                    <a:cs typeface="NikoshBAN" pitchFamily="2" charset="0"/>
                  </a:rPr>
                  <a:t>m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 smtClean="0">
                    <a:cs typeface="NikoshBAN" pitchFamily="2" charset="0"/>
                  </a:rPr>
                  <a:t>2.5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dirty="0">
                            <a:latin typeface="Cambria Math"/>
                            <a:cs typeface="NikoshBAN" pitchFamily="2" charset="0"/>
                          </a:rPr>
                          <m:t>mm</m:t>
                        </m:r>
                      </m:e>
                      <m:sup>
                        <m:r>
                          <a:rPr lang="en-US" sz="3600" b="0" i="0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দুইকোরক্যাবল</a:t>
                </a:r>
                <a:r>
                  <a:rPr lang="en-US" sz="3600" dirty="0" smtClean="0">
                    <a:cs typeface="NikoshBAN" pitchFamily="2" charset="0"/>
                  </a:rPr>
                  <a:t>15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অ্যাম্পিয়ার</a:t>
                </a:r>
                <a:r>
                  <a:rPr lang="en-US" sz="3600" dirty="0" err="1" smtClean="0">
                    <a:cs typeface="NikoshBAN" pitchFamily="2" charset="0"/>
                  </a:rPr>
                  <a:t>কারেন্টবহনকরেকিন্তুসারণীতেতারের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অ্যাম্পিয়ার-মিটার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/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ভোল্ট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dirty="0" smtClean="0">
                    <a:cs typeface="NikoshBAN" pitchFamily="2" charset="0"/>
                  </a:rPr>
                  <a:t>37.4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যাহিসাবেপ্রাপ্তঅ্যাম্পিয়ার-মিটার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/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ভোল্ট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>
                    <a:cs typeface="NikoshBAN" pitchFamily="2" charset="0"/>
                  </a:rPr>
                  <a:t>48.56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অপেক্ষা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অনেক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কম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সুতরাংএক্ষেত্রে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পরবর্তীকাছেরসাইজ</a:t>
                </a:r>
                <a:r>
                  <a:rPr lang="en-US" sz="3600" dirty="0" smtClean="0">
                    <a:cs typeface="NikoshBAN" pitchFamily="2" charset="0"/>
                  </a:rPr>
                  <a:t>1/2.24 mm, </a:t>
                </a:r>
                <a:r>
                  <a:rPr lang="en-US" sz="3600" dirty="0">
                    <a:cs typeface="NikoshBAN" pitchFamily="2" charset="0"/>
                  </a:rPr>
                  <a:t>2.5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dirty="0">
                            <a:latin typeface="Cambria Math"/>
                            <a:cs typeface="NikoshBAN" pitchFamily="2" charset="0"/>
                          </a:rPr>
                          <m:t>mm</m:t>
                        </m:r>
                      </m:e>
                      <m:sup>
                        <m:r>
                          <a:rPr lang="en-US" sz="3600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cs typeface="NikoshBAN" pitchFamily="2" charset="0"/>
                  </a:rPr>
                  <a:t>, 15A, 61.5 Amp-m/Volt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সাইজের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তারকেবিবেচনাকরাযায়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62000"/>
                <a:ext cx="9982200" cy="6740307"/>
              </a:xfrm>
              <a:prstGeom prst="rect">
                <a:avLst/>
              </a:prstGeom>
              <a:blipFill rotWithShape="1">
                <a:blip r:embed="rId2"/>
                <a:stretch>
                  <a:fillRect l="-1894" r="-3910" b="-1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2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795</Words>
  <Application>Microsoft Office PowerPoint</Application>
  <PresentationFormat>Custom</PresentationFormat>
  <Paragraphs>255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Gulim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STEP</cp:lastModifiedBy>
  <cp:revision>680</cp:revision>
  <dcterms:created xsi:type="dcterms:W3CDTF">2020-09-02T11:58:25Z</dcterms:created>
  <dcterms:modified xsi:type="dcterms:W3CDTF">2023-10-11T10:18:31Z</dcterms:modified>
</cp:coreProperties>
</file>