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67" r:id="rId3"/>
    <p:sldId id="258" r:id="rId4"/>
    <p:sldId id="257" r:id="rId5"/>
    <p:sldId id="259" r:id="rId6"/>
    <p:sldId id="260" r:id="rId7"/>
    <p:sldId id="261" r:id="rId8"/>
    <p:sldId id="262" r:id="rId9"/>
    <p:sldId id="268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6831E-6891-40D1-95C0-A3EA51600FEF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E45C4-6D56-4703-BB6C-DA87FB365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8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45C4-6D56-4703-BB6C-DA87FB365B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00C3E23-0175-436F-B24B-D3AB2E2CDAE0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4482E7-A0C8-4343-A308-318072E15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2289" y="209938"/>
            <a:ext cx="601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i="0" dirty="0">
                <a:solidFill>
                  <a:srgbClr val="858796"/>
                </a:solidFill>
                <a:effectLst/>
                <a:latin typeface="Nunito" panose="020F0502020204030204" pitchFamily="2" charset="0"/>
              </a:rPr>
              <a:t>Estimating and Costing-I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pic>
        <p:nvPicPr>
          <p:cNvPr id="3" name="Picture 9" descr="welcoming flower এর ছবি ফলাফল"/>
          <p:cNvPicPr>
            <a:picLocks noChangeAspect="1" noChangeArrowheads="1"/>
          </p:cNvPicPr>
          <p:nvPr/>
        </p:nvPicPr>
        <p:blipFill>
          <a:blip r:embed="rId2"/>
          <a:srcRect l="12632" t="20225" r="7368" b="16854"/>
          <a:stretch>
            <a:fillRect/>
          </a:stretch>
        </p:blipFill>
        <p:spPr bwMode="auto">
          <a:xfrm>
            <a:off x="2209800" y="1295400"/>
            <a:ext cx="4648200" cy="3424990"/>
          </a:xfrm>
          <a:prstGeom prst="rect">
            <a:avLst/>
          </a:prstGeom>
          <a:noFill/>
        </p:spPr>
      </p:pic>
      <p:sp>
        <p:nvSpPr>
          <p:cNvPr id="4" name="Rectangle 276"/>
          <p:cNvSpPr>
            <a:spLocks noChangeArrowheads="1"/>
          </p:cNvSpPr>
          <p:nvPr/>
        </p:nvSpPr>
        <p:spPr bwMode="auto">
          <a:xfrm>
            <a:off x="1187624" y="4725144"/>
            <a:ext cx="7128792" cy="5715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altLang="ko-KR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WELCOME TO ALL </a:t>
            </a:r>
            <a:endParaRPr lang="ko-KR" alt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263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g~j¨vqb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295400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mo‡Ki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¯’‡”Q`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14350" indent="-514350">
              <a:buAutoNum type="arabicPeriod"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moK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evu‡a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evuavB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KvUvB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14350" indent="-514350">
              <a:buAutoNum type="arabicPeriod"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moK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evu‡a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wbY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qi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wjL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?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321" y="1219200"/>
            <a:ext cx="7602607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09938"/>
            <a:ext cx="642568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Lucida Sans Typewriter" pitchFamily="49" charset="0"/>
              </a:rPr>
              <a:t>Chapter Three</a:t>
            </a: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Lucida Sans Typewriter" pitchFamily="49" charset="0"/>
              </a:rPr>
              <a:t>Earth Work for Road Embankment</a:t>
            </a:r>
          </a:p>
          <a:p>
            <a:pPr algn="ctr">
              <a:lnSpc>
                <a:spcPct val="100000"/>
              </a:lnSpc>
            </a:pPr>
            <a:endParaRPr lang="en-US" sz="2800" b="1" dirty="0">
              <a:solidFill>
                <a:schemeClr val="accent1">
                  <a:lumMod val="50000"/>
                </a:schemeClr>
              </a:solidFill>
              <a:latin typeface="Lucida Sans Typewriter" pitchFamily="49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Lucida Sans Typewriter" pitchFamily="49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Present by:</a:t>
            </a:r>
          </a:p>
          <a:p>
            <a:pPr lvl="4"/>
            <a:r>
              <a:rPr lang="en-US" sz="2800" b="1" dirty="0">
                <a:solidFill>
                  <a:srgbClr val="002060"/>
                </a:solidFill>
              </a:rPr>
              <a:t>Engr. Mohammad Musharraf </a:t>
            </a:r>
            <a:r>
              <a:rPr lang="en-US" sz="2800" b="1" dirty="0" err="1">
                <a:solidFill>
                  <a:srgbClr val="002060"/>
                </a:solidFill>
              </a:rPr>
              <a:t>Hossain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pPr lvl="4"/>
            <a:r>
              <a:rPr lang="en-US" sz="2800" b="1" dirty="0">
                <a:solidFill>
                  <a:srgbClr val="002060"/>
                </a:solidFill>
              </a:rPr>
              <a:t>Chief Instructor (Tech) Construction</a:t>
            </a:r>
          </a:p>
          <a:p>
            <a:pPr lvl="4"/>
            <a:r>
              <a:rPr lang="en-US" sz="2800" b="1" dirty="0">
                <a:solidFill>
                  <a:srgbClr val="002060"/>
                </a:solidFill>
              </a:rPr>
              <a:t>Life Fellow Member ,IEB,F-12502.</a:t>
            </a:r>
          </a:p>
          <a:p>
            <a:pPr lvl="4"/>
            <a:r>
              <a:rPr lang="en-US" sz="2800" b="1" dirty="0">
                <a:solidFill>
                  <a:srgbClr val="002060"/>
                </a:solidFill>
              </a:rPr>
              <a:t>Bangladesh Sweden Polytechnic Institute </a:t>
            </a:r>
          </a:p>
        </p:txBody>
      </p:sp>
    </p:spTree>
    <p:extLst>
      <p:ext uri="{BB962C8B-B14F-4D97-AF65-F5344CB8AC3E}">
        <p14:creationId xmlns:p14="http://schemas.microsoft.com/office/powerpoint/2010/main" val="303367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524000"/>
            <a:ext cx="2124075" cy="2171915"/>
          </a:xfrm>
          <a:prstGeom prst="rect">
            <a:avLst/>
          </a:prstGeom>
        </p:spPr>
      </p:pic>
      <p:pic>
        <p:nvPicPr>
          <p:cNvPr id="3" name="Picture 2" descr="r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2554" y="990600"/>
            <a:ext cx="3764044" cy="2819400"/>
          </a:xfrm>
          <a:prstGeom prst="rect">
            <a:avLst/>
          </a:prstGeom>
        </p:spPr>
      </p:pic>
      <p:pic>
        <p:nvPicPr>
          <p:cNvPr id="4" name="Picture 3" descr="r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4292885"/>
            <a:ext cx="3505200" cy="24812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moK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euv‡ai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KvR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7239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SutonnyMJ" pitchFamily="2" charset="0"/>
                <a:cs typeface="SutonnyMJ" pitchFamily="2" charset="0"/>
              </a:rPr>
              <a:t>moK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evu‡a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1.ga¨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¯’‡”Q`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m~Î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2.Mo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¯’‡”Q`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m~Î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3.wcÖRg‡qWvj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m~Î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4.UªvwcR‡qWvj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m~Î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724" y="1676400"/>
            <a:ext cx="7772399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04800"/>
            <a:ext cx="7086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SutonnyMJ" pitchFamily="2" charset="0"/>
                <a:cs typeface="SutonnyMJ" pitchFamily="2" charset="0"/>
              </a:rPr>
              <a:t>ga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¯’‡”Q`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myÎ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: </a:t>
            </a:r>
          </a:p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gvwU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V=A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*L 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Mo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MfxiZv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(d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)/2 </a:t>
            </a:r>
          </a:p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=GK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cÖv‡šÍi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MfxiZv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 =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Aci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cÖv‡šÍi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MfxiZv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 =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¦©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Xv‡ji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Abycv‡Zi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Abyf‚wgK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Ask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=Bd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+Sd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971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36242"/>
              </p:ext>
            </p:extLst>
          </p:nvPr>
        </p:nvGraphicFramePr>
        <p:xfrm>
          <a:off x="1447800" y="3810000"/>
          <a:ext cx="7010402" cy="280439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5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8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5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81431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‡÷kb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PB‡bR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                            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MfxiZv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D”PZv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       =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Mo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MfxiZv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  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D”PZv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=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K›`ªxq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As‡ki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= </a:t>
                      </a:r>
                      <a:r>
                        <a:rPr lang="en-US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Bd</a:t>
                      </a:r>
                      <a:r>
                        <a:rPr lang="en-US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(e: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©¦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 =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(e: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/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 =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Bd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+Sd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(e: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/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yB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†÷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k‡bi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ga¨eZx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© `~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iZ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¡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= L (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cwigvY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= (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Bd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+Sd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)*L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8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evuavB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(N:wg:)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KvUvB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(N:wg:)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0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0201" y="3048000"/>
          <a:ext cx="7010402" cy="280439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5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8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5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69562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‡÷kb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PB‡bR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                            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MfxiZv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D”PZv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       =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baseline="-2500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K›`ªxq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= </a:t>
                      </a:r>
                      <a:r>
                        <a:rPr lang="en-US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Bd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(e: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©¦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 =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(e: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 =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Bd+Sd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(e: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Mo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(e:wg:)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yB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†÷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k‡bi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ga¨eZx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© `~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iZ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¡ =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cwigvY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V  = (Bd+Sd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)*L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evuavB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(N:wg:)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KvUvB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(N:wg:)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031"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457201"/>
            <a:ext cx="6858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SutonnyMJ" pitchFamily="2" charset="0"/>
                <a:cs typeface="SutonnyMJ" pitchFamily="2" charset="0"/>
              </a:rPr>
              <a:t>Mo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¯’‡”Q`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: 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GK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cÖv‡šÍi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¯’‡”Q`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=Bd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+Sd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Aci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cÖv‡šÍi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¯’‡”Q`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=Bd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+Sd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V= {(A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)/2}*2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=GK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cÖv‡šÍi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MfxiZv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 =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Aci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cÖv‡šÍi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MfxiZv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143000" y="381000"/>
            <a:ext cx="6959088" cy="712241"/>
          </a:xfrm>
          <a:prstGeom prst="rect">
            <a:avLst/>
          </a:prstGeom>
          <a:solidFill>
            <a:srgbClr val="FFC000"/>
          </a:solidFill>
          <a:ln w="76200">
            <a:solidFill>
              <a:sysClr val="window" lastClr="FFFFFF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lIns="0" tIns="0" rIns="18288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6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j-ea"/>
              </a:rPr>
              <a:t>Home Work</a:t>
            </a: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rgbClr val="0BD0D9">
                  <a:tint val="90000"/>
                  <a:satMod val="120000"/>
                </a:srgb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990600" y="1857364"/>
            <a:ext cx="7796242" cy="3643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ysClr val="windowText" lastClr="000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Solve the problem of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Lucida Sans Typewriter" pitchFamily="49" charset="0"/>
              </a:rPr>
              <a:t>Earth Work for Road Embankment</a:t>
            </a:r>
          </a:p>
        </p:txBody>
      </p:sp>
    </p:spTree>
    <p:extLst>
      <p:ext uri="{BB962C8B-B14F-4D97-AF65-F5344CB8AC3E}">
        <p14:creationId xmlns:p14="http://schemas.microsoft.com/office/powerpoint/2010/main" val="121214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344</TotalTime>
  <Words>513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Gill Sans MT</vt:lpstr>
      <vt:lpstr>Lucida Sans Typewriter</vt:lpstr>
      <vt:lpstr>Nunito</vt:lpstr>
      <vt:lpstr>SutonnyMJ</vt:lpstr>
      <vt:lpstr>Times New Roman</vt:lpstr>
      <vt:lpstr>Verdana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TPI</dc:creator>
  <cp:lastModifiedBy>dell tast</cp:lastModifiedBy>
  <cp:revision>49</cp:revision>
  <dcterms:created xsi:type="dcterms:W3CDTF">2015-03-03T06:22:26Z</dcterms:created>
  <dcterms:modified xsi:type="dcterms:W3CDTF">2023-11-07T16:28:59Z</dcterms:modified>
</cp:coreProperties>
</file>