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396" r:id="rId3"/>
    <p:sldId id="256" r:id="rId4"/>
    <p:sldId id="257" r:id="rId5"/>
    <p:sldId id="280" r:id="rId6"/>
    <p:sldId id="281" r:id="rId7"/>
    <p:sldId id="377" r:id="rId8"/>
    <p:sldId id="389" r:id="rId9"/>
    <p:sldId id="390" r:id="rId10"/>
    <p:sldId id="282" r:id="rId11"/>
    <p:sldId id="283" r:id="rId12"/>
    <p:sldId id="285" r:id="rId13"/>
    <p:sldId id="286" r:id="rId14"/>
    <p:sldId id="391" r:id="rId15"/>
    <p:sldId id="287" r:id="rId16"/>
    <p:sldId id="398" r:id="rId17"/>
    <p:sldId id="392" r:id="rId18"/>
    <p:sldId id="296" r:id="rId19"/>
    <p:sldId id="302" r:id="rId20"/>
    <p:sldId id="303" r:id="rId21"/>
    <p:sldId id="307" r:id="rId22"/>
    <p:sldId id="309" r:id="rId23"/>
    <p:sldId id="267" r:id="rId24"/>
    <p:sldId id="327" r:id="rId25"/>
    <p:sldId id="328" r:id="rId26"/>
    <p:sldId id="329" r:id="rId27"/>
    <p:sldId id="330" r:id="rId28"/>
    <p:sldId id="331" r:id="rId29"/>
    <p:sldId id="335" r:id="rId30"/>
    <p:sldId id="336" r:id="rId31"/>
    <p:sldId id="337" r:id="rId32"/>
    <p:sldId id="399" r:id="rId33"/>
    <p:sldId id="39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5E8-6D82-48B7-8416-51AAB305C597}" type="datetimeFigureOut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6248-E954-40EF-A146-A5246D9446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5E8-6D82-48B7-8416-51AAB305C597}" type="datetimeFigureOut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6248-E954-40EF-A146-A5246D9446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5E8-6D82-48B7-8416-51AAB305C597}" type="datetimeFigureOut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6248-E954-40EF-A146-A5246D94469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5E8-6D82-48B7-8416-51AAB305C597}" type="datetimeFigureOut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6248-E954-40EF-A146-A5246D9446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5E8-6D82-48B7-8416-51AAB305C597}" type="datetimeFigureOut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6248-E954-40EF-A146-A5246D9446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5E8-6D82-48B7-8416-51AAB305C597}" type="datetimeFigureOut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6248-E954-40EF-A146-A5246D9446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5E8-6D82-48B7-8416-51AAB305C597}" type="datetimeFigureOut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6248-E954-40EF-A146-A5246D9446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5E8-6D82-48B7-8416-51AAB305C597}" type="datetimeFigureOut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6248-E954-40EF-A146-A5246D9446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5E8-6D82-48B7-8416-51AAB305C597}" type="datetimeFigureOut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6248-E954-40EF-A146-A5246D9446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5E8-6D82-48B7-8416-51AAB305C597}" type="datetimeFigureOut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6248-E954-40EF-A146-A5246D9446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5E8-6D82-48B7-8416-51AAB305C597}" type="datetimeFigureOut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6248-E954-40EF-A146-A5246D9446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5E8-6D82-48B7-8416-51AAB305C597}" type="datetimeFigureOut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6248-E954-40EF-A146-A5246D9446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5E8-6D82-48B7-8416-51AAB305C597}" type="datetimeFigureOut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6248-E954-40EF-A146-A5246D9446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5E8-6D82-48B7-8416-51AAB305C597}" type="datetimeFigureOut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6248-E954-40EF-A146-A5246D9446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5E8-6D82-48B7-8416-51AAB305C597}" type="datetimeFigureOut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6248-E954-40EF-A146-A5246D9446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5E8-6D82-48B7-8416-51AAB305C597}" type="datetimeFigureOut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6248-E954-40EF-A146-A5246D9446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5E8-6D82-48B7-8416-51AAB305C597}" type="datetimeFigureOut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6248-E954-40EF-A146-A5246D9446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5E8-6D82-48B7-8416-51AAB305C597}" type="datetimeFigureOut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6248-E954-40EF-A146-A5246D9446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5E8-6D82-48B7-8416-51AAB305C597}" type="datetimeFigureOut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6248-E954-40EF-A146-A5246D9446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5E8-6D82-48B7-8416-51AAB305C597}" type="datetimeFigureOut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6248-E954-40EF-A146-A5246D9446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5E8-6D82-48B7-8416-51AAB305C597}" type="datetimeFigureOut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6248-E954-40EF-A146-A5246D9446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5E8-6D82-48B7-8416-51AAB305C597}" type="datetimeFigureOut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6248-E954-40EF-A146-A5246D9446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E6795E8-6D82-48B7-8416-51AAB305C597}" type="datetimeFigureOut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FEC6248-E954-40EF-A146-A5246D9446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E6795E8-6D82-48B7-8416-51AAB305C597}" type="datetimeFigureOut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FEC6248-E954-40EF-A146-A5246D9446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1752600"/>
            <a:ext cx="7560840" cy="16002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2800" dirty="0"/>
              <a:t>Estimating and Costing-I</a:t>
            </a:r>
          </a:p>
          <a:p>
            <a:pPr algn="l">
              <a:defRPr/>
            </a:pPr>
            <a:r>
              <a:rPr lang="en-US" sz="2800" b="1" dirty="0">
                <a:solidFill>
                  <a:schemeClr val="tx1"/>
                </a:solidFill>
              </a:rPr>
              <a:t>Technology     :   Construction</a:t>
            </a:r>
            <a:r>
              <a:rPr lang="bn-IN" sz="2800" b="1" dirty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Semester         :    4</a:t>
            </a:r>
            <a:r>
              <a:rPr lang="en-US" sz="2800" b="1" baseline="30000" dirty="0">
                <a:solidFill>
                  <a:schemeClr val="tx1"/>
                </a:solidFill>
              </a:rPr>
              <a:t>th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5536" y="4013775"/>
            <a:ext cx="8458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	</a:t>
            </a:r>
            <a:r>
              <a:rPr lang="en-US" sz="2800" dirty="0"/>
              <a:t>Engr. Md. Musharraf </a:t>
            </a:r>
            <a:r>
              <a:rPr lang="en-US" sz="2800" dirty="0" err="1"/>
              <a:t>Hossain</a:t>
            </a:r>
            <a:endParaRPr lang="en-US" sz="2800" dirty="0"/>
          </a:p>
          <a:p>
            <a:r>
              <a:rPr lang="en-US" sz="2800" dirty="0"/>
              <a:t>	Chief Instructor(Tech) Construction.</a:t>
            </a:r>
          </a:p>
          <a:p>
            <a:r>
              <a:rPr lang="en-US" sz="2800" dirty="0"/>
              <a:t>	BS Polytechnic </a:t>
            </a:r>
            <a:r>
              <a:rPr lang="en-US" sz="2800" dirty="0" err="1"/>
              <a:t>Institute,Kaptai</a:t>
            </a:r>
            <a:r>
              <a:rPr lang="en-US" sz="32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-228600" y="166807"/>
            <a:ext cx="9601201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BS Polytechnic Institute</a:t>
            </a:r>
          </a:p>
          <a:p>
            <a:pPr algn="ctr"/>
            <a:r>
              <a:rPr lang="en-US" sz="5400" b="1" cap="none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(BSPI)</a:t>
            </a:r>
            <a:endParaRPr lang="en-US" sz="5400" b="1" cap="none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34290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80454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lab sheet &amp; notice\8852\Building-01\A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467600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08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lab sheet &amp; notice\8852\Building-01\A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200799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13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lab sheet &amp; notice\8852\Building-01\A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066800"/>
            <a:ext cx="7696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458548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lab sheet &amp; notice\8852\Building-01\B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55851"/>
            <a:ext cx="6912768" cy="601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824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lab sheet &amp; notice\8852\Building-01\B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6912768" cy="605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60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lab sheet &amp; notice\8852\Building-01\B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741682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60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lab sheet &amp; notice\8852\Building-01\B-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304800"/>
            <a:ext cx="6912768" cy="600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09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lab sheet &amp; notice\8852\Building-01\B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332656"/>
            <a:ext cx="655272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71541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382250"/>
            <a:ext cx="6172200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Brick Masonry Works (25cm</a:t>
            </a:r>
            <a:r>
              <a:rPr lang="en-US" sz="4400" b="1" i="1" u="sng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cyiæ </a:t>
            </a:r>
            <a:r>
              <a:rPr lang="en-US" sz="4400" b="1" i="1" u="sng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B‡Ui</a:t>
            </a:r>
            <a:r>
              <a:rPr lang="en-US" sz="4400" b="1" i="1" u="sng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i="1" u="sng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Mv_ywbi</a:t>
            </a:r>
            <a:r>
              <a:rPr lang="en-US" sz="4400" b="1" i="1" u="sng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i="1" u="sng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4400" b="1" i="1" u="sng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) t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057400"/>
            <a:ext cx="8305800" cy="38677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Calibri" pitchFamily="34" charset="0"/>
                <a:cs typeface="Calibri" pitchFamily="34" charset="0"/>
              </a:rPr>
              <a:t>a)Plinth </a:t>
            </a:r>
            <a:r>
              <a:rPr lang="en-US" sz="3200" b="1" i="1" dirty="0" err="1">
                <a:latin typeface="Calibri" pitchFamily="34" charset="0"/>
                <a:cs typeface="Calibri" pitchFamily="34" charset="0"/>
              </a:rPr>
              <a:t>level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ch©šÍ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= </a:t>
            </a:r>
            <a:r>
              <a:rPr lang="en-US" sz="3200" b="1" i="1" dirty="0">
                <a:latin typeface="Calibri" pitchFamily="34" charset="0"/>
                <a:cs typeface="Calibri" pitchFamily="34" charset="0"/>
              </a:rPr>
              <a:t>1x62.7x0.25x0.30=4.70m</a:t>
            </a:r>
            <a:r>
              <a:rPr lang="en-US" sz="3200" b="1" i="1" baseline="30000" dirty="0">
                <a:latin typeface="Calibri" pitchFamily="34" charset="0"/>
                <a:cs typeface="Calibri" pitchFamily="34" charset="0"/>
              </a:rPr>
              <a:t>3</a:t>
            </a:r>
          </a:p>
          <a:p>
            <a:endParaRPr lang="en-US" sz="3200" b="1" i="1" baseline="30000" dirty="0">
              <a:latin typeface="Calibri" pitchFamily="34" charset="0"/>
              <a:cs typeface="Calibri" pitchFamily="34" charset="0"/>
            </a:endParaRPr>
          </a:p>
          <a:p>
            <a:r>
              <a:rPr lang="en-US" sz="3200" b="1" i="1" dirty="0">
                <a:latin typeface="Calibri" pitchFamily="34" charset="0"/>
                <a:cs typeface="Calibri" pitchFamily="34" charset="0"/>
              </a:rPr>
              <a:t>b)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qvj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	= </a:t>
            </a:r>
            <a:r>
              <a:rPr lang="en-US" sz="3200" b="1" i="1" dirty="0">
                <a:latin typeface="Calibri" pitchFamily="34" charset="0"/>
                <a:cs typeface="Calibri" pitchFamily="34" charset="0"/>
              </a:rPr>
              <a:t>2x22.55x0.25x 2.60 = 29.32m</a:t>
            </a:r>
            <a:r>
              <a:rPr lang="en-US" sz="3200" b="1" i="1" baseline="30000" dirty="0">
                <a:latin typeface="Calibri" pitchFamily="34" charset="0"/>
                <a:cs typeface="Calibri" pitchFamily="34" charset="0"/>
              </a:rPr>
              <a:t>3</a:t>
            </a:r>
          </a:p>
          <a:p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Rvbvjv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ev`t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>
                <a:latin typeface="Calibri" pitchFamily="34" charset="0"/>
                <a:cs typeface="Calibri" pitchFamily="34" charset="0"/>
              </a:rPr>
              <a:t>W</a:t>
            </a:r>
            <a:r>
              <a:rPr lang="en-US" sz="3200" b="1" i="1" baseline="-25000" dirty="0">
                <a:latin typeface="Calibri" pitchFamily="34" charset="0"/>
                <a:cs typeface="Calibri" pitchFamily="34" charset="0"/>
              </a:rPr>
              <a:t>1	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= </a:t>
            </a:r>
            <a:r>
              <a:rPr lang="en-US" sz="3200" b="1" i="1" dirty="0">
                <a:latin typeface="Calibri" pitchFamily="34" charset="0"/>
                <a:cs typeface="Calibri" pitchFamily="34" charset="0"/>
              </a:rPr>
              <a:t>2x4x1.5x0.25x1.2   =(-)3.6m</a:t>
            </a:r>
            <a:r>
              <a:rPr lang="en-US" sz="3200" b="1" i="1" baseline="30000" dirty="0">
                <a:latin typeface="Calibri" pitchFamily="34" charset="0"/>
                <a:cs typeface="Calibri" pitchFamily="34" charset="0"/>
              </a:rPr>
              <a:t>3</a:t>
            </a:r>
          </a:p>
          <a:p>
            <a:r>
              <a:rPr lang="en-US" sz="3200" b="1" i="1" dirty="0">
                <a:latin typeface="Calibri" pitchFamily="34" charset="0"/>
                <a:cs typeface="Calibri" pitchFamily="34" charset="0"/>
              </a:rPr>
              <a:t>		W</a:t>
            </a:r>
            <a:r>
              <a:rPr lang="en-US" sz="3200" b="1" i="1" baseline="-25000" dirty="0">
                <a:latin typeface="Calibri" pitchFamily="34" charset="0"/>
                <a:cs typeface="Calibri" pitchFamily="34" charset="0"/>
              </a:rPr>
              <a:t>2	</a:t>
            </a:r>
            <a:r>
              <a:rPr lang="en-US" sz="3200" b="1" i="1" dirty="0">
                <a:latin typeface="Calibri" pitchFamily="34" charset="0"/>
                <a:cs typeface="Calibri" pitchFamily="34" charset="0"/>
              </a:rPr>
              <a:t>=1x2x0.9xx0.25x1.2  =(-)0.54m</a:t>
            </a:r>
            <a:r>
              <a:rPr lang="en-US" sz="3200" b="1" i="1" baseline="30000" dirty="0">
                <a:latin typeface="Calibri" pitchFamily="34" charset="0"/>
                <a:cs typeface="Calibri" pitchFamily="34" charset="0"/>
              </a:rPr>
              <a:t>3</a:t>
            </a:r>
          </a:p>
          <a:p>
            <a:r>
              <a:rPr lang="en-US" sz="3200" b="1" i="1" dirty="0">
                <a:latin typeface="Calibri" pitchFamily="34" charset="0"/>
                <a:cs typeface="Calibri" pitchFamily="34" charset="0"/>
              </a:rPr>
              <a:t>		W</a:t>
            </a:r>
            <a:r>
              <a:rPr lang="en-US" sz="3200" b="1" i="1" baseline="-25000" dirty="0">
                <a:latin typeface="Calibri" pitchFamily="34" charset="0"/>
                <a:cs typeface="Calibri" pitchFamily="34" charset="0"/>
              </a:rPr>
              <a:t>3	</a:t>
            </a:r>
            <a:r>
              <a:rPr lang="en-US" sz="3200" b="1" i="1" dirty="0">
                <a:latin typeface="Calibri" pitchFamily="34" charset="0"/>
                <a:cs typeface="Calibri" pitchFamily="34" charset="0"/>
              </a:rPr>
              <a:t>=1x2x0.6x0.25x0.6    =(-)0.18m</a:t>
            </a:r>
            <a:r>
              <a:rPr lang="en-US" sz="3200" b="1" i="1" baseline="30000" dirty="0">
                <a:latin typeface="Calibri" pitchFamily="34" charset="0"/>
                <a:cs typeface="Calibri" pitchFamily="34" charset="0"/>
              </a:rPr>
              <a:t>3</a:t>
            </a:r>
          </a:p>
          <a:p>
            <a:r>
              <a:rPr lang="en-US" sz="3200" b="1" i="1" dirty="0">
                <a:latin typeface="Calibri" pitchFamily="34" charset="0"/>
                <a:cs typeface="Calibri" pitchFamily="34" charset="0"/>
              </a:rPr>
              <a:t>c)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wmwoNi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qvj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	= </a:t>
            </a:r>
            <a:r>
              <a:rPr lang="en-US" sz="3200" b="1" i="1" dirty="0">
                <a:latin typeface="Calibri" pitchFamily="34" charset="0"/>
                <a:cs typeface="Calibri" pitchFamily="34" charset="0"/>
              </a:rPr>
              <a:t>1x5.255x0.25x 7.3  = 9.68m</a:t>
            </a:r>
            <a:r>
              <a:rPr lang="en-US" sz="3200" b="1" i="1" baseline="30000" dirty="0">
                <a:latin typeface="Calibri" pitchFamily="34" charset="0"/>
                <a:cs typeface="Calibri" pitchFamily="34" charset="0"/>
              </a:rPr>
              <a:t>3</a:t>
            </a:r>
          </a:p>
          <a:p>
            <a:r>
              <a:rPr lang="en-US" sz="3200" b="1" i="1" dirty="0">
                <a:latin typeface="Calibri" pitchFamily="34" charset="0"/>
                <a:cs typeface="Calibri" pitchFamily="34" charset="0"/>
              </a:rPr>
              <a:t>d)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c¨viv‡cU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		= </a:t>
            </a:r>
            <a:r>
              <a:rPr lang="en-US" sz="3200" b="1" i="1" dirty="0">
                <a:latin typeface="Calibri" pitchFamily="34" charset="0"/>
                <a:cs typeface="Calibri" pitchFamily="34" charset="0"/>
              </a:rPr>
              <a:t>1x30.65x0.25x 0.60 = 9.68m</a:t>
            </a:r>
            <a:r>
              <a:rPr lang="en-US" sz="3200" b="1" i="1" baseline="30000" dirty="0">
                <a:latin typeface="Calibri" pitchFamily="34" charset="0"/>
                <a:cs typeface="Calibri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7767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1836" y="1184652"/>
            <a:ext cx="8305800" cy="56733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Calibri" pitchFamily="34" charset="0"/>
                <a:cs typeface="Calibri" pitchFamily="34" charset="0"/>
              </a:rPr>
              <a:t>e)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cvwU©kb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qvj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= </a:t>
            </a:r>
            <a:r>
              <a:rPr lang="en-US" sz="3200" b="1" i="1" dirty="0">
                <a:latin typeface="Calibri" pitchFamily="34" charset="0"/>
                <a:cs typeface="Calibri" pitchFamily="34" charset="0"/>
              </a:rPr>
              <a:t>1x2x23.1x0.125x2.6=  m</a:t>
            </a:r>
            <a:r>
              <a:rPr lang="en-US" sz="3200" b="1" i="1" baseline="30000" dirty="0">
                <a:latin typeface="Calibri" pitchFamily="34" charset="0"/>
                <a:cs typeface="Calibri" pitchFamily="34" charset="0"/>
              </a:rPr>
              <a:t>3</a:t>
            </a:r>
          </a:p>
          <a:p>
            <a:endParaRPr lang="en-US" sz="3200" b="1" i="1" baseline="30000" dirty="0">
              <a:latin typeface="Calibri" pitchFamily="34" charset="0"/>
              <a:cs typeface="Calibri" pitchFamily="34" charset="0"/>
            </a:endParaRPr>
          </a:p>
          <a:p>
            <a:r>
              <a:rPr lang="en-US" sz="3200" b="1" i="1" dirty="0">
                <a:latin typeface="Calibri" pitchFamily="34" charset="0"/>
                <a:cs typeface="Calibri" pitchFamily="34" charset="0"/>
              </a:rPr>
              <a:t>f)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eviv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›`v †`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qvj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= </a:t>
            </a:r>
            <a:r>
              <a:rPr lang="en-US" sz="3200" b="1" i="1" dirty="0">
                <a:latin typeface="Calibri" pitchFamily="34" charset="0"/>
                <a:cs typeface="Calibri" pitchFamily="34" charset="0"/>
              </a:rPr>
              <a:t>1x2x6.6x0.125x 2.60 =  m</a:t>
            </a:r>
            <a:r>
              <a:rPr lang="en-US" sz="3200" b="1" i="1" baseline="30000" dirty="0">
                <a:latin typeface="Calibri" pitchFamily="34" charset="0"/>
                <a:cs typeface="Calibri" pitchFamily="34" charset="0"/>
              </a:rPr>
              <a:t>3</a:t>
            </a:r>
          </a:p>
          <a:p>
            <a:r>
              <a:rPr lang="en-US" sz="3200" b="1" i="1" dirty="0">
                <a:latin typeface="Calibri" pitchFamily="34" charset="0"/>
                <a:cs typeface="Calibri" pitchFamily="34" charset="0"/>
              </a:rPr>
              <a:t>g)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wmwoNi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qvj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	= </a:t>
            </a:r>
            <a:r>
              <a:rPr lang="en-US" sz="3200" b="1" i="1" dirty="0">
                <a:latin typeface="Calibri" pitchFamily="34" charset="0"/>
                <a:cs typeface="Calibri" pitchFamily="34" charset="0"/>
              </a:rPr>
              <a:t>1x9.5x0.125x 7.3  = m</a:t>
            </a:r>
            <a:r>
              <a:rPr lang="en-US" sz="3200" b="1" i="1" baseline="30000" dirty="0">
                <a:latin typeface="Calibri" pitchFamily="34" charset="0"/>
                <a:cs typeface="Calibri" pitchFamily="34" charset="0"/>
              </a:rPr>
              <a:t>3</a:t>
            </a:r>
          </a:p>
          <a:p>
            <a:r>
              <a:rPr lang="en-US" sz="3200" b="1" i="1" dirty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iRv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Rvbvjvi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MÖxj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ev`t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 </a:t>
            </a:r>
          </a:p>
          <a:p>
            <a:r>
              <a:rPr lang="en-US" sz="3200" b="1" i="1" dirty="0">
                <a:latin typeface="SutonnyMJ" pitchFamily="2" charset="0"/>
                <a:cs typeface="SutonnyMJ" pitchFamily="2" charset="0"/>
              </a:rPr>
              <a:t>	</a:t>
            </a:r>
            <a:r>
              <a:rPr lang="en-US" sz="3200" b="1" i="1" dirty="0">
                <a:latin typeface="Calibri" pitchFamily="34" charset="0"/>
                <a:cs typeface="Calibri" pitchFamily="34" charset="0"/>
              </a:rPr>
              <a:t>W</a:t>
            </a:r>
            <a:r>
              <a:rPr lang="en-US" sz="3200" b="1" i="1" baseline="-25000" dirty="0">
                <a:latin typeface="Calibri" pitchFamily="34" charset="0"/>
                <a:cs typeface="Calibri" pitchFamily="34" charset="0"/>
              </a:rPr>
              <a:t>1	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= </a:t>
            </a:r>
            <a:r>
              <a:rPr lang="en-US" sz="3200" b="1" i="1" dirty="0">
                <a:latin typeface="Calibri" pitchFamily="34" charset="0"/>
                <a:cs typeface="Calibri" pitchFamily="34" charset="0"/>
              </a:rPr>
              <a:t>1x2x4x1.5x0.25x1.2   =(-)m</a:t>
            </a:r>
            <a:r>
              <a:rPr lang="en-US" sz="3200" b="1" i="1" baseline="30000" dirty="0">
                <a:latin typeface="Calibri" pitchFamily="34" charset="0"/>
                <a:cs typeface="Calibri" pitchFamily="34" charset="0"/>
              </a:rPr>
              <a:t>3</a:t>
            </a:r>
          </a:p>
          <a:p>
            <a:r>
              <a:rPr lang="en-US" sz="3200" b="1" i="1" dirty="0">
                <a:latin typeface="Calibri" pitchFamily="34" charset="0"/>
                <a:cs typeface="Calibri" pitchFamily="34" charset="0"/>
              </a:rPr>
              <a:t>	D</a:t>
            </a:r>
            <a:r>
              <a:rPr lang="en-US" sz="3200" b="1" i="1" baseline="-25000" dirty="0">
                <a:latin typeface="Calibri" pitchFamily="34" charset="0"/>
                <a:cs typeface="Calibri" pitchFamily="34" charset="0"/>
              </a:rPr>
              <a:t>1	</a:t>
            </a:r>
            <a:r>
              <a:rPr lang="en-US" sz="3200" b="1" i="1" dirty="0">
                <a:latin typeface="Calibri" pitchFamily="34" charset="0"/>
                <a:cs typeface="Calibri" pitchFamily="34" charset="0"/>
              </a:rPr>
              <a:t>=9x1.00xx0.125x2.00 	=(-)m</a:t>
            </a:r>
            <a:r>
              <a:rPr lang="en-US" sz="3200" b="1" i="1" baseline="30000" dirty="0">
                <a:latin typeface="Calibri" pitchFamily="34" charset="0"/>
                <a:cs typeface="Calibri" pitchFamily="34" charset="0"/>
              </a:rPr>
              <a:t>3</a:t>
            </a:r>
          </a:p>
          <a:p>
            <a:r>
              <a:rPr lang="en-US" sz="3200" b="1" i="1" dirty="0">
                <a:latin typeface="Calibri" pitchFamily="34" charset="0"/>
                <a:cs typeface="Calibri" pitchFamily="34" charset="0"/>
              </a:rPr>
              <a:t>	D</a:t>
            </a:r>
            <a:r>
              <a:rPr lang="en-US" sz="3200" b="1" i="1" baseline="-25000" dirty="0">
                <a:latin typeface="Calibri" pitchFamily="34" charset="0"/>
                <a:cs typeface="Calibri" pitchFamily="34" charset="0"/>
              </a:rPr>
              <a:t>2	</a:t>
            </a:r>
            <a:r>
              <a:rPr lang="en-US" sz="3200" b="1" i="1" dirty="0">
                <a:latin typeface="Calibri" pitchFamily="34" charset="0"/>
                <a:cs typeface="Calibri" pitchFamily="34" charset="0"/>
              </a:rPr>
              <a:t>=2x2x0.7x0.125x2.0    =(-)m</a:t>
            </a:r>
            <a:r>
              <a:rPr lang="en-US" sz="3200" b="1" i="1" baseline="30000" dirty="0">
                <a:latin typeface="Calibri" pitchFamily="34" charset="0"/>
                <a:cs typeface="Calibri" pitchFamily="34" charset="0"/>
              </a:rPr>
              <a:t>3</a:t>
            </a:r>
          </a:p>
          <a:p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eviv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›`vi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wMÖj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= </a:t>
            </a:r>
            <a:r>
              <a:rPr lang="en-US" sz="3200" b="1" i="1" dirty="0">
                <a:latin typeface="Calibri" pitchFamily="34" charset="0"/>
                <a:cs typeface="Calibri" pitchFamily="34" charset="0"/>
              </a:rPr>
              <a:t>1x12x0.125x1.2   	=(-)m</a:t>
            </a:r>
            <a:r>
              <a:rPr lang="en-US" sz="3200" b="1" i="1" baseline="30000" dirty="0">
                <a:latin typeface="Calibri" pitchFamily="34" charset="0"/>
                <a:cs typeface="Calibri" pitchFamily="34" charset="0"/>
              </a:rPr>
              <a:t>3</a:t>
            </a:r>
          </a:p>
          <a:p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eviv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›`vi ‡MU = </a:t>
            </a:r>
            <a:r>
              <a:rPr lang="en-US" sz="3200" b="1" i="1" dirty="0">
                <a:latin typeface="Calibri" pitchFamily="34" charset="0"/>
                <a:cs typeface="Calibri" pitchFamily="34" charset="0"/>
              </a:rPr>
              <a:t>1x1.2x0.125x2.0   	=(-)m</a:t>
            </a:r>
            <a:r>
              <a:rPr lang="en-US" sz="3200" b="1" i="1" baseline="30000" dirty="0">
                <a:latin typeface="Calibri" pitchFamily="34" charset="0"/>
                <a:cs typeface="Calibri" pitchFamily="34" charset="0"/>
              </a:rPr>
              <a:t>3</a:t>
            </a:r>
          </a:p>
          <a:p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mvbjvBU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	= </a:t>
            </a:r>
            <a:r>
              <a:rPr lang="en-US" sz="3200" b="1" i="1" dirty="0">
                <a:latin typeface="Calibri" pitchFamily="34" charset="0"/>
                <a:cs typeface="Calibri" pitchFamily="34" charset="0"/>
              </a:rPr>
              <a:t>1x0.6x0.125x5.5  	 =(-)m</a:t>
            </a:r>
            <a:r>
              <a:rPr lang="en-US" sz="3200" b="1" i="1" baseline="30000" dirty="0">
                <a:latin typeface="Calibri" pitchFamily="34" charset="0"/>
                <a:cs typeface="Calibri" pitchFamily="34" charset="0"/>
              </a:rPr>
              <a:t>3</a:t>
            </a:r>
          </a:p>
          <a:p>
            <a:endParaRPr lang="en-US" sz="3200" b="1" i="1" baseline="30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382250"/>
            <a:ext cx="66294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(12.5cm</a:t>
            </a:r>
            <a:r>
              <a:rPr lang="en-US" sz="4400" b="1" i="1" u="sng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cyiæ </a:t>
            </a:r>
            <a:r>
              <a:rPr lang="en-US" sz="4400" b="1" i="1" u="sng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B‡Ui</a:t>
            </a:r>
            <a:r>
              <a:rPr lang="en-US" sz="4400" b="1" i="1" u="sng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i="1" u="sng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Mv_ywbi</a:t>
            </a:r>
            <a:r>
              <a:rPr lang="en-US" sz="4400" b="1" i="1" u="sng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i="1" u="sng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4400" b="1" i="1" u="sng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) t</a:t>
            </a:r>
            <a:endParaRPr lang="en-US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48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382" y="2362200"/>
            <a:ext cx="8666018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Estimation &amp;Quantity Surveying-1</a:t>
            </a:r>
          </a:p>
          <a:p>
            <a:pPr algn="ctr"/>
            <a:r>
              <a:rPr lang="en-US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(68852)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3352801"/>
            <a:ext cx="2476500" cy="29813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00026"/>
            <a:ext cx="3990109" cy="1952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09" y="200025"/>
            <a:ext cx="2410691" cy="1952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5" y="4114800"/>
            <a:ext cx="3286125" cy="2219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3352800"/>
            <a:ext cx="2903393" cy="29813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200027"/>
            <a:ext cx="2265218" cy="199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824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381000"/>
            <a:ext cx="5791200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Grill Works in Windows 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i="1" u="sng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Rvbvjvq</a:t>
            </a:r>
            <a:r>
              <a:rPr lang="en-US" sz="4400" b="1" i="1" u="sng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i="1" u="sng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wM</a:t>
            </a:r>
            <a:r>
              <a:rPr lang="en-US" sz="4400" b="1" i="1" u="sng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ª‡</a:t>
            </a:r>
            <a:r>
              <a:rPr lang="en-US" sz="4400" b="1" i="1" u="sng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ji</a:t>
            </a:r>
            <a:r>
              <a:rPr lang="en-US" sz="4400" b="1" i="1" u="sng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i="1" u="sng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4400" b="1" i="1" u="sng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) t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090172"/>
            <a:ext cx="5486400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sz="2800" b="1" i="1" baseline="30000" dirty="0">
              <a:latin typeface="Calibri" pitchFamily="34" charset="0"/>
              <a:cs typeface="Calibri" pitchFamily="34" charset="0"/>
            </a:endParaRPr>
          </a:p>
          <a:p>
            <a:r>
              <a:rPr lang="en-US" sz="2800" b="1" i="1" dirty="0">
                <a:latin typeface="Calibri" pitchFamily="34" charset="0"/>
                <a:cs typeface="Calibri" pitchFamily="34" charset="0"/>
              </a:rPr>
              <a:t>W</a:t>
            </a:r>
            <a:r>
              <a:rPr lang="en-US" sz="2800" b="1" i="1" baseline="-25000" dirty="0">
                <a:latin typeface="Calibri" pitchFamily="34" charset="0"/>
                <a:cs typeface="Calibri" pitchFamily="34" charset="0"/>
              </a:rPr>
              <a:t>1</a:t>
            </a:r>
            <a:r>
              <a:rPr lang="en-US" sz="2800" b="1" i="1" dirty="0">
                <a:latin typeface="SutonnyMJ" pitchFamily="2" charset="0"/>
                <a:cs typeface="SutonnyMJ" pitchFamily="2" charset="0"/>
              </a:rPr>
              <a:t>= </a:t>
            </a:r>
            <a:r>
              <a:rPr lang="en-US" sz="2800" b="1" i="1" dirty="0">
                <a:latin typeface="Calibri" pitchFamily="34" charset="0"/>
                <a:cs typeface="Calibri" pitchFamily="34" charset="0"/>
              </a:rPr>
              <a:t>10x1.26x1.04   =13.10 m</a:t>
            </a:r>
            <a:r>
              <a:rPr lang="en-US" sz="2800" b="1" i="1" baseline="30000" dirty="0">
                <a:latin typeface="Calibri" pitchFamily="34" charset="0"/>
                <a:cs typeface="Calibri" pitchFamily="34" charset="0"/>
              </a:rPr>
              <a:t>2</a:t>
            </a:r>
          </a:p>
          <a:p>
            <a:endParaRPr lang="en-US" sz="2800" b="1" i="1" baseline="30000" dirty="0">
              <a:latin typeface="Calibri" pitchFamily="34" charset="0"/>
              <a:cs typeface="Calibri" pitchFamily="34" charset="0"/>
            </a:endParaRPr>
          </a:p>
          <a:p>
            <a:r>
              <a:rPr lang="en-US" sz="2800" b="1" i="1" dirty="0">
                <a:latin typeface="Calibri" pitchFamily="34" charset="0"/>
                <a:cs typeface="Calibri" pitchFamily="34" charset="0"/>
              </a:rPr>
              <a:t>W</a:t>
            </a:r>
            <a:r>
              <a:rPr lang="en-US" sz="2800" b="1" i="1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2800" b="1" i="1" dirty="0">
                <a:latin typeface="SutonnyMJ" pitchFamily="2" charset="0"/>
                <a:cs typeface="SutonnyMJ" pitchFamily="2" charset="0"/>
              </a:rPr>
              <a:t>= </a:t>
            </a:r>
            <a:r>
              <a:rPr lang="en-US" sz="2800" b="1" i="1" dirty="0">
                <a:latin typeface="Calibri" pitchFamily="34" charset="0"/>
                <a:cs typeface="Calibri" pitchFamily="34" charset="0"/>
              </a:rPr>
              <a:t>2x0.74x1.04   =0.528 m</a:t>
            </a:r>
            <a:r>
              <a:rPr lang="en-US" sz="2800" b="1" i="1" baseline="30000" dirty="0">
                <a:latin typeface="Calibri" pitchFamily="34" charset="0"/>
                <a:cs typeface="Calibri" pitchFamily="34" charset="0"/>
              </a:rPr>
              <a:t>2</a:t>
            </a:r>
          </a:p>
          <a:p>
            <a:endParaRPr lang="en-US" sz="2800" b="1" i="1" baseline="30000" dirty="0">
              <a:latin typeface="Calibri" pitchFamily="34" charset="0"/>
              <a:cs typeface="Calibri" pitchFamily="34" charset="0"/>
            </a:endParaRPr>
          </a:p>
          <a:p>
            <a:r>
              <a:rPr lang="en-US" sz="2800" b="1" i="1" dirty="0">
                <a:latin typeface="Calibri" pitchFamily="34" charset="0"/>
                <a:cs typeface="Calibri" pitchFamily="34" charset="0"/>
              </a:rPr>
              <a:t>W</a:t>
            </a:r>
            <a:r>
              <a:rPr lang="en-US" sz="2800" b="1" i="1" baseline="-25000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sz="2800" b="1" i="1" dirty="0">
                <a:latin typeface="SutonnyMJ" pitchFamily="2" charset="0"/>
                <a:cs typeface="SutonnyMJ" pitchFamily="2" charset="0"/>
              </a:rPr>
              <a:t>= </a:t>
            </a:r>
            <a:r>
              <a:rPr lang="en-US" sz="2800" b="1" i="1" dirty="0">
                <a:latin typeface="Calibri" pitchFamily="34" charset="0"/>
                <a:cs typeface="Calibri" pitchFamily="34" charset="0"/>
              </a:rPr>
              <a:t>2x0.44x0.44   =0.44 m</a:t>
            </a:r>
            <a:r>
              <a:rPr lang="en-US" sz="2800" b="1" i="1" baseline="30000" dirty="0">
                <a:latin typeface="Calibri" pitchFamily="34" charset="0"/>
                <a:cs typeface="Calibri" pitchFamily="34" charset="0"/>
              </a:rPr>
              <a:t>2</a:t>
            </a:r>
          </a:p>
          <a:p>
            <a:r>
              <a:rPr lang="en-US" sz="2800" b="1" i="1" dirty="0" err="1">
                <a:latin typeface="SutonnyMJ" pitchFamily="2" charset="0"/>
                <a:cs typeface="SutonnyMJ" pitchFamily="2" charset="0"/>
              </a:rPr>
              <a:t>eviv</a:t>
            </a:r>
            <a:r>
              <a:rPr lang="en-US" sz="2800" b="1" i="1" dirty="0">
                <a:latin typeface="SutonnyMJ" pitchFamily="2" charset="0"/>
                <a:cs typeface="SutonnyMJ" pitchFamily="2" charset="0"/>
              </a:rPr>
              <a:t>›`vi </a:t>
            </a:r>
            <a:r>
              <a:rPr lang="en-US" sz="2800" b="1" i="1" dirty="0" err="1">
                <a:latin typeface="SutonnyMJ" pitchFamily="2" charset="0"/>
                <a:cs typeface="SutonnyMJ" pitchFamily="2" charset="0"/>
              </a:rPr>
              <a:t>wMÖj</a:t>
            </a:r>
            <a:r>
              <a:rPr lang="en-US" sz="2800" b="1" i="1" dirty="0">
                <a:latin typeface="SutonnyMJ" pitchFamily="2" charset="0"/>
                <a:cs typeface="SutonnyMJ" pitchFamily="2" charset="0"/>
              </a:rPr>
              <a:t> = </a:t>
            </a:r>
            <a:r>
              <a:rPr lang="en-US" sz="2800" b="1" i="1" dirty="0">
                <a:latin typeface="Calibri" pitchFamily="34" charset="0"/>
                <a:cs typeface="Calibri" pitchFamily="34" charset="0"/>
              </a:rPr>
              <a:t>1x12x1.2   =14.4m</a:t>
            </a:r>
            <a:r>
              <a:rPr lang="en-US" sz="2800" b="1" i="1" baseline="30000" dirty="0">
                <a:latin typeface="Calibri" pitchFamily="34" charset="0"/>
                <a:cs typeface="Calibri" pitchFamily="34" charset="0"/>
              </a:rPr>
              <a:t>2</a:t>
            </a:r>
            <a:endParaRPr lang="en-US" sz="2800" b="1" i="1" dirty="0">
              <a:latin typeface="Calibri" pitchFamily="34" charset="0"/>
              <a:cs typeface="Calibri" pitchFamily="34" charset="0"/>
            </a:endParaRPr>
          </a:p>
          <a:p>
            <a:r>
              <a:rPr lang="en-US" sz="2800" b="1" i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b="1" i="1" dirty="0" err="1">
                <a:latin typeface="SutonnyMJ" pitchFamily="2" charset="0"/>
                <a:cs typeface="SutonnyMJ" pitchFamily="2" charset="0"/>
              </a:rPr>
              <a:t>MB‡Ui</a:t>
            </a:r>
            <a:r>
              <a:rPr lang="en-US" sz="28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>
                <a:latin typeface="SutonnyMJ" pitchFamily="2" charset="0"/>
                <a:cs typeface="SutonnyMJ" pitchFamily="2" charset="0"/>
              </a:rPr>
              <a:t>wMÖj</a:t>
            </a:r>
            <a:r>
              <a:rPr lang="en-US" sz="2800" b="1" i="1" dirty="0">
                <a:latin typeface="SutonnyMJ" pitchFamily="2" charset="0"/>
                <a:cs typeface="SutonnyMJ" pitchFamily="2" charset="0"/>
              </a:rPr>
              <a:t> = </a:t>
            </a:r>
            <a:r>
              <a:rPr lang="en-US" sz="2800" b="1" i="1" dirty="0">
                <a:latin typeface="Calibri" pitchFamily="34" charset="0"/>
                <a:cs typeface="Calibri" pitchFamily="34" charset="0"/>
              </a:rPr>
              <a:t>1x1.2x2.0 =2.4m</a:t>
            </a:r>
            <a:r>
              <a:rPr lang="en-US" sz="2800" b="1" i="1" baseline="30000" dirty="0">
                <a:latin typeface="Calibri" pitchFamily="34" charset="0"/>
                <a:cs typeface="Calibri" pitchFamily="34" charset="0"/>
              </a:rPr>
              <a:t>2</a:t>
            </a:r>
          </a:p>
          <a:p>
            <a:r>
              <a:rPr lang="en-US" sz="2800" b="1" i="1" dirty="0" err="1">
                <a:latin typeface="SutonnyMJ" pitchFamily="2" charset="0"/>
                <a:cs typeface="SutonnyMJ" pitchFamily="2" charset="0"/>
              </a:rPr>
              <a:t>mvbjvB‡Ui</a:t>
            </a:r>
            <a:r>
              <a:rPr lang="en-US" sz="28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>
                <a:latin typeface="SutonnyMJ" pitchFamily="2" charset="0"/>
                <a:cs typeface="SutonnyMJ" pitchFamily="2" charset="0"/>
              </a:rPr>
              <a:t>wMÖj</a:t>
            </a:r>
            <a:r>
              <a:rPr lang="en-US" sz="2800" b="1" i="1" dirty="0">
                <a:latin typeface="SutonnyMJ" pitchFamily="2" charset="0"/>
                <a:cs typeface="SutonnyMJ" pitchFamily="2" charset="0"/>
              </a:rPr>
              <a:t> = </a:t>
            </a:r>
            <a:r>
              <a:rPr lang="en-US" sz="2800" b="1" i="1" dirty="0">
                <a:latin typeface="Calibri" pitchFamily="34" charset="0"/>
                <a:cs typeface="Calibri" pitchFamily="34" charset="0"/>
              </a:rPr>
              <a:t>1x0.6x5.5=3.3 m</a:t>
            </a:r>
            <a:r>
              <a:rPr lang="en-US" sz="2800" b="1" i="1" baseline="30000" dirty="0">
                <a:latin typeface="Calibri" pitchFamily="34" charset="0"/>
                <a:cs typeface="Calibri" pitchFamily="34" charset="0"/>
              </a:rPr>
              <a:t>2</a:t>
            </a:r>
          </a:p>
          <a:p>
            <a:r>
              <a:rPr lang="en-US" sz="2800" b="1" i="1" dirty="0" err="1">
                <a:latin typeface="SutonnyMJ" pitchFamily="2" charset="0"/>
                <a:cs typeface="SutonnyMJ" pitchFamily="2" charset="0"/>
              </a:rPr>
              <a:t>wmwoNi</a:t>
            </a:r>
            <a:r>
              <a:rPr lang="en-US" sz="2800" b="1" i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i="1" dirty="0" err="1">
                <a:latin typeface="SutonnyMJ" pitchFamily="2" charset="0"/>
                <a:cs typeface="SutonnyMJ" pitchFamily="2" charset="0"/>
              </a:rPr>
              <a:t>iwjs</a:t>
            </a:r>
            <a:r>
              <a:rPr lang="en-US" sz="2800" b="1" i="1" dirty="0">
                <a:latin typeface="SutonnyMJ" pitchFamily="2" charset="0"/>
                <a:cs typeface="SutonnyMJ" pitchFamily="2" charset="0"/>
              </a:rPr>
              <a:t> = </a:t>
            </a:r>
            <a:r>
              <a:rPr lang="en-US" sz="2800" b="1" i="1" dirty="0">
                <a:latin typeface="Calibri" pitchFamily="34" charset="0"/>
                <a:cs typeface="Calibri" pitchFamily="34" charset="0"/>
              </a:rPr>
              <a:t>1x13.49x1.0 =13.49m</a:t>
            </a:r>
            <a:r>
              <a:rPr lang="en-US" sz="2800" b="1" i="1" baseline="30000" dirty="0">
                <a:latin typeface="Calibri" pitchFamily="34" charset="0"/>
                <a:cs typeface="Calibri" pitchFamily="34" charset="0"/>
              </a:rPr>
              <a:t>2</a:t>
            </a:r>
            <a:endParaRPr lang="en-US" sz="28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5000" y="2133600"/>
            <a:ext cx="3408218" cy="31085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Calibri" pitchFamily="34" charset="0"/>
                <a:cs typeface="Calibri" pitchFamily="34" charset="0"/>
              </a:rPr>
              <a:t>L=150-3x8 =126 cm</a:t>
            </a:r>
          </a:p>
          <a:p>
            <a:r>
              <a:rPr lang="en-US" sz="2800" b="1" i="1" dirty="0">
                <a:latin typeface="Calibri" pitchFamily="34" charset="0"/>
                <a:cs typeface="Calibri" pitchFamily="34" charset="0"/>
              </a:rPr>
              <a:t>H=120-2x8=104 cm</a:t>
            </a:r>
          </a:p>
          <a:p>
            <a:r>
              <a:rPr lang="en-US" sz="2800" b="1" i="1" dirty="0">
                <a:latin typeface="Calibri" pitchFamily="34" charset="0"/>
                <a:cs typeface="Calibri" pitchFamily="34" charset="0"/>
              </a:rPr>
              <a:t>L=90-2x8 =74 cm</a:t>
            </a:r>
            <a:endParaRPr lang="en-US" sz="2800" b="1" i="1" baseline="30000" dirty="0">
              <a:latin typeface="Calibri" pitchFamily="34" charset="0"/>
              <a:cs typeface="Calibri" pitchFamily="34" charset="0"/>
            </a:endParaRPr>
          </a:p>
          <a:p>
            <a:r>
              <a:rPr lang="en-US" sz="2800" b="1" i="1" dirty="0">
                <a:latin typeface="Calibri" pitchFamily="34" charset="0"/>
                <a:cs typeface="Calibri" pitchFamily="34" charset="0"/>
              </a:rPr>
              <a:t>H=60-2x8 =44 cm</a:t>
            </a:r>
            <a:endParaRPr lang="en-US" sz="2800" b="1" i="1" baseline="30000" dirty="0">
              <a:latin typeface="Calibri" pitchFamily="34" charset="0"/>
              <a:cs typeface="Calibri" pitchFamily="34" charset="0"/>
            </a:endParaRPr>
          </a:p>
          <a:p>
            <a:r>
              <a:rPr lang="en-US" sz="2800" b="1" i="1" dirty="0">
                <a:latin typeface="Calibri" pitchFamily="34" charset="0"/>
                <a:cs typeface="Calibri" pitchFamily="34" charset="0"/>
              </a:rPr>
              <a:t>L=60-2x8 =44 cm</a:t>
            </a:r>
          </a:p>
          <a:p>
            <a:r>
              <a:rPr lang="en-US" sz="2800" b="1" i="1" dirty="0">
                <a:latin typeface="Calibri" pitchFamily="34" charset="0"/>
                <a:cs typeface="Calibri" pitchFamily="34" charset="0"/>
              </a:rPr>
              <a:t>L=4x3.09+1.125 =13.49 cm</a:t>
            </a:r>
          </a:p>
        </p:txBody>
      </p:sp>
    </p:spTree>
    <p:extLst>
      <p:ext uri="{BB962C8B-B14F-4D97-AF65-F5344CB8AC3E}">
        <p14:creationId xmlns:p14="http://schemas.microsoft.com/office/powerpoint/2010/main" val="221517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399"/>
            <a:ext cx="3733800" cy="31523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336" y="3549737"/>
            <a:ext cx="3038475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4107439"/>
            <a:ext cx="4333874" cy="25384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77746" y="2825183"/>
            <a:ext cx="5179002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i="1" u="sng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Rvbvjvq</a:t>
            </a:r>
            <a:r>
              <a:rPr lang="en-US" sz="4400" b="1" i="1" u="sng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i="1" u="sng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wM</a:t>
            </a:r>
            <a:r>
              <a:rPr lang="en-US" sz="4400" b="1" i="1" u="sng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ª‡</a:t>
            </a:r>
            <a:r>
              <a:rPr lang="en-US" sz="4400" b="1" i="1" u="sng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ji</a:t>
            </a:r>
            <a:r>
              <a:rPr lang="en-US" sz="4400" b="1" i="1" u="sng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i="1" u="sng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4400" b="1" i="1" u="sng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4400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37" y="228600"/>
            <a:ext cx="4431075" cy="259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4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752600"/>
            <a:ext cx="6781800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8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Plumbing &amp; Sanitary Works</a:t>
            </a:r>
          </a:p>
        </p:txBody>
      </p:sp>
    </p:spTree>
    <p:extLst>
      <p:ext uri="{BB962C8B-B14F-4D97-AF65-F5344CB8AC3E}">
        <p14:creationId xmlns:p14="http://schemas.microsoft.com/office/powerpoint/2010/main" val="83977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856565"/>
            <a:ext cx="25908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 i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wdwUsm</a:t>
            </a:r>
            <a:r>
              <a:rPr lang="en-US" sz="48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i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</a:t>
            </a:r>
            <a:r>
              <a:rPr lang="en-US" sz="48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?</a:t>
            </a:r>
            <a:endParaRPr lang="en-US" sz="4800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906012"/>
            <a:ext cx="7543800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cvBc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jvB‡b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cvBc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ms‡hvRb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, </a:t>
            </a:r>
          </a:p>
          <a:p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w`K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cwieZ©b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, </a:t>
            </a:r>
          </a:p>
          <a:p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cvBc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jvBb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kvLv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jvBb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, </a:t>
            </a:r>
          </a:p>
          <a:p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eo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e¨v‡mi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cvB‡ci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mv‡_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QvU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e¨v‡mi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cvBc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ms‡hvM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cvBc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jvB‡b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wd·vPvi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vc‡bi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¨ </a:t>
            </a:r>
          </a:p>
          <a:p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miÄvg‡K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wdwUsm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39303210"/>
      </p:ext>
    </p:extLst>
  </p:cSld>
  <p:clrMapOvr>
    <a:masterClrMapping/>
  </p:clrMapOvr>
  <p:transition spd="slow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7806" y="918925"/>
            <a:ext cx="5773994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4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K‡qKwU</a:t>
            </a:r>
            <a:r>
              <a:rPr lang="en-US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wdwUsm</a:t>
            </a:r>
            <a:r>
              <a:rPr lang="en-US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bvg</a:t>
            </a:r>
            <a:r>
              <a:rPr lang="en-US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wjL</a:t>
            </a:r>
            <a:r>
              <a:rPr lang="en-US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4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9074" y="2157948"/>
            <a:ext cx="2545326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m‡KU</a:t>
            </a: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4000" dirty="0">
              <a:solidFill>
                <a:srgbClr val="7030A0"/>
              </a:solidFill>
            </a:endParaRPr>
          </a:p>
          <a:p>
            <a:pPr marL="742950" indent="-742950">
              <a:buAutoNum type="arabicPeriod"/>
            </a:pP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eÛ</a:t>
            </a:r>
            <a:endParaRPr lang="en-US" sz="40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marL="742950" indent="-742950">
              <a:buAutoNum type="arabicPeriod"/>
            </a:pP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Gj‡ev</a:t>
            </a:r>
            <a:endParaRPr lang="en-US" sz="40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marL="742950" indent="-742950">
              <a:buAutoNum type="arabicPeriod"/>
            </a:pP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wU</a:t>
            </a:r>
            <a:endParaRPr lang="en-US" sz="40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marL="742950" indent="-742950">
              <a:buAutoNum type="arabicPeriod"/>
            </a:pP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BDwbqb</a:t>
            </a:r>
            <a:endParaRPr lang="en-US" sz="40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marL="742950" indent="-742950">
              <a:buAutoNum type="arabicPeriod"/>
            </a:pP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wiwWDmvi</a:t>
            </a:r>
            <a:endParaRPr lang="en-US" sz="40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76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524000"/>
            <a:ext cx="2743200" cy="3170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6.  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wiwWDmvi</a:t>
            </a:r>
            <a:endParaRPr lang="en-US" sz="40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7.  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wbcj</a:t>
            </a:r>
            <a:endParaRPr lang="en-US" sz="40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8.  µm</a:t>
            </a:r>
          </a:p>
          <a:p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9.  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cøvM</a:t>
            </a:r>
            <a:endParaRPr lang="en-US" sz="40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10. 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K¨vc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455003"/>
            <a:ext cx="27432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 i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wd·vi</a:t>
            </a:r>
            <a:r>
              <a:rPr lang="en-US" sz="48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i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</a:t>
            </a:r>
            <a:r>
              <a:rPr lang="en-US" sz="48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?</a:t>
            </a:r>
            <a:endParaRPr lang="en-US" sz="4800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621340"/>
            <a:ext cx="85344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SutonnyMJ" pitchFamily="2" charset="0"/>
                <a:cs typeface="SutonnyMJ" pitchFamily="2" charset="0"/>
              </a:rPr>
              <a:t>¯^”Q‡›`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cvwb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cvwb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Ab¨vb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Zij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eR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©¨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c`v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_© ¯^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qswµqfv‡e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®‹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vk‡bi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¨ †h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cvÎ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i‡K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wd·vi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251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2606" y="892314"/>
            <a:ext cx="554539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K‡qKwU</a:t>
            </a:r>
            <a:r>
              <a:rPr 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wd·v‡ii</a:t>
            </a:r>
            <a:r>
              <a:rPr 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bvg</a:t>
            </a:r>
            <a:r>
              <a:rPr 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wjL</a:t>
            </a:r>
            <a:r>
              <a:rPr 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4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6954" y="1828800"/>
            <a:ext cx="4540046" cy="40318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32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nvZ</a:t>
            </a:r>
            <a:r>
              <a:rPr lang="en-US" sz="32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avqvi</a:t>
            </a:r>
            <a:r>
              <a:rPr lang="en-US" sz="32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ewmb</a:t>
            </a:r>
            <a:endParaRPr lang="en-US" sz="32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marL="742950" indent="-742950">
              <a:buAutoNum type="arabicPeriod"/>
            </a:pPr>
            <a:r>
              <a:rPr lang="en-US" sz="32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ev_Uve</a:t>
            </a:r>
            <a:endParaRPr lang="en-US" sz="32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marL="742950" indent="-742950">
              <a:buAutoNum type="arabicPeriod"/>
            </a:pPr>
            <a:r>
              <a:rPr lang="en-US" sz="32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kvIqvi</a:t>
            </a:r>
            <a:r>
              <a:rPr lang="en-US" sz="32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_</a:t>
            </a:r>
          </a:p>
          <a:p>
            <a:pPr marL="742950" indent="-742950">
              <a:buAutoNum type="arabicPeriod"/>
            </a:pPr>
            <a:r>
              <a:rPr lang="en-US" sz="32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d¬vwks</a:t>
            </a:r>
            <a:r>
              <a:rPr lang="en-US" sz="32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wm÷vb</a:t>
            </a:r>
            <a:r>
              <a:rPr lang="en-US" sz="32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©</a:t>
            </a:r>
          </a:p>
          <a:p>
            <a:pPr marL="742950" indent="-742950">
              <a:buAutoNum type="arabicPeriod"/>
            </a:pPr>
            <a:r>
              <a:rPr lang="en-US" sz="32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wmsK</a:t>
            </a:r>
            <a:r>
              <a:rPr lang="en-US" sz="32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marL="742950" indent="-742950">
              <a:buAutoNum type="arabicPeriod"/>
            </a:pPr>
            <a:r>
              <a:rPr lang="en-US" sz="32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jwÛ</a:t>
            </a:r>
            <a:r>
              <a:rPr lang="en-US" sz="32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ª †Uª </a:t>
            </a:r>
          </a:p>
          <a:p>
            <a:pPr marL="742950" indent="-742950">
              <a:buAutoNum type="arabicPeriod"/>
            </a:pPr>
            <a:r>
              <a:rPr lang="en-US" sz="32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g~Îavbx</a:t>
            </a:r>
            <a:endParaRPr lang="en-US" sz="32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marL="742950" indent="-742950">
              <a:buAutoNum type="arabicPeriod"/>
            </a:pPr>
            <a:r>
              <a:rPr lang="en-US" sz="32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IqvUvi</a:t>
            </a:r>
            <a:r>
              <a:rPr lang="en-US" sz="32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K¬v‡mU</a:t>
            </a:r>
            <a:r>
              <a:rPr lang="en-US" sz="32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ej</a:t>
            </a:r>
            <a:endParaRPr lang="en-US" sz="32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16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816114"/>
            <a:ext cx="71628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g‡S‡Z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wm‡g›U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KswµU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(1t3t6)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KvR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t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95400" y="1676400"/>
                <a:ext cx="6477000" cy="468859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Kv‡Ri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cwigvb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2.83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NbwgUvi</a:t>
                </a:r>
                <a:r>
                  <a:rPr lang="en-US" sz="32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|</a:t>
                </a:r>
              </a:p>
              <a:p>
                <a:r>
                  <a:rPr lang="en-US" sz="32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cÖ‡qvRbxqgvjvgvj</a:t>
                </a:r>
                <a:r>
                  <a:rPr lang="en-US" sz="32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t</a:t>
                </a:r>
              </a:p>
              <a:p>
                <a:r>
                  <a:rPr lang="en-US" sz="32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ï®‹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gmjvicwigvb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=2.83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1.5=4.24</a:t>
                </a:r>
              </a:p>
              <a:p>
                <a:r>
                  <a:rPr lang="en-US" sz="32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Abycv‡Zi</a:t>
                </a:r>
                <a:r>
                  <a:rPr lang="en-US" sz="32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hvMdj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=1+3+6=10</a:t>
                </a:r>
              </a:p>
              <a:p>
                <a:r>
                  <a:rPr lang="en-US" sz="32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wm‡g›U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4.24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  <a:cs typeface="SutonnyMJ" pitchFamily="2" charset="0"/>
                          </a:rPr>
                          <m:t>𝟏𝟎</m:t>
                        </m:r>
                      </m:den>
                    </m:f>
                    <m:r>
                      <a:rPr lang="en-US" sz="32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30=12.72 bags.</a:t>
                </a:r>
              </a:p>
              <a:p>
                <a:r>
                  <a:rPr lang="en-US" sz="32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evwj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4.24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  <a:cs typeface="SutonnyMJ" pitchFamily="2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/>
                            <a:cs typeface="SutonnyMJ" pitchFamily="2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=1.28 cum.</a:t>
                </a:r>
              </a:p>
              <a:p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‡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Lvqv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4.24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  <a:cs typeface="SutonnyMJ" pitchFamily="2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/>
                            <a:cs typeface="SutonnyMJ" pitchFamily="2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=2.55 cum. </a:t>
                </a:r>
              </a:p>
              <a:p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@300Nos Bricks/cum =763Nos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676400"/>
                <a:ext cx="6477000" cy="468859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2448" t="-2341" b="-3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320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914400"/>
            <a:ext cx="8382000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gvjvgvj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t</a:t>
            </a:r>
          </a:p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wm‡g›U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=12.72 bags @ Tk. 450.00 per bag   =Tk. 5724.00 </a:t>
            </a:r>
          </a:p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evwj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=1.28 cum @ Tk. 1000.00 per cum      =Tk. 1280.00</a:t>
            </a:r>
          </a:p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Lvqv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2.55 cum.@ Tk. 600.00 per cum      =Tk. 1530.00 </a:t>
            </a:r>
          </a:p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BU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763 Nos.@ Tk. 6000.00 per %0Nos =Tk. 4578.00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05581" y="3276600"/>
            <a:ext cx="8382000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SutonnyMJ" pitchFamily="2" charset="0"/>
                <a:cs typeface="SutonnyMJ" pitchFamily="2" charset="0"/>
              </a:rPr>
              <a:t>2.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kÖwgK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t </a:t>
            </a:r>
          </a:p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¯¿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=0.25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@ Tk. 450.00 per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=Tk. 112.50 </a:t>
            </a:r>
          </a:p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wgw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¯¿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=0.75 @ Tk. 300.00 per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=Tk. 225.00</a:t>
            </a:r>
          </a:p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`ÿ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kÖwgK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@ Tk. 200.00 per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=Tk. 400.00 </a:t>
            </a:r>
          </a:p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mvavib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kÖwgK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=2 Nos.@ Tk. 175.00 per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=Tk. 350.00</a:t>
            </a:r>
          </a:p>
        </p:txBody>
      </p:sp>
    </p:spTree>
    <p:extLst>
      <p:ext uri="{BB962C8B-B14F-4D97-AF65-F5344CB8AC3E}">
        <p14:creationId xmlns:p14="http://schemas.microsoft.com/office/powerpoint/2010/main" val="191079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836" y="381000"/>
            <a:ext cx="3165764" cy="518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25836" y="3808274"/>
            <a:ext cx="3165764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 Structure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5673436" cy="5181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5562600"/>
            <a:ext cx="83820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Multi-Storied</a:t>
            </a:r>
            <a:r>
              <a:rPr lang="en-US" sz="6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Building</a:t>
            </a:r>
          </a:p>
        </p:txBody>
      </p:sp>
    </p:spTree>
    <p:extLst>
      <p:ext uri="{BB962C8B-B14F-4D97-AF65-F5344CB8AC3E}">
        <p14:creationId xmlns:p14="http://schemas.microsoft.com/office/powerpoint/2010/main" val="23573412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" y="1389995"/>
            <a:ext cx="8382000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SutonnyMJ" pitchFamily="2" charset="0"/>
                <a:cs typeface="SutonnyMJ" pitchFamily="2" charset="0"/>
              </a:rPr>
              <a:t>3.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wKDwis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					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L.S.=Tk. 200.00 </a:t>
            </a:r>
          </a:p>
          <a:p>
            <a:r>
              <a:rPr lang="en-US" sz="2800" b="1" dirty="0">
                <a:latin typeface="SutonnyMJ" pitchFamily="2" charset="0"/>
                <a:cs typeface="SutonnyMJ" pitchFamily="2" charset="0"/>
              </a:rPr>
              <a:t>4.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wg·vi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gwkb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cv¤ú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, Avbylw½K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	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L.S.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=Tk. 400.00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				      Total = Tk.14799.50</a:t>
            </a:r>
          </a:p>
          <a:p>
            <a:r>
              <a:rPr lang="en-US" sz="2800" b="1" dirty="0">
                <a:latin typeface="SutonnyMJ" pitchFamily="2" charset="0"/>
                <a:cs typeface="SutonnyMJ" pitchFamily="2" charset="0"/>
              </a:rPr>
              <a:t>5.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wVKv`v‡ii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jvf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10% 		                 =Tk. 1479.95</a:t>
            </a:r>
          </a:p>
          <a:p>
            <a:r>
              <a:rPr lang="en-US" sz="2800" b="1" dirty="0">
                <a:latin typeface="SutonnyMJ" pitchFamily="2" charset="0"/>
                <a:cs typeface="SutonnyMJ" pitchFamily="2" charset="0"/>
              </a:rPr>
              <a:t>6.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Ifvi‡nW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e¨q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3.5%		      =Tk.   517.98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					        Total =Tk. 16797.43</a:t>
            </a:r>
          </a:p>
          <a:p>
            <a:r>
              <a:rPr lang="en-US" sz="2800" b="1" dirty="0">
                <a:latin typeface="SutonnyMJ" pitchFamily="2" charset="0"/>
                <a:cs typeface="SutonnyMJ" pitchFamily="2" charset="0"/>
              </a:rPr>
              <a:t>7.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f¨vU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		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4.5%		      =Tk.   755.88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			Grand Total       = Tk. 17553.31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			Rate per cum     = Tk. 6202.58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581400" y="4437995"/>
            <a:ext cx="5074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81400" y="3599795"/>
            <a:ext cx="5074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581400" y="2304395"/>
            <a:ext cx="5074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70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447800"/>
            <a:ext cx="746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1.cwigv‡ci GKK¸‡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?</a:t>
            </a:r>
          </a:p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2.GK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wgUvi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. Gm.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i‡Wi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KZ?</a:t>
            </a:r>
          </a:p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3.wcøš’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j‡fj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4.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AvB‡Ug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÷‡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5.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Mv_ybx‡Z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dvKv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As‡ki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cwigvY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 †`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Iqvi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wbqgMy‡jv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wjL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381000"/>
            <a:ext cx="6030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SutonnyMJ" pitchFamily="2" charset="0"/>
                <a:cs typeface="SutonnyMJ" pitchFamily="2" charset="0"/>
              </a:rPr>
              <a:t>g~j¨vqb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320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D-Thank-You-HD-Wallpapers.jpg"/>
          <p:cNvPicPr>
            <a:picLocks noChangeAspect="1"/>
          </p:cNvPicPr>
          <p:nvPr/>
        </p:nvPicPr>
        <p:blipFill>
          <a:blip r:embed="rId2">
            <a:lum bright="-57000" contrast="-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600" y="685800"/>
            <a:ext cx="8618065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Jokerman" pitchFamily="82" charset="0"/>
              </a:rPr>
              <a:t>THANK YOU 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Jokerman" pitchFamily="82" charset="0"/>
              </a:rPr>
              <a:t>VERY MUCH </a:t>
            </a:r>
          </a:p>
          <a:p>
            <a:pPr algn="ctr"/>
            <a:endParaRPr lang="en-US" sz="5400" b="1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  <a:latin typeface="Jokerman" pitchFamily="82" charset="0"/>
            </a:endParaRPr>
          </a:p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Jokerman" pitchFamily="82" charset="0"/>
              </a:rPr>
              <a:t>FOR </a:t>
            </a:r>
          </a:p>
          <a:p>
            <a:pPr algn="ctr"/>
            <a:endParaRPr lang="en-US" sz="5400" b="1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  <a:latin typeface="Jokerman" pitchFamily="82" charset="0"/>
            </a:endParaRPr>
          </a:p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Jokerman" pitchFamily="82" charset="0"/>
              </a:rPr>
              <a:t>YOUR KIND ATTENTION</a:t>
            </a:r>
          </a:p>
        </p:txBody>
      </p:sp>
    </p:spTree>
    <p:extLst>
      <p:ext uri="{BB962C8B-B14F-4D97-AF65-F5344CB8AC3E}">
        <p14:creationId xmlns:p14="http://schemas.microsoft.com/office/powerpoint/2010/main" val="177872275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533400"/>
            <a:ext cx="28194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Concept: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9797" y="1524000"/>
            <a:ext cx="5674403" cy="42473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3600" b="1" i="1" dirty="0">
                <a:latin typeface="Calibri" pitchFamily="34" charset="0"/>
                <a:cs typeface="Calibri" pitchFamily="34" charset="0"/>
              </a:rPr>
              <a:t>Framed Structure Building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36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Sub Structure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3600" b="1" i="1" dirty="0">
                <a:latin typeface="Calibri" pitchFamily="34" charset="0"/>
                <a:cs typeface="Calibri" pitchFamily="34" charset="0"/>
              </a:rPr>
              <a:t> Super Structure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36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Structural Member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3600" b="1" i="1" dirty="0">
                <a:latin typeface="Calibri" pitchFamily="34" charset="0"/>
                <a:cs typeface="Calibri" pitchFamily="34" charset="0"/>
              </a:rPr>
              <a:t> Non-Structure Member</a:t>
            </a:r>
          </a:p>
        </p:txBody>
      </p:sp>
    </p:spTree>
    <p:extLst>
      <p:ext uri="{BB962C8B-B14F-4D97-AF65-F5344CB8AC3E}">
        <p14:creationId xmlns:p14="http://schemas.microsoft.com/office/powerpoint/2010/main" val="333273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838200"/>
            <a:ext cx="72390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Units of different items of works: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1761530"/>
            <a:ext cx="7543800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a) Earth work in excavation &amp; filling = m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Brick flat soling = m</a:t>
            </a:r>
            <a:r>
              <a:rPr lang="en-US" sz="32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c) Cement concrete work = m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d) RCC work = m</a:t>
            </a:r>
            <a:r>
              <a:rPr lang="en-US" sz="32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e) Brick work = m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420071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838200"/>
            <a:ext cx="71628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Units of different items of works: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1761530"/>
            <a:ext cx="6096000" cy="42780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f) Plaster &amp; pointing work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= m</a:t>
            </a:r>
            <a:r>
              <a:rPr lang="en-US" sz="3200" b="1" i="1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g) Patent stone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= m</a:t>
            </a:r>
            <a:r>
              <a:rPr lang="en-US" sz="3200" b="1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h) Mosaic &amp; tiles work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= m</a:t>
            </a:r>
            <a:r>
              <a:rPr lang="en-US" sz="3200" b="1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150000"/>
              </a:lnSpc>
              <a:buAutoNum type="romanLcParenR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Wood works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= m</a:t>
            </a:r>
            <a:r>
              <a:rPr lang="en-US" sz="3200" b="1" i="1" baseline="30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en-US" sz="3200" b="1" i="1" baseline="30000" dirty="0">
                <a:latin typeface="Times New Roman" pitchFamily="18" charset="0"/>
                <a:cs typeface="Times New Roman" pitchFamily="18" charset="0"/>
              </a:rPr>
              <a:t>j)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DPC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= m</a:t>
            </a:r>
            <a:r>
              <a:rPr lang="en-US" sz="3200" b="1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3200" b="1" i="1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58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u="sng"/>
              <a:t>Building Estimate</a:t>
            </a:r>
            <a:endParaRPr lang="en-US" u="sng" dirty="0"/>
          </a:p>
        </p:txBody>
      </p:sp>
      <p:pic>
        <p:nvPicPr>
          <p:cNvPr id="4" name="Picture 2" descr="G:\lab sheet &amp; notice\8852\Building-01\A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752600"/>
            <a:ext cx="7696200" cy="4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198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lab sheet &amp; notice\8852\Building-01\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447801"/>
            <a:ext cx="7010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330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lab sheet &amp; notice\8852\Building-01\A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914400"/>
            <a:ext cx="76962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48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2295</TotalTime>
  <Words>1111</Words>
  <Application>Microsoft Office PowerPoint</Application>
  <PresentationFormat>On-screen Show (4:3)</PresentationFormat>
  <Paragraphs>143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Arial</vt:lpstr>
      <vt:lpstr>Calibri</vt:lpstr>
      <vt:lpstr>Cambria Math</vt:lpstr>
      <vt:lpstr>Candara</vt:lpstr>
      <vt:lpstr>Comic Sans MS</vt:lpstr>
      <vt:lpstr>Jokerman</vt:lpstr>
      <vt:lpstr>SutonnyMJ</vt:lpstr>
      <vt:lpstr>Symbol</vt:lpstr>
      <vt:lpstr>Times New Roman</vt:lpstr>
      <vt:lpstr>Verdana</vt:lpstr>
      <vt:lpstr>Wingdings 2</vt:lpstr>
      <vt:lpstr>Waveform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 1</dc:creator>
  <cp:lastModifiedBy>dell tast</cp:lastModifiedBy>
  <cp:revision>300</cp:revision>
  <dcterms:created xsi:type="dcterms:W3CDTF">2013-11-30T10:27:17Z</dcterms:created>
  <dcterms:modified xsi:type="dcterms:W3CDTF">2023-11-07T16:30:52Z</dcterms:modified>
</cp:coreProperties>
</file>