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35"/>
  </p:notesMasterIdLst>
  <p:sldIdLst>
    <p:sldId id="265" r:id="rId2"/>
    <p:sldId id="257" r:id="rId3"/>
    <p:sldId id="267" r:id="rId4"/>
    <p:sldId id="268" r:id="rId5"/>
    <p:sldId id="270" r:id="rId6"/>
    <p:sldId id="272" r:id="rId7"/>
    <p:sldId id="282" r:id="rId8"/>
    <p:sldId id="307" r:id="rId9"/>
    <p:sldId id="324" r:id="rId10"/>
    <p:sldId id="325" r:id="rId11"/>
    <p:sldId id="326" r:id="rId12"/>
    <p:sldId id="327" r:id="rId13"/>
    <p:sldId id="328" r:id="rId14"/>
    <p:sldId id="308" r:id="rId15"/>
    <p:sldId id="309" r:id="rId16"/>
    <p:sldId id="310" r:id="rId17"/>
    <p:sldId id="311" r:id="rId18"/>
    <p:sldId id="312" r:id="rId19"/>
    <p:sldId id="313" r:id="rId20"/>
    <p:sldId id="314" r:id="rId21"/>
    <p:sldId id="315" r:id="rId22"/>
    <p:sldId id="316" r:id="rId23"/>
    <p:sldId id="317" r:id="rId24"/>
    <p:sldId id="318" r:id="rId25"/>
    <p:sldId id="319" r:id="rId26"/>
    <p:sldId id="320" r:id="rId27"/>
    <p:sldId id="321" r:id="rId28"/>
    <p:sldId id="322" r:id="rId29"/>
    <p:sldId id="323" r:id="rId30"/>
    <p:sldId id="288" r:id="rId31"/>
    <p:sldId id="289" r:id="rId32"/>
    <p:sldId id="290" r:id="rId33"/>
    <p:sldId id="281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241C"/>
    <a:srgbClr val="B957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2617" autoAdjust="0"/>
  </p:normalViewPr>
  <p:slideViewPr>
    <p:cSldViewPr>
      <p:cViewPr varScale="1">
        <p:scale>
          <a:sx n="60" d="100"/>
          <a:sy n="60" d="100"/>
        </p:scale>
        <p:origin x="-165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97C911-E312-46A0-ACF5-10BCBA3CB0C7}" type="datetimeFigureOut">
              <a:rPr lang="en-US" smtClean="0"/>
              <a:pPr/>
              <a:t>1/24/2022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66ED1C-61FB-4E24-A96C-973331FFD5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294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66ED1C-61FB-4E24-A96C-973331FFD54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0005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66ED1C-61FB-4E24-A96C-973331FFD548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9020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66ED1C-61FB-4E24-A96C-973331FFD548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0859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66ED1C-61FB-4E24-A96C-973331FFD548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6141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66ED1C-61FB-4E24-A96C-973331FFD548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1577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7039B-F037-4798-928B-5103146E3FB4}" type="datetimeFigureOut">
              <a:rPr lang="en-US" smtClean="0"/>
              <a:pPr/>
              <a:t>1/24/2022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F594A-90D0-4F80-BBA9-03E74E65ED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ll dir="d"/>
    <p:sndAc>
      <p:stSnd loop="1">
        <p:snd r:embed="rId1" name="push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7039B-F037-4798-928B-5103146E3FB4}" type="datetimeFigureOut">
              <a:rPr lang="en-US" smtClean="0"/>
              <a:pPr/>
              <a:t>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F594A-90D0-4F80-BBA9-03E74E65ED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 dir="d"/>
    <p:sndAc>
      <p:stSnd loop="1">
        <p:snd r:embed="rId1" name="push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7039B-F037-4798-928B-5103146E3FB4}" type="datetimeFigureOut">
              <a:rPr lang="en-US" smtClean="0"/>
              <a:pPr/>
              <a:t>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F594A-90D0-4F80-BBA9-03E74E65ED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 dir="d"/>
    <p:sndAc>
      <p:stSnd loop="1">
        <p:snd r:embed="rId1" name="push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7039B-F037-4798-928B-5103146E3FB4}" type="datetimeFigureOut">
              <a:rPr lang="en-US" smtClean="0"/>
              <a:pPr/>
              <a:t>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F594A-90D0-4F80-BBA9-03E74E65ED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 dir="d"/>
    <p:sndAc>
      <p:stSnd loop="1">
        <p:snd r:embed="rId1" name="push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7039B-F037-4798-928B-5103146E3FB4}" type="datetimeFigureOut">
              <a:rPr lang="en-US" smtClean="0"/>
              <a:pPr/>
              <a:t>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F594A-90D0-4F80-BBA9-03E74E65ED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ll dir="d"/>
    <p:sndAc>
      <p:stSnd loop="1">
        <p:snd r:embed="rId1" name="push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7039B-F037-4798-928B-5103146E3FB4}" type="datetimeFigureOut">
              <a:rPr lang="en-US" smtClean="0"/>
              <a:pPr/>
              <a:t>1/24/2022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F594A-90D0-4F80-BBA9-03E74E65ED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 dir="d"/>
    <p:sndAc>
      <p:stSnd loop="1">
        <p:snd r:embed="rId1" name="push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7039B-F037-4798-928B-5103146E3FB4}" type="datetimeFigureOut">
              <a:rPr lang="en-US" smtClean="0"/>
              <a:pPr/>
              <a:t>1/24/2022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F594A-90D0-4F80-BBA9-03E74E65ED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 dir="d"/>
    <p:sndAc>
      <p:stSnd loop="1">
        <p:snd r:embed="rId1" name="push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7039B-F037-4798-928B-5103146E3FB4}" type="datetimeFigureOut">
              <a:rPr lang="en-US" smtClean="0"/>
              <a:pPr/>
              <a:t>1/24/2022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F594A-90D0-4F80-BBA9-03E74E65ED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 dir="d"/>
    <p:sndAc>
      <p:stSnd loop="1">
        <p:snd r:embed="rId1" name="push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7039B-F037-4798-928B-5103146E3FB4}" type="datetimeFigureOut">
              <a:rPr lang="en-US" smtClean="0"/>
              <a:pPr/>
              <a:t>1/24/2022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F594A-90D0-4F80-BBA9-03E74E65ED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 dir="d"/>
    <p:sndAc>
      <p:stSnd loop="1">
        <p:snd r:embed="rId1" name="push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7039B-F037-4798-928B-5103146E3FB4}" type="datetimeFigureOut">
              <a:rPr lang="en-US" smtClean="0"/>
              <a:pPr/>
              <a:t>1/24/2022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F594A-90D0-4F80-BBA9-03E74E65ED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 dir="d"/>
    <p:sndAc>
      <p:stSnd loop="1">
        <p:snd r:embed="rId1" name="push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7039B-F037-4798-928B-5103146E3FB4}" type="datetimeFigureOut">
              <a:rPr lang="en-US" smtClean="0"/>
              <a:pPr/>
              <a:t>1/24/2022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85FF594A-90D0-4F80-BBA9-03E74E65ED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pull dir="d"/>
    <p:sndAc>
      <p:stSnd loop="1">
        <p:snd r:embed="rId1" name="push.wav"/>
      </p:stSnd>
    </p:sndAc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967039B-F037-4798-928B-5103146E3FB4}" type="datetimeFigureOut">
              <a:rPr lang="en-US" smtClean="0"/>
              <a:pPr/>
              <a:t>1/24/2022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5FF594A-90D0-4F80-BBA9-03E74E65ED7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ransition spd="med">
    <p:pull dir="d"/>
    <p:sndAc>
      <p:stSnd loop="1">
        <p:snd r:embed="rId13" name="push.wav"/>
      </p:stSnd>
    </p:sndAc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wmf"/><Relationship Id="rId5" Type="http://schemas.openxmlformats.org/officeDocument/2006/relationships/oleObject" Target="../embeddings/oleObject1.bin"/><Relationship Id="rId4" Type="http://schemas.openxmlformats.org/officeDocument/2006/relationships/audio" Target="../media/audio1.wav"/><Relationship Id="rId9" Type="http://schemas.openxmlformats.org/officeDocument/2006/relationships/oleObject" Target="../embeddings/oleObject4.bin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microsoft.com/office/2007/relationships/hdphoto" Target="../media/hdphoto9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microsoft.com/office/2007/relationships/hdphoto" Target="../media/hdphoto10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microsoft.com/office/2007/relationships/hdphoto" Target="../media/hdphoto1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microsoft.com/office/2007/relationships/hdphoto" Target="../media/hdphoto13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microsoft.com/office/2007/relationships/hdphoto" Target="../media/hdphoto14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microsoft.com/office/2007/relationships/hdphoto" Target="../media/hdphoto15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microsoft.com/office/2007/relationships/hdphoto" Target="../media/hdphoto16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microsoft.com/office/2007/relationships/hdphoto" Target="../media/hdphoto17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71472" y="285728"/>
            <a:ext cx="8215370" cy="1107996"/>
          </a:xfrm>
          <a:prstGeom prst="rect">
            <a:avLst/>
          </a:prstGeom>
          <a:solidFill>
            <a:srgbClr val="7030A0"/>
          </a:solidFill>
          <a:ln w="76200">
            <a:solidFill>
              <a:schemeClr val="tx1"/>
            </a:solidFill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600" b="1" u="sng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18" charset="0"/>
              </a:rPr>
              <a:t>Welcome</a:t>
            </a:r>
            <a:endParaRPr lang="en-US" sz="6600" b="1" u="sng" dirty="0">
              <a:solidFill>
                <a:schemeClr val="tx2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HP\Desktop\th[2]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1643050"/>
            <a:ext cx="8358246" cy="521495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 dir="d"/>
    <p:sndAc>
      <p:stSnd loop="1">
        <p:snd r:embed="rId2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8681"/>
            <a:ext cx="8064896" cy="5775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1094360"/>
      </p:ext>
    </p:extLst>
  </p:cSld>
  <p:clrMapOvr>
    <a:masterClrMapping/>
  </p:clrMapOvr>
  <p:transition spd="med">
    <p:pull dir="d"/>
    <p:sndAc>
      <p:stSnd loop="1">
        <p:snd r:embed="rId2" name="push.wav"/>
      </p:stSnd>
    </p:sndAc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76672"/>
            <a:ext cx="8229600" cy="5904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2896258"/>
      </p:ext>
    </p:extLst>
  </p:cSld>
  <p:clrMapOvr>
    <a:masterClrMapping/>
  </p:clrMapOvr>
  <p:transition spd="med">
    <p:pull dir="d"/>
    <p:sndAc>
      <p:stSnd loop="1">
        <p:snd r:embed="rId2" name="push.wav"/>
      </p:stSnd>
    </p:sndAc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8280919" cy="6048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7207691"/>
      </p:ext>
    </p:extLst>
  </p:cSld>
  <p:clrMapOvr>
    <a:masterClrMapping/>
  </p:clrMapOvr>
  <p:transition spd="med">
    <p:pull dir="d"/>
    <p:sndAc>
      <p:stSnd loop="1">
        <p:snd r:embed="rId2" name="push.wav"/>
      </p:stSnd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7" y="476673"/>
            <a:ext cx="7704856" cy="5847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5390344"/>
      </p:ext>
    </p:extLst>
  </p:cSld>
  <p:clrMapOvr>
    <a:masterClrMapping/>
  </p:clrMapOvr>
  <p:transition spd="med">
    <p:pull dir="d"/>
    <p:sndAc>
      <p:stSnd loop="1">
        <p:snd r:embed="rId2" name="push.wav"/>
      </p:stSnd>
    </p:sndAc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2" y="0"/>
            <a:ext cx="8472518" cy="92867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t">
            <a:normAutofit fontScale="90000"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The stress – strain diagram of loaded R.C.C beam.</a:t>
            </a:r>
            <a:endParaRPr lang="en-US" sz="3300" dirty="0"/>
          </a:p>
        </p:txBody>
      </p:sp>
      <p:pic>
        <p:nvPicPr>
          <p:cNvPr id="34818" name="Picture 2" descr="C:\Users\HP\Desktop\RCC- SIRAJ\IMG_0002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57158" y="1571612"/>
            <a:ext cx="8572560" cy="35321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</p:spTree>
  </p:cSld>
  <p:clrMapOvr>
    <a:masterClrMapping/>
  </p:clrMapOvr>
  <p:transition spd="med">
    <p:pull dir="d"/>
    <p:sndAc>
      <p:stSnd loop="1">
        <p:snd r:embed="rId3" name="push.wav"/>
      </p:stSnd>
    </p:sndAc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58" y="785794"/>
            <a:ext cx="8786842" cy="1143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t">
            <a:norm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Derive the flexure formula for R.C.C beams in the   </a:t>
            </a:r>
            <a:br>
              <a:rPr lang="en-US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W.S.D method.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58" y="1935480"/>
            <a:ext cx="8429684" cy="4389120"/>
          </a:xfrm>
        </p:spPr>
        <p:txBody>
          <a:bodyPr>
            <a:normAutofit/>
          </a:bodyPr>
          <a:lstStyle/>
          <a:p>
            <a:r>
              <a:rPr lang="en-US" dirty="0" smtClean="0"/>
              <a:t>We know  E = f/</a:t>
            </a:r>
            <a:r>
              <a:rPr lang="el-GR" dirty="0" smtClean="0"/>
              <a:t>Δ</a:t>
            </a:r>
            <a:r>
              <a:rPr lang="en-US" dirty="0" smtClean="0"/>
              <a:t>  ,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f = Unit  stress , </a:t>
            </a:r>
            <a:r>
              <a:rPr lang="el-GR" dirty="0" smtClean="0"/>
              <a:t>Δ</a:t>
            </a:r>
            <a:r>
              <a:rPr lang="en-US" dirty="0" smtClean="0"/>
              <a:t> =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Unit  Strain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  <a:sym typeface="Symbol"/>
              </a:rPr>
              <a:t> Es =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  <a:sym typeface="Symbol"/>
              </a:rPr>
              <a:t>fs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sym typeface="Symbol"/>
              </a:rPr>
              <a:t>/</a:t>
            </a:r>
            <a:r>
              <a:rPr lang="el-GR" dirty="0" smtClean="0"/>
              <a:t> Δ</a:t>
            </a:r>
            <a:r>
              <a:rPr lang="en-US" dirty="0" smtClean="0"/>
              <a:t>s   &amp;  </a:t>
            </a:r>
            <a:r>
              <a:rPr lang="en-US" dirty="0" err="1" smtClean="0"/>
              <a:t>Ec</a:t>
            </a:r>
            <a:r>
              <a:rPr lang="en-US" dirty="0" smtClean="0"/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sym typeface="Symbol"/>
              </a:rPr>
              <a:t>=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  <a:sym typeface="Symbol"/>
              </a:rPr>
              <a:t>fc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sym typeface="Symbol"/>
              </a:rPr>
              <a:t> /</a:t>
            </a:r>
            <a:r>
              <a:rPr lang="el-GR" dirty="0" smtClean="0"/>
              <a:t> Δ</a:t>
            </a:r>
            <a:r>
              <a:rPr lang="en-US" dirty="0" smtClean="0"/>
              <a:t>c 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Or , </a:t>
            </a:r>
            <a:r>
              <a:rPr lang="el-GR" dirty="0" smtClean="0"/>
              <a:t>Δ</a:t>
            </a:r>
            <a:r>
              <a:rPr lang="en-US" dirty="0" smtClean="0"/>
              <a:t>s  = </a:t>
            </a:r>
            <a:r>
              <a:rPr lang="en-US" dirty="0" err="1" smtClean="0"/>
              <a:t>fs</a:t>
            </a:r>
            <a:r>
              <a:rPr lang="en-US" dirty="0" smtClean="0"/>
              <a:t>/Es    &amp;     </a:t>
            </a:r>
            <a:r>
              <a:rPr lang="el-GR" dirty="0" smtClean="0"/>
              <a:t>Δ</a:t>
            </a:r>
            <a:r>
              <a:rPr lang="en-US" dirty="0" smtClean="0"/>
              <a:t>c = </a:t>
            </a:r>
            <a:r>
              <a:rPr lang="en-US" dirty="0" err="1" smtClean="0"/>
              <a:t>fc</a:t>
            </a:r>
            <a:r>
              <a:rPr lang="en-US" dirty="0" smtClean="0"/>
              <a:t>/</a:t>
            </a:r>
            <a:r>
              <a:rPr lang="en-US" dirty="0" err="1" smtClean="0"/>
              <a:t>Ec</a:t>
            </a:r>
            <a:r>
              <a:rPr lang="en-US" dirty="0" smtClean="0"/>
              <a:t> .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Since  deformations  are directly   proportional to  their  distances  from  N.A.</a:t>
            </a:r>
          </a:p>
          <a:p>
            <a:r>
              <a:rPr lang="el-GR" dirty="0" smtClean="0"/>
              <a:t>Δ</a:t>
            </a:r>
            <a:r>
              <a:rPr lang="en-US" dirty="0" smtClean="0"/>
              <a:t>c  </a:t>
            </a:r>
            <a:r>
              <a:rPr lang="en-US" dirty="0" smtClean="0">
                <a:sym typeface="Symbol"/>
              </a:rPr>
              <a:t> </a:t>
            </a:r>
            <a:r>
              <a:rPr lang="en-US" dirty="0" err="1" smtClean="0">
                <a:sym typeface="Symbol"/>
              </a:rPr>
              <a:t>kd</a:t>
            </a:r>
            <a:r>
              <a:rPr lang="en-US" dirty="0" smtClean="0">
                <a:sym typeface="Symbol"/>
              </a:rPr>
              <a:t>  </a:t>
            </a:r>
            <a:r>
              <a:rPr lang="en-US" dirty="0" smtClean="0"/>
              <a:t>&amp; </a:t>
            </a:r>
            <a:r>
              <a:rPr lang="el-GR" dirty="0" smtClean="0"/>
              <a:t> Δ</a:t>
            </a:r>
            <a:r>
              <a:rPr lang="en-US" dirty="0" smtClean="0"/>
              <a:t>s </a:t>
            </a:r>
            <a:r>
              <a:rPr lang="en-US" dirty="0" smtClean="0">
                <a:sym typeface="Symbol"/>
              </a:rPr>
              <a:t> ( d – </a:t>
            </a:r>
            <a:r>
              <a:rPr lang="en-US" dirty="0" err="1" smtClean="0">
                <a:sym typeface="Symbol"/>
              </a:rPr>
              <a:t>kd</a:t>
            </a:r>
            <a:r>
              <a:rPr lang="en-US" dirty="0" smtClean="0">
                <a:sym typeface="Symbol"/>
              </a:rPr>
              <a:t> )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l-GR" dirty="0" smtClean="0"/>
              <a:t>Δ</a:t>
            </a:r>
            <a:r>
              <a:rPr lang="en-US" dirty="0" smtClean="0"/>
              <a:t>c/</a:t>
            </a:r>
            <a:r>
              <a:rPr lang="el-GR" dirty="0" smtClean="0"/>
              <a:t> Δ</a:t>
            </a:r>
            <a:r>
              <a:rPr lang="en-US" dirty="0" smtClean="0"/>
              <a:t>s  = </a:t>
            </a:r>
            <a:r>
              <a:rPr lang="en-US" dirty="0" err="1" smtClean="0"/>
              <a:t>fc</a:t>
            </a:r>
            <a:r>
              <a:rPr lang="en-US" dirty="0" smtClean="0"/>
              <a:t>/</a:t>
            </a:r>
            <a:r>
              <a:rPr lang="en-US" dirty="0" err="1" smtClean="0"/>
              <a:t>Ec</a:t>
            </a:r>
            <a:r>
              <a:rPr lang="en-US" dirty="0" smtClean="0"/>
              <a:t>  x   Es/</a:t>
            </a:r>
            <a:r>
              <a:rPr lang="en-US" dirty="0" err="1" smtClean="0"/>
              <a:t>fs</a:t>
            </a:r>
            <a:r>
              <a:rPr lang="en-US" dirty="0" smtClean="0"/>
              <a:t>  or   Es/</a:t>
            </a:r>
            <a:r>
              <a:rPr lang="en-US" dirty="0" err="1" smtClean="0"/>
              <a:t>Ec</a:t>
            </a:r>
            <a:r>
              <a:rPr lang="en-US" dirty="0" smtClean="0"/>
              <a:t>  x </a:t>
            </a:r>
            <a:r>
              <a:rPr lang="en-US" dirty="0" err="1" smtClean="0"/>
              <a:t>fc</a:t>
            </a:r>
            <a:r>
              <a:rPr lang="en-US" dirty="0" smtClean="0"/>
              <a:t>/</a:t>
            </a:r>
            <a:r>
              <a:rPr lang="en-US" dirty="0" err="1" smtClean="0"/>
              <a:t>fs</a:t>
            </a:r>
            <a:r>
              <a:rPr lang="en-US" dirty="0" smtClean="0"/>
              <a:t> = </a:t>
            </a:r>
            <a:r>
              <a:rPr lang="en-US" dirty="0" err="1" smtClean="0"/>
              <a:t>kd</a:t>
            </a:r>
            <a:r>
              <a:rPr lang="en-US" dirty="0" smtClean="0"/>
              <a:t> / (d –</a:t>
            </a:r>
            <a:r>
              <a:rPr lang="en-US" dirty="0" err="1" smtClean="0"/>
              <a:t>kd</a:t>
            </a:r>
            <a:r>
              <a:rPr lang="en-US" dirty="0" smtClean="0"/>
              <a:t> ) </a:t>
            </a:r>
            <a:r>
              <a:rPr lang="en-US" dirty="0" smtClean="0">
                <a:sym typeface="Symbol"/>
              </a:rPr>
              <a:t>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or , n  x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fc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fs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=  k / ( 1 – k ) 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or 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nfc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-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nfck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=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fsk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or,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nfc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= k (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nfc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fs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)</a:t>
            </a: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5846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23" name="Equation" r:id="rId5" imgW="114120" imgH="215640" progId="Equation.3">
                  <p:embed/>
                </p:oleObj>
              </mc:Choice>
              <mc:Fallback>
                <p:oleObj name="Equation" r:id="rId5" imgW="114120" imgH="2156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4514850" y="3321050"/>
          <a:ext cx="5715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24" name="Equation" r:id="rId7" imgW="114120" imgH="215640" progId="Equation.3">
                  <p:embed/>
                </p:oleObj>
              </mc:Choice>
              <mc:Fallback>
                <p:oleObj name="Equation" r:id="rId7" imgW="114120" imgH="21564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5715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25" name="Equation" r:id="rId8" imgW="114120" imgH="215640" progId="Equation.3">
                  <p:embed/>
                </p:oleObj>
              </mc:Choice>
              <mc:Fallback>
                <p:oleObj name="Equation" r:id="rId8" imgW="114120" imgH="21564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26" name="Equation" r:id="rId9" imgW="114120" imgH="215640" progId="Equation.3">
                  <p:embed/>
                </p:oleObj>
              </mc:Choice>
              <mc:Fallback>
                <p:oleObj name="Equation" r:id="rId9" imgW="114120" imgH="21564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>
    <p:pull dir="d"/>
    <p:sndAc>
      <p:stSnd loop="1">
        <p:snd r:embed="rId4" name="push.wav"/>
      </p:stSnd>
    </p:sndAc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8596" y="285729"/>
            <a:ext cx="8358246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or , k  = 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nfc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/ (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nfc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fs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)</a:t>
            </a: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or , k  = n / ( n  +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fs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/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fc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).  ……   (1)</a:t>
            </a: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Resisting moment of concrete = Mc</a:t>
            </a: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Resultant compressive stress ,                              C =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Av.stress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x Area  .</a:t>
            </a: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C =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fc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/2 x b x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kd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and lever arm =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jd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Symbol"/>
              <a:buChar char="\"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  <a:sym typeface="Symbol"/>
              </a:rPr>
              <a:t>Mc = C x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  <a:sym typeface="Symbol"/>
              </a:rPr>
              <a:t>jd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  <a:sym typeface="Symbol"/>
              </a:rPr>
              <a:t> =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fc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/2 x b x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kd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x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jd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Symbol"/>
              <a:buChar char="\"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Mc = ½ fcjkbd²  ……. ( 2 ) </a:t>
            </a: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Resisting moment of steel  = Ms</a:t>
            </a: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Ms = As x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fs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x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jd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Ms =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Asfsjd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 …………. ( 3 ).</a:t>
            </a: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Effective depth of beam = d .</a:t>
            </a:r>
          </a:p>
          <a:p>
            <a:endParaRPr lang="en-US" sz="3200" dirty="0"/>
          </a:p>
        </p:txBody>
      </p:sp>
    </p:spTree>
  </p:cSld>
  <p:clrMapOvr>
    <a:masterClrMapping/>
  </p:clrMapOvr>
  <p:transition spd="med">
    <p:pull dir="d"/>
    <p:sndAc>
      <p:stSnd loop="1">
        <p:snd r:embed="rId2" name="push.wav"/>
      </p:stSnd>
    </p:sndAc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7158" y="357166"/>
            <a:ext cx="878684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For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eqillibrium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condition  M = Mc</a:t>
            </a: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M = ½ fcjkbd²   ( let  R = ½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fcjk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)</a:t>
            </a: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M = Rbd²  , d =√ M/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Rb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……………. ( 4 )</a:t>
            </a: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Area of steel  = As</a:t>
            </a: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Ms = M =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Asfsjd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As = M /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fsjd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  …………… ( 5 )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pull dir="d"/>
    <p:sndAc>
      <p:stSnd loop="1">
        <p:snd r:embed="rId2" name="push.wav"/>
      </p:stSnd>
    </p:sndAc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04664"/>
            <a:ext cx="8136904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862946"/>
      </p:ext>
    </p:extLst>
  </p:cSld>
  <p:clrMapOvr>
    <a:masterClrMapping/>
  </p:clrMapOvr>
  <p:transition spd="med">
    <p:pull dir="d"/>
    <p:sndAc>
      <p:stSnd loop="1">
        <p:snd r:embed="rId2" name="push.wav"/>
      </p:stSnd>
    </p:sndAc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04664"/>
            <a:ext cx="7848872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892321"/>
      </p:ext>
    </p:extLst>
  </p:cSld>
  <p:clrMapOvr>
    <a:masterClrMapping/>
  </p:clrMapOvr>
  <p:transition spd="med">
    <p:pull dir="d"/>
    <p:sndAc>
      <p:stSnd loop="1">
        <p:snd r:embed="rId2" name="push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71480"/>
            <a:ext cx="9144000" cy="1214446"/>
          </a:xfrm>
          <a:solidFill>
            <a:srgbClr val="FFFF00"/>
          </a:solidFill>
          <a:ln w="38100">
            <a:solidFill>
              <a:srgbClr val="0070C0"/>
            </a:solidFill>
          </a:ln>
        </p:spPr>
        <p:txBody>
          <a:bodyPr>
            <a:noAutofit/>
          </a:bodyPr>
          <a:lstStyle/>
          <a:p>
            <a:r>
              <a:rPr lang="en-US" sz="6000" dirty="0" err="1">
                <a:effectLst/>
              </a:rPr>
              <a:t>Engr.Md.Musharraf</a:t>
            </a:r>
            <a:r>
              <a:rPr lang="en-US" sz="6000" dirty="0">
                <a:effectLst/>
              </a:rPr>
              <a:t> Hossain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0" y="1857364"/>
            <a:ext cx="9143999" cy="5000636"/>
          </a:xfrm>
          <a:solidFill>
            <a:srgbClr val="002060"/>
          </a:solidFill>
          <a:ln w="38100">
            <a:solidFill>
              <a:srgbClr val="0070C0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3600" dirty="0"/>
              <a:t>Bangladesh Sweden Polytechnic Institute</a:t>
            </a:r>
          </a:p>
          <a:p>
            <a:pPr algn="ctr"/>
            <a:r>
              <a:rPr lang="en-US" sz="3600" dirty="0" err="1"/>
              <a:t>Kaptai,Rangamati</a:t>
            </a:r>
            <a:r>
              <a:rPr lang="en-US" sz="3600" dirty="0"/>
              <a:t>.</a:t>
            </a:r>
          </a:p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" y="-571527"/>
            <a:ext cx="9144000" cy="1015663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76200">
            <a:solidFill>
              <a:schemeClr val="tx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bn-BD" sz="6000" b="1" dirty="0" smtClean="0">
                <a:latin typeface="Times New Roman" pitchFamily="18" charset="0"/>
              </a:rPr>
              <a:t>Teacher’s </a:t>
            </a:r>
            <a:r>
              <a:rPr lang="bn-BD" sz="4800" b="1" dirty="0" smtClean="0">
                <a:latin typeface="Times New Roman" pitchFamily="18" charset="0"/>
              </a:rPr>
              <a:t>Identity</a:t>
            </a:r>
            <a:endParaRPr lang="en-US" sz="6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pull dir="d"/>
    <p:sndAc>
      <p:stSnd loop="1">
        <p:snd r:embed="rId3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76672"/>
            <a:ext cx="7704856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168153"/>
      </p:ext>
    </p:extLst>
  </p:cSld>
  <p:clrMapOvr>
    <a:masterClrMapping/>
  </p:clrMapOvr>
  <p:transition spd="med">
    <p:pull dir="d"/>
    <p:sndAc>
      <p:stSnd loop="1">
        <p:snd r:embed="rId2" name="push.wav"/>
      </p:stSnd>
    </p:sndAc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48680"/>
            <a:ext cx="8352928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682524"/>
      </p:ext>
    </p:extLst>
  </p:cSld>
  <p:clrMapOvr>
    <a:masterClrMapping/>
  </p:clrMapOvr>
  <p:transition spd="med">
    <p:pull dir="d"/>
    <p:sndAc>
      <p:stSnd loop="1">
        <p:snd r:embed="rId2" name="push.wav"/>
      </p:stSnd>
    </p:sndAc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20688"/>
            <a:ext cx="8352928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886759"/>
      </p:ext>
    </p:extLst>
  </p:cSld>
  <p:clrMapOvr>
    <a:masterClrMapping/>
  </p:clrMapOvr>
  <p:transition spd="med">
    <p:pull dir="d"/>
    <p:sndAc>
      <p:stSnd loop="1">
        <p:snd r:embed="rId2" name="push.wav"/>
      </p:stSnd>
    </p:sndAc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548680"/>
            <a:ext cx="7704856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849496"/>
      </p:ext>
    </p:extLst>
  </p:cSld>
  <p:clrMapOvr>
    <a:masterClrMapping/>
  </p:clrMapOvr>
  <p:transition spd="med">
    <p:pull dir="d"/>
    <p:sndAc>
      <p:stSnd loop="1">
        <p:snd r:embed="rId2" name="push.wav"/>
      </p:stSnd>
    </p:sndAc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48680"/>
            <a:ext cx="8208912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01453"/>
      </p:ext>
    </p:extLst>
  </p:cSld>
  <p:clrMapOvr>
    <a:masterClrMapping/>
  </p:clrMapOvr>
  <p:transition spd="med">
    <p:pull dir="d"/>
    <p:sndAc>
      <p:stSnd loop="1">
        <p:snd r:embed="rId2" name="push.wav"/>
      </p:stSnd>
    </p:sndAc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20688"/>
            <a:ext cx="8208912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760711"/>
      </p:ext>
    </p:extLst>
  </p:cSld>
  <p:clrMapOvr>
    <a:masterClrMapping/>
  </p:clrMapOvr>
  <p:transition spd="med">
    <p:pull dir="d"/>
    <p:sndAc>
      <p:stSnd loop="1">
        <p:snd r:embed="rId2" name="push.wav"/>
      </p:stSnd>
    </p:sndAc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20688"/>
            <a:ext cx="8208912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334715"/>
      </p:ext>
    </p:extLst>
  </p:cSld>
  <p:clrMapOvr>
    <a:masterClrMapping/>
  </p:clrMapOvr>
  <p:transition spd="med">
    <p:pull dir="d"/>
    <p:sndAc>
      <p:stSnd loop="1">
        <p:snd r:embed="rId2" name="push.wav"/>
      </p:stSnd>
    </p:sndAc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76672"/>
            <a:ext cx="8280920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106908"/>
      </p:ext>
    </p:extLst>
  </p:cSld>
  <p:clrMapOvr>
    <a:masterClrMapping/>
  </p:clrMapOvr>
  <p:transition spd="med">
    <p:pull dir="d"/>
    <p:sndAc>
      <p:stSnd loop="1">
        <p:snd r:embed="rId2" name="push.wav"/>
      </p:stSnd>
    </p:sndAc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04664"/>
            <a:ext cx="7776864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591160"/>
      </p:ext>
    </p:extLst>
  </p:cSld>
  <p:clrMapOvr>
    <a:masterClrMapping/>
  </p:clrMapOvr>
  <p:transition spd="med">
    <p:pull dir="d"/>
    <p:sndAc>
      <p:stSnd loop="1">
        <p:snd r:embed="rId2" name="push.wav"/>
      </p:stSnd>
    </p:sndAc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24744"/>
            <a:ext cx="8136904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341088"/>
      </p:ext>
    </p:extLst>
  </p:cSld>
  <p:clrMapOvr>
    <a:masterClrMapping/>
  </p:clrMapOvr>
  <p:transition spd="med">
    <p:pull dir="d"/>
    <p:sndAc>
      <p:stSnd loop="1">
        <p:snd r:embed="rId2" name="push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85720" y="357167"/>
            <a:ext cx="8572560" cy="1000131"/>
          </a:xfrm>
          <a:solidFill>
            <a:srgbClr val="FFC000"/>
          </a:solidFill>
          <a:ln w="76200">
            <a:solidFill>
              <a:schemeClr val="tx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>
            <a:noAutofit/>
          </a:bodyPr>
          <a:lstStyle/>
          <a:p>
            <a:pPr algn="ctr"/>
            <a:r>
              <a:rPr lang="en-US" sz="5400" dirty="0" smtClean="0">
                <a:latin typeface="Times New Roman" pitchFamily="18" charset="0"/>
              </a:rPr>
              <a:t>S</a:t>
            </a:r>
            <a:r>
              <a:rPr lang="bn-BD" sz="5400" b="1" dirty="0" smtClean="0">
                <a:latin typeface="Times New Roman" pitchFamily="18" charset="0"/>
              </a:rPr>
              <a:t>TUDENT’S IDENTITY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357158" y="2214554"/>
            <a:ext cx="8358246" cy="4214842"/>
          </a:xfrm>
          <a:solidFill>
            <a:srgbClr val="002060"/>
          </a:solidFill>
          <a:ln w="57150">
            <a:solidFill>
              <a:schemeClr val="accent2"/>
            </a:solidFill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txBody>
          <a:bodyPr>
            <a:noAutofit/>
          </a:bodyPr>
          <a:lstStyle/>
          <a:p>
            <a:pPr algn="ctr"/>
            <a:endParaRPr lang="en-US" sz="3600" b="1" dirty="0" smtClean="0">
              <a:latin typeface="Times New Roman" pitchFamily="18" charset="0"/>
            </a:endParaRPr>
          </a:p>
          <a:p>
            <a:pPr algn="ctr"/>
            <a:r>
              <a:rPr lang="en-US" sz="3600" b="1" dirty="0" smtClean="0">
                <a:latin typeface="Times New Roman" pitchFamily="18" charset="0"/>
              </a:rPr>
              <a:t>6</a:t>
            </a:r>
            <a:r>
              <a:rPr lang="bn-BD" sz="3600" b="1" dirty="0" smtClean="0">
                <a:latin typeface="Times New Roman" pitchFamily="18" charset="0"/>
              </a:rPr>
              <a:t>TH SEMESTER </a:t>
            </a:r>
          </a:p>
          <a:p>
            <a:pPr algn="ctr"/>
            <a:r>
              <a:rPr lang="bn-BD" sz="3600" b="1" dirty="0" smtClean="0">
                <a:latin typeface="Times New Roman" pitchFamily="18" charset="0"/>
              </a:rPr>
              <a:t>C</a:t>
            </a:r>
            <a:r>
              <a:rPr lang="en-US" sz="3600" b="1" dirty="0" smtClean="0">
                <a:latin typeface="Times New Roman" pitchFamily="18" charset="0"/>
              </a:rPr>
              <a:t>ONSTRUCTION</a:t>
            </a:r>
            <a:r>
              <a:rPr lang="bn-BD" sz="3600" b="1" dirty="0" smtClean="0">
                <a:latin typeface="Times New Roman" pitchFamily="18" charset="0"/>
              </a:rPr>
              <a:t> TECHNOLOGY</a:t>
            </a:r>
          </a:p>
          <a:p>
            <a:pPr algn="ctr"/>
            <a:r>
              <a:rPr lang="bn-BD" sz="3600" b="1" dirty="0" smtClean="0">
                <a:latin typeface="Times New Roman" pitchFamily="18" charset="0"/>
              </a:rPr>
              <a:t>SUB : </a:t>
            </a:r>
            <a:r>
              <a:rPr lang="en-US" sz="3600" b="1" dirty="0" smtClean="0">
                <a:latin typeface="Times New Roman" pitchFamily="18" charset="0"/>
              </a:rPr>
              <a:t>DESIGN OF STRUCTURE</a:t>
            </a:r>
            <a:r>
              <a:rPr lang="bn-BD" sz="3600" b="1" dirty="0" smtClean="0">
                <a:latin typeface="Times New Roman" pitchFamily="18" charset="0"/>
              </a:rPr>
              <a:t>–</a:t>
            </a:r>
            <a:r>
              <a:rPr lang="en-US" sz="3600" b="1" dirty="0" smtClean="0">
                <a:latin typeface="Times New Roman" pitchFamily="18" charset="0"/>
              </a:rPr>
              <a:t>1</a:t>
            </a:r>
          </a:p>
          <a:p>
            <a:pPr algn="ctr"/>
            <a:r>
              <a:rPr lang="en-US" sz="3600" b="1" dirty="0" smtClean="0">
                <a:latin typeface="Times New Roman" pitchFamily="18" charset="0"/>
              </a:rPr>
              <a:t>SUBJECT CODE - 66463</a:t>
            </a:r>
            <a:endParaRPr lang="bn-BD" sz="3600" b="1" dirty="0" smtClean="0">
              <a:latin typeface="Times New Roman" pitchFamily="18" charset="0"/>
            </a:endParaRPr>
          </a:p>
          <a:p>
            <a:pPr algn="ctr"/>
            <a:r>
              <a:rPr lang="bn-BD" sz="3600" b="1" dirty="0" smtClean="0">
                <a:latin typeface="Times New Roman" pitchFamily="18" charset="0"/>
              </a:rPr>
              <a:t>TIME : </a:t>
            </a:r>
            <a:r>
              <a:rPr lang="en-US" sz="3600" b="1" dirty="0" smtClean="0">
                <a:latin typeface="Times New Roman" pitchFamily="18" charset="0"/>
              </a:rPr>
              <a:t>45</a:t>
            </a:r>
            <a:r>
              <a:rPr lang="bn-BD" sz="3600" b="1" dirty="0" smtClean="0">
                <a:latin typeface="Times New Roman" pitchFamily="18" charset="0"/>
              </a:rPr>
              <a:t> MINUTES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pull dir="d"/>
    <p:sndAc>
      <p:stSnd loop="1">
        <p:snd r:embed="rId2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428606"/>
            <a:ext cx="7772400" cy="928693"/>
          </a:xfrm>
          <a:solidFill>
            <a:srgbClr val="FFFF00"/>
          </a:solidFill>
          <a:ln w="76200">
            <a:solidFill>
              <a:schemeClr val="tx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>
            <a:noAutofit/>
          </a:bodyPr>
          <a:lstStyle/>
          <a:p>
            <a:pPr algn="ctr"/>
            <a:r>
              <a:rPr lang="bn-BD" sz="6000" b="1" dirty="0" smtClean="0"/>
              <a:t>Evaluation</a:t>
            </a:r>
            <a:endParaRPr lang="en-US" sz="6000" b="1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0" y="1500174"/>
            <a:ext cx="9143999" cy="5357826"/>
          </a:xfrm>
          <a:blipFill>
            <a:blip r:embed="rId4"/>
            <a:tile tx="0" ty="0" sx="100000" sy="100000" flip="none" algn="tl"/>
          </a:blip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514350" indent="-514350" algn="l">
              <a:buAutoNum type="arabicParenR"/>
            </a:pPr>
            <a:endParaRPr lang="en-US" dirty="0" smtClean="0"/>
          </a:p>
          <a:p>
            <a:pPr marL="514350" indent="-514350" algn="l">
              <a:buAutoNum type="arabicParenR"/>
            </a:pPr>
            <a:r>
              <a:rPr lang="bn-BD" sz="3200" dirty="0" smtClean="0">
                <a:latin typeface="Times New Roman" pitchFamily="18" charset="0"/>
              </a:rPr>
              <a:t>What is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Flexure formula </a:t>
            </a:r>
            <a:r>
              <a:rPr lang="bn-BD" sz="3200" dirty="0" smtClean="0">
                <a:latin typeface="Times New Roman" pitchFamily="18" charset="0"/>
              </a:rPr>
              <a:t>.</a:t>
            </a:r>
          </a:p>
          <a:p>
            <a:pPr marL="514350" indent="-514350" algn="l">
              <a:buAutoNum type="arabicParenR"/>
            </a:pPr>
            <a:r>
              <a:rPr lang="bn-BD" sz="3200" dirty="0" smtClean="0">
                <a:latin typeface="Times New Roman" pitchFamily="18" charset="0"/>
              </a:rPr>
              <a:t>What is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Resisting moment of concrete </a:t>
            </a:r>
            <a:r>
              <a:rPr lang="bn-BD" sz="3200" dirty="0" smtClean="0">
                <a:latin typeface="Times New Roman" pitchFamily="18" charset="0"/>
              </a:rPr>
              <a:t>.</a:t>
            </a:r>
          </a:p>
          <a:p>
            <a:pPr marL="514350" indent="-514350" algn="l">
              <a:buAutoNum type="arabicParenR"/>
            </a:pPr>
            <a:r>
              <a:rPr lang="bn-BD" sz="3200" dirty="0" smtClean="0">
                <a:latin typeface="Times New Roman" pitchFamily="18" charset="0"/>
              </a:rPr>
              <a:t>What is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Resisting moment of steel</a:t>
            </a:r>
            <a:r>
              <a:rPr lang="bn-BD" sz="3200" dirty="0" smtClean="0">
                <a:latin typeface="Times New Roman" pitchFamily="18" charset="0"/>
              </a:rPr>
              <a:t>.</a:t>
            </a:r>
          </a:p>
          <a:p>
            <a:pPr marL="514350" indent="-514350" algn="l">
              <a:buAutoNum type="arabicParenR"/>
            </a:pPr>
            <a:r>
              <a:rPr lang="bn-BD" sz="3200" dirty="0" smtClean="0">
                <a:latin typeface="Times New Roman" pitchFamily="18" charset="0"/>
              </a:rPr>
              <a:t>What is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Bending moment</a:t>
            </a:r>
            <a:r>
              <a:rPr lang="bn-BD" sz="3200" dirty="0" smtClean="0">
                <a:latin typeface="Times New Roman" pitchFamily="18" charset="0"/>
              </a:rPr>
              <a:t>.</a:t>
            </a:r>
          </a:p>
          <a:p>
            <a:pPr marL="514350" indent="-514350" algn="l">
              <a:buAutoNum type="arabicParenR"/>
            </a:pPr>
            <a:r>
              <a:rPr lang="bn-BD" sz="3200" dirty="0" smtClean="0">
                <a:latin typeface="Times New Roman" pitchFamily="18" charset="0"/>
              </a:rPr>
              <a:t>What is </a:t>
            </a:r>
            <a:r>
              <a:rPr lang="en-US" sz="3200" dirty="0" smtClean="0">
                <a:latin typeface="Times New Roman" pitchFamily="18" charset="0"/>
              </a:rPr>
              <a:t>Moment</a:t>
            </a:r>
          </a:p>
          <a:p>
            <a:pPr marL="514350" indent="-514350" algn="l">
              <a:buFont typeface="Wingdings 2"/>
              <a:buAutoNum type="arabicParenR"/>
            </a:pPr>
            <a:r>
              <a:rPr lang="bn-BD" sz="3200" dirty="0" smtClean="0">
                <a:latin typeface="Times New Roman" pitchFamily="18" charset="0"/>
              </a:rPr>
              <a:t>What is </a:t>
            </a:r>
            <a:r>
              <a:rPr lang="en-US" sz="3200" dirty="0" smtClean="0">
                <a:latin typeface="Times New Roman" pitchFamily="18" charset="0"/>
              </a:rPr>
              <a:t>the assumptions of flexure formula</a:t>
            </a:r>
            <a:r>
              <a:rPr lang="bn-BD" sz="3200" dirty="0" smtClean="0">
                <a:latin typeface="Times New Roman" pitchFamily="18" charset="0"/>
              </a:rPr>
              <a:t>.</a:t>
            </a:r>
            <a:endParaRPr lang="en-US" sz="3200" dirty="0" smtClean="0">
              <a:latin typeface="Times New Roman" pitchFamily="18" charset="0"/>
            </a:endParaRPr>
          </a:p>
          <a:p>
            <a:pPr marL="514350" indent="-514350" algn="l"/>
            <a:endParaRPr lang="bn-BD" sz="3200" dirty="0" smtClean="0">
              <a:latin typeface="Times New Roman" pitchFamily="18" charset="0"/>
            </a:endParaRPr>
          </a:p>
        </p:txBody>
      </p:sp>
    </p:spTree>
  </p:cSld>
  <p:clrMapOvr>
    <a:masterClrMapping/>
  </p:clrMapOvr>
  <p:transition spd="med">
    <p:pull dir="d"/>
    <p:sndAc>
      <p:stSnd loop="1">
        <p:snd r:embed="rId3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28596" y="500044"/>
            <a:ext cx="8286808" cy="1000131"/>
          </a:xfrm>
          <a:solidFill>
            <a:srgbClr val="FFC000"/>
          </a:solidFill>
          <a:ln w="76200">
            <a:solidFill>
              <a:schemeClr val="tx1"/>
            </a:solidFill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>
            <a:noAutofit/>
          </a:bodyPr>
          <a:lstStyle/>
          <a:p>
            <a:pPr algn="ctr"/>
            <a:r>
              <a:rPr lang="bn-BD" sz="6600" b="1" dirty="0" smtClean="0"/>
              <a:t>Home Work</a:t>
            </a:r>
            <a:endParaRPr lang="en-US" sz="6600" b="1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85720" y="1857364"/>
            <a:ext cx="8501122" cy="3643338"/>
          </a:xfrm>
          <a:blipFill>
            <a:blip r:embed="rId3"/>
            <a:tile tx="0" ty="0" sx="100000" sy="100000" flip="none" algn="tl"/>
          </a:blipFill>
          <a:ln w="19050">
            <a:solidFill>
              <a:schemeClr val="tx1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latin typeface="Times New Roman" pitchFamily="18" charset="0"/>
              </a:rPr>
              <a:t> </a:t>
            </a:r>
          </a:p>
          <a:p>
            <a:pPr algn="ctr"/>
            <a:endParaRPr lang="en-US" sz="3200" b="1" dirty="0" smtClean="0">
              <a:latin typeface="Times New Roman" pitchFamily="18" charset="0"/>
            </a:endParaRPr>
          </a:p>
          <a:p>
            <a:pPr algn="ctr"/>
            <a:r>
              <a:rPr lang="en-US" sz="3200" b="1" dirty="0" smtClean="0">
                <a:latin typeface="Times New Roman" pitchFamily="18" charset="0"/>
              </a:rPr>
              <a:t> Derive the Flexure formula for R.C.C  Beam in W.S.D  method.</a:t>
            </a:r>
            <a:r>
              <a:rPr lang="bn-BD" sz="3200" dirty="0" smtClean="0">
                <a:latin typeface="Times New Roman" pitchFamily="18" charset="0"/>
              </a:rPr>
              <a:t> 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pull dir="d"/>
    <p:sndAc>
      <p:stSnd loop="1">
        <p:snd r:embed="rId2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714348" y="714357"/>
            <a:ext cx="7772400" cy="1071569"/>
          </a:xfrm>
          <a:blipFill>
            <a:blip r:embed="rId3"/>
            <a:tile tx="0" ty="0" sx="100000" sy="100000" flip="none" algn="tl"/>
          </a:blipFill>
          <a:ln w="76200">
            <a:solidFill>
              <a:schemeClr val="tx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/>
          <a:p>
            <a:pPr algn="ctr"/>
            <a:r>
              <a:rPr lang="bn-BD" sz="5400" b="1" dirty="0" smtClean="0"/>
              <a:t>Next </a:t>
            </a:r>
            <a:r>
              <a:rPr lang="bn-BD" sz="6600" b="1" dirty="0" smtClean="0"/>
              <a:t>Lesson</a:t>
            </a:r>
            <a:endParaRPr lang="en-US" sz="5400" b="1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214414" y="2786058"/>
            <a:ext cx="6786610" cy="1714512"/>
          </a:xfrm>
          <a:solidFill>
            <a:srgbClr val="7030A0"/>
          </a:solidFill>
          <a:ln w="19050"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Flexure formula and Design of RCC Rectangular beam in USD.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pull dir="d"/>
    <p:sndAc>
      <p:stSnd loop="1">
        <p:snd r:embed="rId2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Rose beauty Stock Photo - 1076328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187108"/>
            <a:ext cx="8501122" cy="5557457"/>
          </a:xfrm>
          <a:prstGeom prst="rect">
            <a:avLst/>
          </a:prstGeom>
          <a:noFill/>
          <a:ln w="76200">
            <a:solidFill>
              <a:schemeClr val="tx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3" name="TextBox 2"/>
          <p:cNvSpPr txBox="1"/>
          <p:nvPr/>
        </p:nvSpPr>
        <p:spPr>
          <a:xfrm>
            <a:off x="428596" y="0"/>
            <a:ext cx="8286808" cy="769441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4400" b="1" dirty="0" smtClean="0"/>
              <a:t>THANKS TO ALL</a:t>
            </a:r>
            <a:endParaRPr lang="en-US" sz="4400" b="1" dirty="0"/>
          </a:p>
        </p:txBody>
      </p:sp>
    </p:spTree>
  </p:cSld>
  <p:clrMapOvr>
    <a:masterClrMapping/>
  </p:clrMapOvr>
  <p:transition spd="med">
    <p:pull dir="d"/>
    <p:sndAc>
      <p:stSnd loop="1">
        <p:snd r:embed="rId2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533400" y="357166"/>
            <a:ext cx="7851648" cy="1285884"/>
          </a:xfrm>
          <a:blipFill>
            <a:blip r:embed="rId3"/>
            <a:tile tx="0" ty="0" sx="100000" sy="100000" flip="none" algn="tl"/>
          </a:blipFill>
          <a:ln w="38100">
            <a:solidFill>
              <a:schemeClr val="tx1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/>
          <a:p>
            <a:pPr algn="ctr"/>
            <a:r>
              <a:rPr lang="bn-BD" sz="8000" b="1" dirty="0" smtClean="0"/>
              <a:t>PREE LESSION</a:t>
            </a:r>
            <a:endParaRPr lang="en-US" sz="8000" b="1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533400" y="2571744"/>
            <a:ext cx="7854696" cy="2643206"/>
          </a:xfrm>
          <a:solidFill>
            <a:srgbClr val="7030A0"/>
          </a:solidFill>
          <a:ln w="38100">
            <a:solidFill>
              <a:schemeClr val="tx1"/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/>
          <a:p>
            <a:pPr algn="ctr"/>
            <a:endParaRPr lang="en-US" sz="4000" b="1" dirty="0" smtClean="0"/>
          </a:p>
          <a:p>
            <a:pPr algn="ctr"/>
            <a:r>
              <a:rPr lang="en-US" sz="4000" dirty="0"/>
              <a:t>Bond Stress Developed in RCC Beam</a:t>
            </a:r>
            <a:endParaRPr lang="en-US" sz="3600" dirty="0"/>
          </a:p>
        </p:txBody>
      </p:sp>
    </p:spTree>
  </p:cSld>
  <p:clrMapOvr>
    <a:masterClrMapping/>
  </p:clrMapOvr>
  <p:transition spd="med">
    <p:pull dir="d"/>
    <p:sndAc>
      <p:stSnd loop="1">
        <p:snd r:embed="rId2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357166"/>
            <a:ext cx="7851648" cy="2000264"/>
          </a:xfrm>
          <a:blipFill>
            <a:blip r:embed="rId4"/>
            <a:tile tx="0" ty="0" sx="100000" sy="100000" flip="none" algn="tl"/>
          </a:blipFill>
          <a:ln w="76200">
            <a:solidFill>
              <a:schemeClr val="tx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/>
          <a:p>
            <a:pPr algn="ctr"/>
            <a:r>
              <a:rPr lang="bn-BD" sz="7200" b="1" dirty="0" smtClean="0">
                <a:latin typeface="Times New Roman" pitchFamily="18" charset="0"/>
              </a:rPr>
              <a:t>Today</a:t>
            </a:r>
            <a:r>
              <a:rPr lang="en-US" sz="7200" b="1" dirty="0" smtClean="0"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bn-BD" sz="7200" b="1" dirty="0" smtClean="0">
                <a:latin typeface="Times New Roman" pitchFamily="18" charset="0"/>
              </a:rPr>
              <a:t>s</a:t>
            </a:r>
            <a:r>
              <a:rPr lang="bn-BD" sz="7200" b="1" dirty="0" smtClean="0"/>
              <a:t> Lesson</a:t>
            </a:r>
            <a:endParaRPr lang="en-US" sz="72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4348" y="3000372"/>
            <a:ext cx="7643866" cy="2638428"/>
          </a:xfrm>
          <a:solidFill>
            <a:srgbClr val="002060"/>
          </a:solidFill>
        </p:spPr>
        <p:txBody>
          <a:bodyPr>
            <a:normAutofit fontScale="92500"/>
          </a:bodyPr>
          <a:lstStyle/>
          <a:p>
            <a:pPr algn="ctr"/>
            <a:endParaRPr lang="en-US" sz="4400" dirty="0" smtClean="0"/>
          </a:p>
          <a:p>
            <a:pPr algn="ctr"/>
            <a:r>
              <a:rPr lang="en-US" sz="4400" dirty="0"/>
              <a:t>Flexure formula and Design of RCC Rectangular beam in WSD.</a:t>
            </a:r>
            <a:endParaRPr lang="en-US" sz="4000" dirty="0"/>
          </a:p>
        </p:txBody>
      </p:sp>
    </p:spTree>
  </p:cSld>
  <p:clrMapOvr>
    <a:masterClrMapping/>
  </p:clrMapOvr>
  <p:transition spd="med">
    <p:pull dir="d"/>
    <p:sndAc>
      <p:stSnd loop="1">
        <p:snd r:embed="rId3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09" y="571482"/>
            <a:ext cx="7929619" cy="1143007"/>
          </a:xfrm>
          <a:blipFill>
            <a:blip r:embed="rId3"/>
            <a:tile tx="0" ty="0" sx="100000" sy="100000" flip="none" algn="tl"/>
          </a:blipFill>
          <a:ln w="76200">
            <a:solidFill>
              <a:schemeClr val="tx1"/>
            </a:solidFill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/>
          <a:p>
            <a:pPr algn="ctr"/>
            <a:r>
              <a:rPr lang="bn-BD" sz="6600" b="1" dirty="0" smtClean="0"/>
              <a:t>Learning Out Come</a:t>
            </a:r>
            <a:endParaRPr lang="en-US" sz="6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4282" y="2214555"/>
            <a:ext cx="8929719" cy="4643446"/>
          </a:xfrm>
          <a:solidFill>
            <a:srgbClr val="002060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514350" indent="-514350" algn="l"/>
            <a:r>
              <a:rPr lang="bn-BD" sz="3600" dirty="0" smtClean="0"/>
              <a:t>After the lesson student should be able to:- </a:t>
            </a:r>
          </a:p>
          <a:p>
            <a:pPr marL="514350" indent="-514350" algn="l">
              <a:buFont typeface="Arial" charset="0"/>
              <a:buChar char="•"/>
            </a:pPr>
            <a:r>
              <a:rPr lang="en-US" sz="3200" dirty="0" smtClean="0"/>
              <a:t>Tell what is Flexure formula .</a:t>
            </a:r>
            <a:endParaRPr lang="bn-BD" sz="3200" dirty="0" smtClean="0"/>
          </a:p>
          <a:p>
            <a:pPr marL="514350" indent="-514350" algn="l">
              <a:buFont typeface="Arial" charset="0"/>
              <a:buChar char="•"/>
            </a:pPr>
            <a:r>
              <a:rPr lang="en-US" sz="3200" dirty="0" smtClean="0"/>
              <a:t>Tell  what is the assumptions of flexure formula</a:t>
            </a:r>
            <a:r>
              <a:rPr lang="bn-BD" sz="3200" dirty="0" smtClean="0"/>
              <a:t>.</a:t>
            </a:r>
          </a:p>
          <a:p>
            <a:pPr marL="514350" indent="-514350" algn="l">
              <a:buFont typeface="Arial" charset="0"/>
              <a:buChar char="•"/>
            </a:pPr>
            <a:r>
              <a:rPr lang="en-US" sz="3200" dirty="0" smtClean="0"/>
              <a:t>Tell  what is Resisting moment of concrete</a:t>
            </a:r>
            <a:r>
              <a:rPr lang="bn-BD" sz="3200" dirty="0" smtClean="0"/>
              <a:t>.</a:t>
            </a:r>
          </a:p>
          <a:p>
            <a:pPr marL="514350" indent="-514350" algn="l">
              <a:buFont typeface="Arial" charset="0"/>
              <a:buChar char="•"/>
            </a:pPr>
            <a:r>
              <a:rPr lang="en-US" sz="3200" dirty="0" smtClean="0"/>
              <a:t>Tell  what is Resisting moment of steel</a:t>
            </a:r>
            <a:r>
              <a:rPr lang="bn-BD" sz="3200" dirty="0" smtClean="0"/>
              <a:t>.</a:t>
            </a:r>
          </a:p>
          <a:p>
            <a:pPr marL="514350" indent="-514350" algn="l">
              <a:buFont typeface="Arial" charset="0"/>
              <a:buChar char="•"/>
            </a:pPr>
            <a:r>
              <a:rPr lang="en-US" sz="3200" dirty="0" smtClean="0"/>
              <a:t>Tell what is Bending moment</a:t>
            </a:r>
            <a:r>
              <a:rPr lang="bn-BD" sz="3200" dirty="0" smtClean="0"/>
              <a:t>.</a:t>
            </a:r>
            <a:endParaRPr lang="en-US" sz="3200" dirty="0" smtClean="0"/>
          </a:p>
          <a:p>
            <a:pPr marL="514350" indent="-514350" algn="l">
              <a:buFont typeface="Arial" charset="0"/>
              <a:buChar char="•"/>
            </a:pPr>
            <a:r>
              <a:rPr lang="en-US" sz="3200" dirty="0" smtClean="0"/>
              <a:t>Tell  what is moment.</a:t>
            </a:r>
            <a:endParaRPr lang="en-US" sz="3200" dirty="0"/>
          </a:p>
        </p:txBody>
      </p:sp>
    </p:spTree>
  </p:cSld>
  <p:clrMapOvr>
    <a:masterClrMapping/>
  </p:clrMapOvr>
  <p:transition spd="med">
    <p:pull dir="d"/>
    <p:sndAc>
      <p:stSnd loop="1">
        <p:snd r:embed="rId2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1071546"/>
          </a:xfrm>
          <a:blipFill>
            <a:blip r:embed="rId3"/>
            <a:tile tx="0" ty="0" sx="100000" sy="100000" flip="none" algn="tl"/>
          </a:blipFill>
          <a:ln w="762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bn-BD" sz="6000" b="1" dirty="0" smtClean="0">
                <a:latin typeface="Times New Roman" pitchFamily="18" charset="0"/>
              </a:rPr>
              <a:t>Presentation of lesson</a:t>
            </a:r>
            <a:endParaRPr lang="en-US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428736"/>
            <a:ext cx="9143999" cy="5429264"/>
          </a:xfrm>
          <a:solidFill>
            <a:srgbClr val="7030A0"/>
          </a:solidFill>
          <a:ln w="12700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l"/>
            <a:r>
              <a:rPr lang="en-US" sz="4400" dirty="0" smtClean="0"/>
              <a:t>Assumptions of flexure formula</a:t>
            </a:r>
            <a:r>
              <a:rPr lang="bn-BD" sz="4400" dirty="0" smtClean="0"/>
              <a:t>:-</a:t>
            </a:r>
          </a:p>
          <a:p>
            <a:pPr algn="l">
              <a:buFont typeface="Arial" charset="0"/>
              <a:buChar char="•"/>
            </a:pP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(1) †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ewÛs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Gi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c~‡e©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Ges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c‡i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ex‡gi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cÖ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¯’‡”Q` GKB _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vK‡e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|</a:t>
            </a:r>
          </a:p>
          <a:p>
            <a:pPr algn="l">
              <a:buFont typeface="Arial" charset="0"/>
              <a:buChar char="•"/>
            </a:pP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(2)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KswµU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Ges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i‡Wi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g‡a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¨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mwVK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msjMœZv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weivR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Ki‡e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|</a:t>
            </a:r>
          </a:p>
          <a:p>
            <a:pPr algn="l">
              <a:buFont typeface="Arial" charset="0"/>
              <a:buChar char="•"/>
            </a:pP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(3)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Ksw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µ‡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Ui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Uvbv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cxob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ÿgZv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m¤ú~b©iƒ‡c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AMÖvn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¨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Kiv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n‡e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|</a:t>
            </a:r>
          </a:p>
          <a:p>
            <a:pPr algn="l">
              <a:buFont typeface="Arial" charset="0"/>
              <a:buChar char="•"/>
            </a:pP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(4)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iW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Ges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KswµU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w¯’wZ¯’vcK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mxgv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jsNb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Ki‡e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bv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|</a:t>
            </a:r>
          </a:p>
          <a:p>
            <a:pPr algn="l"/>
            <a:r>
              <a:rPr lang="bn-BD" sz="4400" dirty="0" smtClean="0"/>
              <a:t>Definition of 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Resisting moment</a:t>
            </a:r>
            <a:r>
              <a:rPr lang="en-US" sz="4400" dirty="0" smtClean="0"/>
              <a:t> </a:t>
            </a:r>
            <a:r>
              <a:rPr lang="bn-BD" sz="4400" dirty="0" smtClean="0"/>
              <a:t>:-</a:t>
            </a:r>
            <a:r>
              <a:rPr lang="en-US" sz="4400" dirty="0" smtClean="0"/>
              <a:t>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ex‡gi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e¨eüZ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c`v‡_©i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Avf¨šÍixb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cxob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Øviv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m„ó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cÖwZ‡ivax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†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gv‡g›U‡K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†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iwRwós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†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gv‡g›U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e‡j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|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Pvc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GjvKvi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KswµU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†h †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gv‡g›U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cÖwZ‡iva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K‡i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Zv‡K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Ksw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µ‡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Ui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†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iwRwós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†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gv‡g›U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Ges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Uvb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GjvKvi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óxj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†h †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gv‡g›U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cÖwZ‡iva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K‡i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Zv‡K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†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iwRwós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†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gv‡g›U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Id ÷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xj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e‡j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| </a:t>
            </a:r>
          </a:p>
        </p:txBody>
      </p:sp>
    </p:spTree>
  </p:cSld>
  <p:clrMapOvr>
    <a:masterClrMapping/>
  </p:clrMapOvr>
  <p:transition spd="med">
    <p:pull dir="d"/>
    <p:sndAc>
      <p:stSnd loop="1">
        <p:snd r:embed="rId2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n-BD" sz="4000" dirty="0" smtClean="0"/>
              <a:t>Definition of 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Bending moment</a:t>
            </a:r>
            <a:r>
              <a:rPr lang="en-US" sz="4000" dirty="0" smtClean="0"/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:-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evwn¨K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†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jv‡Wi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d‡j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ex‡gi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†h †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Kvb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†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mKk‡b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ev‡gi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A_ev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Wv‡bi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†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gv‡g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‡›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Ui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exRMvwbwZK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†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hvMdj‡K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H †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mKk‡bi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†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ewÛs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†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gv‡g›U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e‡j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|</a:t>
            </a:r>
          </a:p>
          <a:p>
            <a:r>
              <a:rPr lang="bn-BD" sz="4000" dirty="0" smtClean="0"/>
              <a:t>Definition of 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moment :-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ej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Ges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j¤^ `~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iæ‡Z¡i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¸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bdj‡K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†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gv‡g›U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e‡j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|</a:t>
            </a:r>
            <a:endParaRPr lang="en-US" sz="40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blipFill>
            <a:blip r:embed="rId3"/>
            <a:tile tx="0" ty="0" sx="100000" sy="100000" flip="none" algn="tl"/>
          </a:blipFill>
          <a:ln w="762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bn-BD" sz="6000" b="1" dirty="0" smtClean="0">
                <a:latin typeface="Times New Roman" pitchFamily="18" charset="0"/>
              </a:rPr>
              <a:t>Presentation of lesson</a:t>
            </a:r>
            <a:endParaRPr lang="en-US" sz="6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pull dir="d"/>
    <p:sndAc>
      <p:stSnd loop="1">
        <p:snd r:embed="rId2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80"/>
            <a:ext cx="8136904" cy="597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9999370"/>
      </p:ext>
    </p:extLst>
  </p:cSld>
  <p:clrMapOvr>
    <a:masterClrMapping/>
  </p:clrMapOvr>
  <p:transition spd="med">
    <p:pull dir="d"/>
    <p:sndAc>
      <p:stSnd loop="1">
        <p:snd r:embed="rId2" name="push.wav"/>
      </p:stSnd>
    </p:sndAc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1218</TotalTime>
  <Words>667</Words>
  <Application>Microsoft Office PowerPoint</Application>
  <PresentationFormat>On-screen Show (4:3)</PresentationFormat>
  <Paragraphs>83</Paragraphs>
  <Slides>33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5" baseType="lpstr">
      <vt:lpstr>Flow</vt:lpstr>
      <vt:lpstr>Equation</vt:lpstr>
      <vt:lpstr>PowerPoint Presentation</vt:lpstr>
      <vt:lpstr>Engr.Md.Musharraf Hossain</vt:lpstr>
      <vt:lpstr>STUDENT’S IDENTITY</vt:lpstr>
      <vt:lpstr>PREE LESSION</vt:lpstr>
      <vt:lpstr>Today’s Lesson</vt:lpstr>
      <vt:lpstr>Learning Out Come</vt:lpstr>
      <vt:lpstr>Presentation of lesson</vt:lpstr>
      <vt:lpstr>Presentation of lesson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The stress – strain diagram of loaded R.C.C beam.</vt:lpstr>
      <vt:lpstr>  Derive the flexure formula for R.C.C beams in the      W.S.D method.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Evaluation</vt:lpstr>
      <vt:lpstr>Home Work</vt:lpstr>
      <vt:lpstr>Next Lesson</vt:lpstr>
      <vt:lpstr>PowerPoint Presentation</vt:lpstr>
    </vt:vector>
  </TitlesOfParts>
  <Company>Grizli777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User.TTTC</dc:creator>
  <cp:lastModifiedBy>pc</cp:lastModifiedBy>
  <cp:revision>234</cp:revision>
  <dcterms:created xsi:type="dcterms:W3CDTF">2014-06-01T09:56:52Z</dcterms:created>
  <dcterms:modified xsi:type="dcterms:W3CDTF">2022-01-24T05:37:02Z</dcterms:modified>
</cp:coreProperties>
</file>