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20"/>
  </p:notesMasterIdLst>
  <p:sldIdLst>
    <p:sldId id="265" r:id="rId2"/>
    <p:sldId id="257" r:id="rId3"/>
    <p:sldId id="267" r:id="rId4"/>
    <p:sldId id="268" r:id="rId5"/>
    <p:sldId id="270" r:id="rId6"/>
    <p:sldId id="272" r:id="rId7"/>
    <p:sldId id="282" r:id="rId8"/>
    <p:sldId id="317" r:id="rId9"/>
    <p:sldId id="318" r:id="rId10"/>
    <p:sldId id="307" r:id="rId11"/>
    <p:sldId id="312" r:id="rId12"/>
    <p:sldId id="308" r:id="rId13"/>
    <p:sldId id="314" r:id="rId14"/>
    <p:sldId id="319" r:id="rId15"/>
    <p:sldId id="288" r:id="rId16"/>
    <p:sldId id="289" r:id="rId17"/>
    <p:sldId id="290" r:id="rId18"/>
    <p:sldId id="281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241C"/>
    <a:srgbClr val="B957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617" autoAdjust="0"/>
  </p:normalViewPr>
  <p:slideViewPr>
    <p:cSldViewPr>
      <p:cViewPr varScale="1">
        <p:scale>
          <a:sx n="60" d="100"/>
          <a:sy n="60" d="100"/>
        </p:scale>
        <p:origin x="-165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97C911-E312-46A0-ACF5-10BCBA3CB0C7}" type="datetimeFigureOut">
              <a:rPr lang="en-US" smtClean="0"/>
              <a:pPr/>
              <a:t>1/24/2022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66ED1C-61FB-4E24-A96C-973331FFD5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168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66ED1C-61FB-4E24-A96C-973331FFD54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2258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66ED1C-61FB-4E24-A96C-973331FFD54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7860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66ED1C-61FB-4E24-A96C-973331FFD54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0341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66ED1C-61FB-4E24-A96C-973331FFD548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9073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7039B-F037-4798-928B-5103146E3FB4}" type="datetimeFigureOut">
              <a:rPr lang="en-US" smtClean="0"/>
              <a:pPr/>
              <a:t>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F594A-90D0-4F80-BBA9-03E74E65ED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 dir="d"/>
    <p:sndAc>
      <p:stSnd loop="1">
        <p:snd r:embed="rId1" name="push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7039B-F037-4798-928B-5103146E3FB4}" type="datetimeFigureOut">
              <a:rPr lang="en-US" smtClean="0"/>
              <a:pPr/>
              <a:t>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F594A-90D0-4F80-BBA9-03E74E65ED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 dir="d"/>
    <p:sndAc>
      <p:stSnd loop="1">
        <p:snd r:embed="rId1" name="push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7039B-F037-4798-928B-5103146E3FB4}" type="datetimeFigureOut">
              <a:rPr lang="en-US" smtClean="0"/>
              <a:pPr/>
              <a:t>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F594A-90D0-4F80-BBA9-03E74E65ED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 dir="d"/>
    <p:sndAc>
      <p:stSnd loop="1">
        <p:snd r:embed="rId1" name="push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7039B-F037-4798-928B-5103146E3FB4}" type="datetimeFigureOut">
              <a:rPr lang="en-US" smtClean="0"/>
              <a:pPr/>
              <a:t>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F594A-90D0-4F80-BBA9-03E74E65ED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 dir="d"/>
    <p:sndAc>
      <p:stSnd loop="1">
        <p:snd r:embed="rId1" name="push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7039B-F037-4798-928B-5103146E3FB4}" type="datetimeFigureOut">
              <a:rPr lang="en-US" smtClean="0"/>
              <a:pPr/>
              <a:t>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F594A-90D0-4F80-BBA9-03E74E65ED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 dir="d"/>
    <p:sndAc>
      <p:stSnd loop="1">
        <p:snd r:embed="rId1" name="push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7039B-F037-4798-928B-5103146E3FB4}" type="datetimeFigureOut">
              <a:rPr lang="en-US" smtClean="0"/>
              <a:pPr/>
              <a:t>1/24/2022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F594A-90D0-4F80-BBA9-03E74E65ED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 dir="d"/>
    <p:sndAc>
      <p:stSnd loop="1">
        <p:snd r:embed="rId1" name="push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7039B-F037-4798-928B-5103146E3FB4}" type="datetimeFigureOut">
              <a:rPr lang="en-US" smtClean="0"/>
              <a:pPr/>
              <a:t>1/24/2022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F594A-90D0-4F80-BBA9-03E74E65ED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 dir="d"/>
    <p:sndAc>
      <p:stSnd loop="1">
        <p:snd r:embed="rId1" name="push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7039B-F037-4798-928B-5103146E3FB4}" type="datetimeFigureOut">
              <a:rPr lang="en-US" smtClean="0"/>
              <a:pPr/>
              <a:t>1/24/2022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F594A-90D0-4F80-BBA9-03E74E65ED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 dir="d"/>
    <p:sndAc>
      <p:stSnd loop="1">
        <p:snd r:embed="rId1" name="push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7039B-F037-4798-928B-5103146E3FB4}" type="datetimeFigureOut">
              <a:rPr lang="en-US" smtClean="0"/>
              <a:pPr/>
              <a:t>1/24/2022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F594A-90D0-4F80-BBA9-03E74E65ED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 dir="d"/>
    <p:sndAc>
      <p:stSnd loop="1">
        <p:snd r:embed="rId1" name="push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7039B-F037-4798-928B-5103146E3FB4}" type="datetimeFigureOut">
              <a:rPr lang="en-US" smtClean="0"/>
              <a:pPr/>
              <a:t>1/24/2022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F594A-90D0-4F80-BBA9-03E74E65ED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 dir="d"/>
    <p:sndAc>
      <p:stSnd loop="1">
        <p:snd r:embed="rId1" name="push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7039B-F037-4798-928B-5103146E3FB4}" type="datetimeFigureOut">
              <a:rPr lang="en-US" smtClean="0"/>
              <a:pPr/>
              <a:t>1/24/2022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F594A-90D0-4F80-BBA9-03E74E65ED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 dir="d"/>
    <p:sndAc>
      <p:stSnd loop="1">
        <p:snd r:embed="rId1" name="push.wav"/>
      </p:stSnd>
    </p:sndAc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67039B-F037-4798-928B-5103146E3FB4}" type="datetimeFigureOut">
              <a:rPr lang="en-US" smtClean="0"/>
              <a:pPr/>
              <a:t>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FF594A-90D0-4F80-BBA9-03E74E65ED7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ransition spd="med">
    <p:pull dir="d"/>
    <p:sndAc>
      <p:stSnd loop="1">
        <p:snd r:embed="rId13" name="push.wav"/>
      </p:stSnd>
    </p:sndAc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microsoft.com/office/2007/relationships/hdphoto" Target="../media/hdphoto6.wdp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microsoft.com/office/2007/relationships/hdphoto" Target="../media/hdphoto7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microsoft.com/office/2007/relationships/hdphoto" Target="../media/hdphoto8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71472" y="285728"/>
            <a:ext cx="8215370" cy="1107996"/>
          </a:xfrm>
          <a:prstGeom prst="rect">
            <a:avLst/>
          </a:prstGeom>
          <a:solidFill>
            <a:srgbClr val="7030A0"/>
          </a:solidFill>
          <a:ln w="76200">
            <a:solidFill>
              <a:schemeClr val="tx1"/>
            </a:solidFill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6600" b="1" u="sng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</a:rPr>
              <a:t>Welcome</a:t>
            </a:r>
            <a:endParaRPr lang="en-US" sz="6600" b="1" u="sng" dirty="0">
              <a:solidFill>
                <a:schemeClr val="tx2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HP\Desktop\th[2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643050"/>
            <a:ext cx="8358246" cy="521495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d"/>
    <p:sndAc>
      <p:stSnd loop="1">
        <p:snd r:embed="rId2" name="pu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8208912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pull dir="d"/>
    <p:sndAc>
      <p:stSnd loop="1">
        <p:snd r:embed="rId2" name="push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76673"/>
            <a:ext cx="8472488" cy="5761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pull dir="d"/>
    <p:sndAc>
      <p:stSnd loop="1">
        <p:snd r:embed="rId2" name="push.wav"/>
      </p:stSnd>
    </p:sndAc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8208911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pull dir="d"/>
    <p:sndAc>
      <p:stSnd loop="1">
        <p:snd r:embed="rId3" name="push.wav"/>
      </p:stSnd>
    </p:sndAc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476673"/>
            <a:ext cx="8280921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9980043"/>
      </p:ext>
    </p:extLst>
  </p:cSld>
  <p:clrMapOvr>
    <a:masterClrMapping/>
  </p:clrMapOvr>
  <p:transition spd="med">
    <p:pull dir="d"/>
    <p:sndAc>
      <p:stSnd loop="1">
        <p:snd r:embed="rId2" name="push.wav"/>
      </p:stSnd>
    </p:sndAc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8680"/>
            <a:ext cx="8280920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7710403"/>
      </p:ext>
    </p:extLst>
  </p:cSld>
  <p:clrMapOvr>
    <a:masterClrMapping/>
  </p:clrMapOvr>
  <p:transition spd="med">
    <p:pull dir="d"/>
    <p:sndAc>
      <p:stSnd loop="1">
        <p:snd r:embed="rId2" name="push.wav"/>
      </p:stSnd>
    </p:sndAc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428606"/>
            <a:ext cx="7772400" cy="928693"/>
          </a:xfrm>
          <a:solidFill>
            <a:srgbClr val="FFFF00"/>
          </a:solidFill>
          <a:ln w="76200">
            <a:solidFill>
              <a:schemeClr val="tx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>
            <a:noAutofit/>
          </a:bodyPr>
          <a:lstStyle/>
          <a:p>
            <a:pPr algn="ctr"/>
            <a:r>
              <a:rPr lang="bn-BD" sz="6000" b="1" dirty="0" smtClean="0"/>
              <a:t>Evaluation</a:t>
            </a:r>
            <a:endParaRPr lang="en-US" sz="6000" b="1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0" y="1500174"/>
            <a:ext cx="9143999" cy="5357826"/>
          </a:xfrm>
          <a:blipFill>
            <a:blip r:embed="rId4"/>
            <a:tile tx="0" ty="0" sx="100000" sy="100000" flip="none" algn="tl"/>
          </a:blipFill>
          <a:ln w="127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514350" indent="-514350" algn="l">
              <a:buAutoNum type="arabicParenR"/>
            </a:pPr>
            <a:endParaRPr lang="en-US" dirty="0" smtClean="0"/>
          </a:p>
          <a:p>
            <a:pPr marL="514350" indent="-514350" algn="l">
              <a:buAutoNum type="arabicParenR"/>
            </a:pPr>
            <a:r>
              <a:rPr lang="bn-BD" sz="3200" dirty="0" smtClean="0">
                <a:latin typeface="Times New Roman" pitchFamily="18" charset="0"/>
              </a:rPr>
              <a:t>What is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Stirrup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BD" sz="3200" dirty="0" smtClean="0">
                <a:latin typeface="Times New Roman" pitchFamily="18" charset="0"/>
              </a:rPr>
              <a:t>.</a:t>
            </a:r>
          </a:p>
          <a:p>
            <a:pPr marL="514350" indent="-514350" algn="l">
              <a:buAutoNum type="arabicParenR"/>
            </a:pPr>
            <a:r>
              <a:rPr lang="bn-BD" sz="3200" dirty="0" smtClean="0">
                <a:latin typeface="Times New Roman" pitchFamily="18" charset="0"/>
              </a:rPr>
              <a:t>What is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Diagonal tension</a:t>
            </a:r>
            <a:r>
              <a:rPr lang="bn-BD" sz="3200" dirty="0" smtClean="0">
                <a:latin typeface="Times New Roman" pitchFamily="18" charset="0"/>
              </a:rPr>
              <a:t>.</a:t>
            </a:r>
          </a:p>
          <a:p>
            <a:pPr marL="514350" indent="-514350" algn="l">
              <a:buAutoNum type="arabicParenR"/>
            </a:pPr>
            <a:r>
              <a:rPr lang="bn-BD" sz="3200" dirty="0" smtClean="0">
                <a:latin typeface="Times New Roman" pitchFamily="18" charset="0"/>
              </a:rPr>
              <a:t>What is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Critical shear</a:t>
            </a:r>
            <a:r>
              <a:rPr lang="bn-BD" sz="3200" dirty="0" smtClean="0">
                <a:latin typeface="Times New Roman" pitchFamily="18" charset="0"/>
              </a:rPr>
              <a:t>.</a:t>
            </a:r>
          </a:p>
          <a:p>
            <a:pPr marL="514350" indent="-514350" algn="l">
              <a:buAutoNum type="arabicParenR"/>
            </a:pPr>
            <a:r>
              <a:rPr lang="bn-BD" sz="3200" dirty="0" smtClean="0">
                <a:latin typeface="Times New Roman" pitchFamily="18" charset="0"/>
              </a:rPr>
              <a:t>What is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Shear stress</a:t>
            </a:r>
            <a:r>
              <a:rPr lang="bn-BD" sz="3200" dirty="0" smtClean="0">
                <a:latin typeface="Times New Roman" pitchFamily="18" charset="0"/>
              </a:rPr>
              <a:t>.</a:t>
            </a:r>
          </a:p>
          <a:p>
            <a:pPr marL="514350" indent="-514350" algn="l">
              <a:buAutoNum type="arabicParenR"/>
            </a:pPr>
            <a:r>
              <a:rPr lang="bn-BD" sz="3200" dirty="0" smtClean="0">
                <a:latin typeface="Times New Roman" pitchFamily="18" charset="0"/>
              </a:rPr>
              <a:t>What is </a:t>
            </a:r>
            <a:r>
              <a:rPr lang="en-US" dirty="0" smtClean="0">
                <a:latin typeface="Times New Roman" pitchFamily="18" charset="0"/>
              </a:rPr>
              <a:t>causes of diagonal tension.</a:t>
            </a:r>
            <a:endParaRPr lang="en-US" sz="3200" dirty="0" smtClean="0">
              <a:latin typeface="Times New Roman" pitchFamily="18" charset="0"/>
            </a:endParaRPr>
          </a:p>
          <a:p>
            <a:pPr marL="514350" indent="-514350" algn="l">
              <a:buFont typeface="Wingdings 2"/>
              <a:buAutoNum type="arabicParenR"/>
            </a:pPr>
            <a:r>
              <a:rPr lang="bn-BD" sz="3200" dirty="0" smtClean="0">
                <a:latin typeface="Times New Roman" pitchFamily="18" charset="0"/>
              </a:rPr>
              <a:t>What is </a:t>
            </a:r>
            <a:r>
              <a:rPr lang="en-US" sz="3200" dirty="0" err="1" smtClean="0">
                <a:latin typeface="Times New Roman" pitchFamily="18" charset="0"/>
              </a:rPr>
              <a:t>prevantation</a:t>
            </a:r>
            <a:r>
              <a:rPr lang="en-US" sz="3200" dirty="0" smtClean="0">
                <a:latin typeface="Times New Roman" pitchFamily="18" charset="0"/>
              </a:rPr>
              <a:t> of diagonal tension</a:t>
            </a:r>
            <a:r>
              <a:rPr lang="bn-BD" sz="3200" dirty="0" smtClean="0">
                <a:latin typeface="Times New Roman" pitchFamily="18" charset="0"/>
              </a:rPr>
              <a:t>.</a:t>
            </a:r>
            <a:endParaRPr lang="en-US" sz="3200" dirty="0" smtClean="0">
              <a:latin typeface="Times New Roman" pitchFamily="18" charset="0"/>
            </a:endParaRPr>
          </a:p>
          <a:p>
            <a:pPr marL="514350" indent="-514350" algn="l"/>
            <a:endParaRPr lang="bn-BD" sz="3200" dirty="0" smtClean="0">
              <a:latin typeface="Times New Roman" pitchFamily="18" charset="0"/>
            </a:endParaRPr>
          </a:p>
        </p:txBody>
      </p:sp>
    </p:spTree>
  </p:cSld>
  <p:clrMapOvr>
    <a:masterClrMapping/>
  </p:clrMapOvr>
  <p:transition spd="med">
    <p:pull dir="d"/>
    <p:sndAc>
      <p:stSnd loop="1">
        <p:snd r:embed="rId3" name="pu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28596" y="500044"/>
            <a:ext cx="8286808" cy="1000131"/>
          </a:xfrm>
          <a:solidFill>
            <a:srgbClr val="FFC000"/>
          </a:solidFill>
          <a:ln w="76200">
            <a:solidFill>
              <a:schemeClr val="tx1"/>
            </a:solidFill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>
            <a:noAutofit/>
          </a:bodyPr>
          <a:lstStyle/>
          <a:p>
            <a:pPr algn="ctr"/>
            <a:r>
              <a:rPr lang="bn-BD" sz="6600" b="1" dirty="0" smtClean="0"/>
              <a:t>Home Work</a:t>
            </a:r>
            <a:endParaRPr lang="en-US" sz="6600" b="1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85720" y="1857364"/>
            <a:ext cx="8501122" cy="3643338"/>
          </a:xfrm>
          <a:blipFill>
            <a:blip r:embed="rId3"/>
            <a:tile tx="0" ty="0" sx="100000" sy="100000" flip="none" algn="tl"/>
          </a:blipFill>
          <a:ln w="19050">
            <a:solidFill>
              <a:schemeClr val="tx1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>
            <a:normAutofit/>
          </a:bodyPr>
          <a:lstStyle/>
          <a:p>
            <a:endParaRPr lang="en-US" smtClean="0"/>
          </a:p>
          <a:p>
            <a:r>
              <a:rPr lang="en-US" smtClean="0"/>
              <a:t>Solve </a:t>
            </a:r>
            <a:r>
              <a:rPr lang="en-US" dirty="0" smtClean="0"/>
              <a:t>the problem of  Bond Stress</a:t>
            </a:r>
            <a:r>
              <a:rPr lang="en-US" smtClean="0"/>
              <a:t>. </a:t>
            </a:r>
            <a:endParaRPr lang="en-US" sz="3200" b="1" dirty="0" smtClean="0">
              <a:latin typeface="Times New Roman" pitchFamily="18" charset="0"/>
            </a:endParaRPr>
          </a:p>
        </p:txBody>
      </p:sp>
    </p:spTree>
  </p:cSld>
  <p:clrMapOvr>
    <a:masterClrMapping/>
  </p:clrMapOvr>
  <p:transition spd="med">
    <p:pull dir="d"/>
    <p:sndAc>
      <p:stSnd loop="1">
        <p:snd r:embed="rId2" name="pu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14348" y="714357"/>
            <a:ext cx="7772400" cy="1071569"/>
          </a:xfrm>
          <a:blipFill>
            <a:blip r:embed="rId3"/>
            <a:tile tx="0" ty="0" sx="100000" sy="100000" flip="none" algn="tl"/>
          </a:blipFill>
          <a:ln w="76200">
            <a:solidFill>
              <a:schemeClr val="tx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>
            <a:normAutofit fontScale="90000"/>
          </a:bodyPr>
          <a:lstStyle/>
          <a:p>
            <a:pPr algn="ctr"/>
            <a:r>
              <a:rPr lang="bn-BD" sz="5400" b="1" dirty="0" smtClean="0"/>
              <a:t>Next </a:t>
            </a:r>
            <a:r>
              <a:rPr lang="bn-BD" sz="6600" b="1" dirty="0" smtClean="0"/>
              <a:t>Lesson</a:t>
            </a:r>
            <a:endParaRPr lang="en-US" sz="5400" b="1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214414" y="2786058"/>
            <a:ext cx="6786610" cy="1714512"/>
          </a:xfrm>
          <a:solidFill>
            <a:srgbClr val="7030A0"/>
          </a:solidFill>
          <a:ln w="19050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(Flexure formula and Design of RCC Rectangular beam in WSD.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pull dir="d"/>
    <p:sndAc>
      <p:stSnd loop="1">
        <p:snd r:embed="rId2" name="pu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Rose beauty Stock Photo - 1076328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187108"/>
            <a:ext cx="8501122" cy="5557457"/>
          </a:xfrm>
          <a:prstGeom prst="rect">
            <a:avLst/>
          </a:prstGeom>
          <a:noFill/>
          <a:ln w="76200">
            <a:solidFill>
              <a:schemeClr val="tx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428596" y="0"/>
            <a:ext cx="8286808" cy="769441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/>
              <a:t>THANKS TO ALL</a:t>
            </a:r>
            <a:endParaRPr lang="en-US" sz="4400" b="1" dirty="0"/>
          </a:p>
        </p:txBody>
      </p:sp>
    </p:spTree>
  </p:cSld>
  <p:clrMapOvr>
    <a:masterClrMapping/>
  </p:clrMapOvr>
  <p:transition spd="med">
    <p:pull dir="d"/>
    <p:sndAc>
      <p:stSnd loop="1">
        <p:snd r:embed="rId2" name="pu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0" y="444136"/>
            <a:ext cx="9144000" cy="1214446"/>
          </a:xfrm>
          <a:solidFill>
            <a:srgbClr val="FFFF00"/>
          </a:solidFill>
          <a:ln w="38100">
            <a:solidFill>
              <a:srgbClr val="0070C0"/>
            </a:solidFill>
          </a:ln>
        </p:spPr>
        <p:txBody>
          <a:bodyPr>
            <a:noAutofit/>
          </a:bodyPr>
          <a:lstStyle/>
          <a:p>
            <a:r>
              <a:rPr lang="en-US" sz="6000" dirty="0" err="1"/>
              <a:t>Engr.Md.Musharraf</a:t>
            </a:r>
            <a:r>
              <a:rPr lang="en-US" sz="6000" dirty="0"/>
              <a:t> Hossain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0" y="1857364"/>
            <a:ext cx="9143999" cy="5000636"/>
          </a:xfrm>
          <a:solidFill>
            <a:srgbClr val="002060"/>
          </a:solidFill>
          <a:ln w="38100">
            <a:solidFill>
              <a:srgbClr val="0070C0"/>
            </a:solidFill>
          </a:ln>
        </p:spPr>
        <p:txBody>
          <a:bodyPr>
            <a:noAutofit/>
          </a:bodyPr>
          <a:lstStyle/>
          <a:p>
            <a:r>
              <a:rPr lang="en-US" sz="3600" dirty="0"/>
              <a:t>Bangladesh Sweden Polytechnic Institute</a:t>
            </a:r>
          </a:p>
          <a:p>
            <a:r>
              <a:rPr lang="en-US" sz="3600" dirty="0" err="1"/>
              <a:t>Kaptai,Rangamati</a:t>
            </a:r>
            <a:r>
              <a:rPr lang="en-US" sz="3600" dirty="0"/>
              <a:t>.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-1" y="-262478"/>
            <a:ext cx="9144000" cy="1015663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76200">
            <a:solidFill>
              <a:schemeClr val="tx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 smtClean="0">
                <a:latin typeface="Times New Roman" pitchFamily="18" charset="0"/>
              </a:rPr>
              <a:t>Teacher’s </a:t>
            </a:r>
            <a:r>
              <a:rPr lang="bn-BD" sz="4800" b="1" dirty="0" smtClean="0">
                <a:latin typeface="Times New Roman" pitchFamily="18" charset="0"/>
              </a:rPr>
              <a:t>Identity</a:t>
            </a:r>
            <a:endParaRPr lang="en-US" sz="6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pull dir="d"/>
    <p:sndAc>
      <p:stSnd loop="1">
        <p:snd r:embed="rId3" name="pu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85720" y="357167"/>
            <a:ext cx="8572560" cy="1000131"/>
          </a:xfrm>
          <a:solidFill>
            <a:srgbClr val="FFC000"/>
          </a:solidFill>
          <a:ln w="76200">
            <a:solidFill>
              <a:schemeClr val="tx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>
            <a:noAutofit/>
          </a:bodyPr>
          <a:lstStyle/>
          <a:p>
            <a:pPr algn="ctr"/>
            <a:r>
              <a:rPr lang="en-US" sz="5400" dirty="0" smtClean="0">
                <a:latin typeface="Times New Roman" pitchFamily="18" charset="0"/>
              </a:rPr>
              <a:t>S</a:t>
            </a:r>
            <a:r>
              <a:rPr lang="bn-BD" sz="5400" b="1" dirty="0" smtClean="0">
                <a:latin typeface="Times New Roman" pitchFamily="18" charset="0"/>
              </a:rPr>
              <a:t>TUDENT’S IDENTITY</a:t>
            </a:r>
            <a:endParaRPr lang="en-US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57158" y="2214554"/>
            <a:ext cx="8358246" cy="4214842"/>
          </a:xfrm>
          <a:solidFill>
            <a:srgbClr val="002060"/>
          </a:solidFill>
          <a:ln w="57150">
            <a:solidFill>
              <a:schemeClr val="accent2"/>
            </a:solidFill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txBody>
          <a:bodyPr>
            <a:noAutofit/>
          </a:bodyPr>
          <a:lstStyle/>
          <a:p>
            <a:pPr algn="ctr"/>
            <a:endParaRPr lang="en-US" sz="3600" b="1" dirty="0" smtClean="0">
              <a:latin typeface="Times New Roman" pitchFamily="18" charset="0"/>
            </a:endParaRPr>
          </a:p>
          <a:p>
            <a:pPr algn="ctr"/>
            <a:r>
              <a:rPr lang="en-US" sz="3600" b="1" dirty="0" smtClean="0">
                <a:latin typeface="Times New Roman" pitchFamily="18" charset="0"/>
              </a:rPr>
              <a:t>6</a:t>
            </a:r>
            <a:r>
              <a:rPr lang="bn-BD" sz="3600" b="1" dirty="0" smtClean="0">
                <a:latin typeface="Times New Roman" pitchFamily="18" charset="0"/>
              </a:rPr>
              <a:t>TH SEMESTER </a:t>
            </a:r>
          </a:p>
          <a:p>
            <a:pPr algn="ctr"/>
            <a:r>
              <a:rPr lang="bn-BD" sz="3600" b="1" dirty="0" smtClean="0">
                <a:latin typeface="Times New Roman" pitchFamily="18" charset="0"/>
              </a:rPr>
              <a:t>C</a:t>
            </a:r>
            <a:r>
              <a:rPr lang="en-US" sz="3600" b="1" dirty="0" smtClean="0">
                <a:latin typeface="Times New Roman" pitchFamily="18" charset="0"/>
              </a:rPr>
              <a:t>ONSTRUCTION</a:t>
            </a:r>
            <a:r>
              <a:rPr lang="bn-BD" sz="3600" b="1" dirty="0" smtClean="0">
                <a:latin typeface="Times New Roman" pitchFamily="18" charset="0"/>
              </a:rPr>
              <a:t> TECHNOLOGY</a:t>
            </a:r>
          </a:p>
          <a:p>
            <a:pPr algn="ctr"/>
            <a:r>
              <a:rPr lang="bn-BD" sz="3600" b="1" dirty="0" smtClean="0">
                <a:latin typeface="Times New Roman" pitchFamily="18" charset="0"/>
              </a:rPr>
              <a:t>SUB : </a:t>
            </a:r>
            <a:r>
              <a:rPr lang="en-US" sz="3600" b="1" dirty="0" smtClean="0">
                <a:latin typeface="Times New Roman" pitchFamily="18" charset="0"/>
              </a:rPr>
              <a:t>DESIGN OF STRUCTURE</a:t>
            </a:r>
            <a:r>
              <a:rPr lang="bn-BD" sz="3600" b="1" dirty="0" smtClean="0">
                <a:latin typeface="Times New Roman" pitchFamily="18" charset="0"/>
              </a:rPr>
              <a:t>–</a:t>
            </a:r>
            <a:r>
              <a:rPr lang="en-US" sz="3600" b="1" dirty="0" smtClean="0">
                <a:latin typeface="Times New Roman" pitchFamily="18" charset="0"/>
              </a:rPr>
              <a:t>1</a:t>
            </a:r>
          </a:p>
          <a:p>
            <a:pPr algn="ctr"/>
            <a:r>
              <a:rPr lang="en-US" sz="3600" b="1" dirty="0" smtClean="0">
                <a:latin typeface="Times New Roman" pitchFamily="18" charset="0"/>
              </a:rPr>
              <a:t>SUBJECT CODE - 66463</a:t>
            </a:r>
            <a:endParaRPr lang="bn-BD" sz="3600" b="1" dirty="0" smtClean="0">
              <a:latin typeface="Times New Roman" pitchFamily="18" charset="0"/>
            </a:endParaRPr>
          </a:p>
          <a:p>
            <a:pPr algn="ctr"/>
            <a:r>
              <a:rPr lang="bn-BD" sz="3600" b="1" dirty="0" smtClean="0">
                <a:latin typeface="Times New Roman" pitchFamily="18" charset="0"/>
              </a:rPr>
              <a:t>TIME : </a:t>
            </a:r>
            <a:r>
              <a:rPr lang="en-US" sz="3600" b="1" dirty="0" smtClean="0">
                <a:latin typeface="Times New Roman" pitchFamily="18" charset="0"/>
              </a:rPr>
              <a:t>45</a:t>
            </a:r>
            <a:r>
              <a:rPr lang="bn-BD" sz="3600" b="1" dirty="0" smtClean="0">
                <a:latin typeface="Times New Roman" pitchFamily="18" charset="0"/>
              </a:rPr>
              <a:t> MINUTES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pull dir="d"/>
    <p:sndAc>
      <p:stSnd loop="1">
        <p:snd r:embed="rId2" name="pu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533400" y="357166"/>
            <a:ext cx="7851648" cy="1285884"/>
          </a:xfrm>
          <a:blipFill>
            <a:blip r:embed="rId3"/>
            <a:tile tx="0" ty="0" sx="100000" sy="100000" flip="none" algn="tl"/>
          </a:blipFill>
          <a:ln w="38100"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>
            <a:normAutofit fontScale="90000"/>
          </a:bodyPr>
          <a:lstStyle/>
          <a:p>
            <a:pPr algn="ctr"/>
            <a:r>
              <a:rPr lang="bn-BD" sz="8000" b="1" dirty="0" smtClean="0"/>
              <a:t>PREE LESSION</a:t>
            </a:r>
            <a:endParaRPr lang="en-US" sz="8000" b="1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533400" y="2571744"/>
            <a:ext cx="7854696" cy="2643206"/>
          </a:xfrm>
          <a:solidFill>
            <a:srgbClr val="7030A0"/>
          </a:solidFill>
          <a:ln w="38100">
            <a:solidFill>
              <a:schemeClr val="tx1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txBody>
          <a:bodyPr>
            <a:normAutofit/>
          </a:bodyPr>
          <a:lstStyle/>
          <a:p>
            <a:pPr algn="ctr"/>
            <a:endParaRPr lang="en-US" sz="4000" b="1" dirty="0" smtClean="0"/>
          </a:p>
          <a:p>
            <a:r>
              <a:rPr lang="en-US" sz="4000" dirty="0"/>
              <a:t>Function of Web Reinforcement in RCC Beam</a:t>
            </a:r>
            <a:endParaRPr lang="en-US" sz="3600" dirty="0"/>
          </a:p>
        </p:txBody>
      </p:sp>
    </p:spTree>
  </p:cSld>
  <p:clrMapOvr>
    <a:masterClrMapping/>
  </p:clrMapOvr>
  <p:transition spd="med">
    <p:pull dir="d"/>
    <p:sndAc>
      <p:stSnd loop="1">
        <p:snd r:embed="rId2" name="pu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357166"/>
            <a:ext cx="7851648" cy="2000264"/>
          </a:xfrm>
          <a:blipFill>
            <a:blip r:embed="rId4"/>
            <a:tile tx="0" ty="0" sx="100000" sy="100000" flip="none" algn="tl"/>
          </a:blipFill>
          <a:ln w="76200">
            <a:solidFill>
              <a:schemeClr val="tx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>
            <a:normAutofit/>
          </a:bodyPr>
          <a:lstStyle/>
          <a:p>
            <a:pPr algn="ctr"/>
            <a:r>
              <a:rPr lang="bn-BD" sz="7200" b="1" dirty="0" smtClean="0">
                <a:latin typeface="Times New Roman" pitchFamily="18" charset="0"/>
              </a:rPr>
              <a:t>Today</a:t>
            </a:r>
            <a:r>
              <a:rPr lang="en-US" sz="7200" b="1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bn-BD" sz="7200" b="1" dirty="0" smtClean="0">
                <a:latin typeface="Times New Roman" pitchFamily="18" charset="0"/>
              </a:rPr>
              <a:t>s</a:t>
            </a:r>
            <a:r>
              <a:rPr lang="bn-BD" sz="7200" b="1" dirty="0" smtClean="0"/>
              <a:t> Lesson</a:t>
            </a:r>
            <a:endParaRPr lang="en-US" sz="72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4348" y="3000372"/>
            <a:ext cx="7643866" cy="2638428"/>
          </a:xfrm>
          <a:solidFill>
            <a:srgbClr val="002060"/>
          </a:solidFill>
        </p:spPr>
        <p:txBody>
          <a:bodyPr>
            <a:normAutofit/>
          </a:bodyPr>
          <a:lstStyle/>
          <a:p>
            <a:pPr algn="ctr"/>
            <a:endParaRPr lang="en-US" sz="4400" dirty="0" smtClean="0"/>
          </a:p>
          <a:p>
            <a:r>
              <a:rPr lang="en-US" sz="4400" dirty="0"/>
              <a:t>Bond Stress Developed in RCC Beam</a:t>
            </a:r>
            <a:endParaRPr lang="en-US" sz="4000" dirty="0"/>
          </a:p>
        </p:txBody>
      </p:sp>
    </p:spTree>
  </p:cSld>
  <p:clrMapOvr>
    <a:masterClrMapping/>
  </p:clrMapOvr>
  <p:transition spd="med">
    <p:pull dir="d"/>
    <p:sndAc>
      <p:stSnd loop="1">
        <p:snd r:embed="rId3" name="pu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2909" y="571482"/>
            <a:ext cx="7929619" cy="1143007"/>
          </a:xfrm>
          <a:blipFill>
            <a:blip r:embed="rId3"/>
            <a:tile tx="0" ty="0" sx="100000" sy="100000" flip="none" algn="tl"/>
          </a:blipFill>
          <a:ln w="76200">
            <a:solidFill>
              <a:schemeClr val="tx1"/>
            </a:solidFill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>
            <a:normAutofit/>
          </a:bodyPr>
          <a:lstStyle/>
          <a:p>
            <a:pPr algn="ctr"/>
            <a:r>
              <a:rPr lang="bn-BD" sz="6600" b="1" dirty="0" smtClean="0"/>
              <a:t>Learning Out Come</a:t>
            </a:r>
            <a:endParaRPr lang="en-US" sz="6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4282" y="2214555"/>
            <a:ext cx="8929719" cy="4643446"/>
          </a:xfrm>
          <a:solidFill>
            <a:srgbClr val="002060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514350" indent="-514350" algn="l"/>
            <a:r>
              <a:rPr lang="bn-BD" sz="3600" dirty="0" smtClean="0"/>
              <a:t>After the lesson student should be able to:- </a:t>
            </a:r>
          </a:p>
          <a:p>
            <a:pPr marL="514350" indent="-514350" algn="l">
              <a:buFont typeface="Arial" charset="0"/>
              <a:buChar char="•"/>
            </a:pPr>
            <a:r>
              <a:rPr lang="en-US" sz="3200" dirty="0" smtClean="0"/>
              <a:t>Tell what is  diagonal tension .</a:t>
            </a:r>
            <a:endParaRPr lang="bn-BD" sz="3200" dirty="0" smtClean="0"/>
          </a:p>
          <a:p>
            <a:pPr marL="514350" indent="-514350" algn="l">
              <a:buFont typeface="Arial" charset="0"/>
              <a:buChar char="•"/>
            </a:pPr>
            <a:r>
              <a:rPr lang="en-US" sz="3200" dirty="0" smtClean="0"/>
              <a:t>Tell  what is the causes of diagonal tension </a:t>
            </a:r>
            <a:r>
              <a:rPr lang="bn-BD" sz="3200" dirty="0" smtClean="0"/>
              <a:t>.</a:t>
            </a:r>
          </a:p>
          <a:p>
            <a:pPr marL="514350" indent="-514350" algn="l">
              <a:buFont typeface="Arial" charset="0"/>
              <a:buChar char="•"/>
            </a:pPr>
            <a:r>
              <a:rPr lang="en-US" sz="3200" dirty="0" smtClean="0"/>
              <a:t>Tell  what is shearing stress</a:t>
            </a:r>
            <a:r>
              <a:rPr lang="bn-BD" sz="3200" dirty="0" smtClean="0"/>
              <a:t>.</a:t>
            </a:r>
          </a:p>
          <a:p>
            <a:pPr marL="514350" indent="-514350" algn="l">
              <a:buFont typeface="Arial" charset="0"/>
              <a:buChar char="•"/>
            </a:pPr>
            <a:r>
              <a:rPr lang="en-US" sz="3200" dirty="0" smtClean="0"/>
              <a:t>Tell  what is critical shear  stress</a:t>
            </a:r>
            <a:r>
              <a:rPr lang="bn-BD" sz="3200" dirty="0" smtClean="0"/>
              <a:t>.</a:t>
            </a:r>
          </a:p>
          <a:p>
            <a:pPr marL="514350" indent="-514350" algn="l">
              <a:buFont typeface="Arial" charset="0"/>
              <a:buChar char="•"/>
            </a:pPr>
            <a:r>
              <a:rPr lang="en-US" sz="3200" dirty="0" smtClean="0"/>
              <a:t>Tell what is Stirrup</a:t>
            </a:r>
            <a:r>
              <a:rPr lang="bn-BD" sz="3200" dirty="0" smtClean="0"/>
              <a:t>.</a:t>
            </a:r>
            <a:endParaRPr lang="en-US" sz="3200" dirty="0" smtClean="0"/>
          </a:p>
          <a:p>
            <a:pPr marL="514350" indent="-514350" algn="l">
              <a:buFont typeface="Arial" charset="0"/>
              <a:buChar char="•"/>
            </a:pPr>
            <a:r>
              <a:rPr lang="en-US" sz="3200" dirty="0" smtClean="0"/>
              <a:t>Tell  what is prevention  for diagonal tension </a:t>
            </a:r>
            <a:r>
              <a:rPr lang="bn-BD" sz="3200" dirty="0" smtClean="0"/>
              <a:t>.</a:t>
            </a:r>
            <a:endParaRPr lang="en-US" sz="3200" dirty="0"/>
          </a:p>
        </p:txBody>
      </p:sp>
    </p:spTree>
  </p:cSld>
  <p:clrMapOvr>
    <a:masterClrMapping/>
  </p:clrMapOvr>
  <p:transition spd="med">
    <p:pull dir="d"/>
    <p:sndAc>
      <p:stSnd loop="1">
        <p:snd r:embed="rId2" name="pu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071546"/>
          </a:xfrm>
          <a:blipFill>
            <a:blip r:embed="rId3"/>
            <a:tile tx="0" ty="0" sx="100000" sy="100000" flip="none" algn="tl"/>
          </a:blipFill>
          <a:ln w="76200"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bn-BD" sz="6000" b="1" dirty="0" smtClean="0">
                <a:latin typeface="Times New Roman" pitchFamily="18" charset="0"/>
              </a:rPr>
              <a:t>Presentation of lesson</a:t>
            </a:r>
            <a:endParaRPr lang="en-US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428736"/>
            <a:ext cx="9143999" cy="5715040"/>
          </a:xfrm>
          <a:solidFill>
            <a:srgbClr val="7030A0"/>
          </a:solidFill>
          <a:ln w="12700"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l"/>
            <a:r>
              <a:rPr lang="en-US" sz="4400" dirty="0" smtClean="0"/>
              <a:t> </a:t>
            </a:r>
            <a:endParaRPr lang="en-US" sz="2800" dirty="0" smtClean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1412775"/>
            <a:ext cx="8352929" cy="5328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pull dir="d"/>
    <p:sndAc>
      <p:stSnd loop="1">
        <p:snd r:embed="rId2" name="pu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04664"/>
            <a:ext cx="8229600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2696848"/>
      </p:ext>
    </p:extLst>
  </p:cSld>
  <p:clrMapOvr>
    <a:masterClrMapping/>
  </p:clrMapOvr>
  <p:transition spd="med">
    <p:pull dir="d"/>
    <p:sndAc>
      <p:stSnd loop="1">
        <p:snd r:embed="rId2" name="push.wav"/>
      </p:stSnd>
    </p:sndAc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8424936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7635717"/>
      </p:ext>
    </p:extLst>
  </p:cSld>
  <p:clrMapOvr>
    <a:masterClrMapping/>
  </p:clrMapOvr>
  <p:transition spd="med">
    <p:pull dir="d"/>
    <p:sndAc>
      <p:stSnd loop="1">
        <p:snd r:embed="rId2" name="push.wav"/>
      </p:stSnd>
    </p:sndAc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1343</TotalTime>
  <Words>175</Words>
  <Application>Microsoft Office PowerPoint</Application>
  <PresentationFormat>On-screen Show (4:3)</PresentationFormat>
  <Paragraphs>47</Paragraphs>
  <Slides>18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Engr.Md.Musharraf Hossain</vt:lpstr>
      <vt:lpstr>STUDENT’S IDENTITY</vt:lpstr>
      <vt:lpstr>PREE LESSION</vt:lpstr>
      <vt:lpstr>Today’s Lesson</vt:lpstr>
      <vt:lpstr>Learning Out Come</vt:lpstr>
      <vt:lpstr>Presentation of lesson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Evaluation</vt:lpstr>
      <vt:lpstr>Home Work</vt:lpstr>
      <vt:lpstr>Next Lesson</vt:lpstr>
      <vt:lpstr>PowerPoint Presentation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User.TTTC</dc:creator>
  <cp:lastModifiedBy>pc</cp:lastModifiedBy>
  <cp:revision>260</cp:revision>
  <dcterms:created xsi:type="dcterms:W3CDTF">2014-06-01T09:56:52Z</dcterms:created>
  <dcterms:modified xsi:type="dcterms:W3CDTF">2022-01-24T06:30:01Z</dcterms:modified>
</cp:coreProperties>
</file>